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98"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9" r:id="rId45"/>
    <p:sldId id="300" r:id="rId46"/>
    <p:sldId id="301" r:id="rId47"/>
    <p:sldId id="321" r:id="rId48"/>
    <p:sldId id="322" r:id="rId49"/>
    <p:sldId id="323"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02"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1" d="100"/>
          <a:sy n="61" d="100"/>
        </p:scale>
        <p:origin x="-816" y="-9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283DF775-BEA5-4DAC-A54B-9870BB33CFD1}" type="datetimeFigureOut">
              <a:rPr lang="en-US" smtClean="0"/>
              <a:pPr/>
              <a:t>9/30/2024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xmlns="" val="1009273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3DF775-BEA5-4DAC-A54B-9870BB33CFD1}" type="datetimeFigureOut">
              <a:rPr lang="en-US" smtClean="0"/>
              <a:pPr/>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xmlns="" val="3371739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83DF775-BEA5-4DAC-A54B-9870BB33CFD1}" type="datetimeFigureOut">
              <a:rPr lang="en-US" smtClean="0"/>
              <a:pPr/>
              <a:t>9/30/2024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xmlns="" val="1293020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83DF775-BEA5-4DAC-A54B-9870BB33CFD1}" type="datetimeFigureOut">
              <a:rPr lang="en-US" smtClean="0"/>
              <a:pPr/>
              <a:t>9/30/2024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7E39B25-ADAD-4DA3-80C3-8285F2E5A438}" type="slidenum">
              <a:rPr lang="en-US" smtClean="0"/>
              <a:pPr/>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1538887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83DF775-BEA5-4DAC-A54B-9870BB33CFD1}" type="datetimeFigureOut">
              <a:rPr lang="en-US" smtClean="0"/>
              <a:pPr/>
              <a:t>9/30/2024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xmlns="" val="2258325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83DF775-BEA5-4DAC-A54B-9870BB33CFD1}" type="datetimeFigureOut">
              <a:rPr lang="en-US" smtClean="0"/>
              <a:pPr/>
              <a:t>9/30/2024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xmlns="" val="2143891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83DF775-BEA5-4DAC-A54B-9870BB33CFD1}" type="datetimeFigureOut">
              <a:rPr lang="en-US" smtClean="0"/>
              <a:pPr/>
              <a:t>9/30/2024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xmlns="" val="211610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3DF775-BEA5-4DAC-A54B-9870BB33CFD1}"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xmlns="" val="1801124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83DF775-BEA5-4DAC-A54B-9870BB33CFD1}" type="datetimeFigureOut">
              <a:rPr lang="en-US" smtClean="0"/>
              <a:pPr/>
              <a:t>9/30/2024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xmlns="" val="289180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3DF775-BEA5-4DAC-A54B-9870BB33CFD1}"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xmlns="" val="1547653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83DF775-BEA5-4DAC-A54B-9870BB33CFD1}" type="datetimeFigureOut">
              <a:rPr lang="en-US" smtClean="0"/>
              <a:pPr/>
              <a:t>9/30/2024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xmlns="" val="1612216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3DF775-BEA5-4DAC-A54B-9870BB33CFD1}" type="datetimeFigureOut">
              <a:rPr lang="en-US" smtClean="0"/>
              <a:pPr/>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xmlns="" val="3787068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3DF775-BEA5-4DAC-A54B-9870BB33CFD1}" type="datetimeFigureOut">
              <a:rPr lang="en-US" smtClean="0"/>
              <a:pPr/>
              <a:t>9/30/2024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xmlns="" val="1815626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3DF775-BEA5-4DAC-A54B-9870BB33CFD1}" type="datetimeFigureOut">
              <a:rPr lang="en-US" smtClean="0"/>
              <a:pPr/>
              <a:t>9/30/2024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xmlns="" val="213291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3DF775-BEA5-4DAC-A54B-9870BB33CFD1}" type="datetimeFigureOut">
              <a:rPr lang="en-US" smtClean="0"/>
              <a:pPr/>
              <a:t>9/30/2024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xmlns="" val="1042388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3DF775-BEA5-4DAC-A54B-9870BB33CFD1}" type="datetimeFigureOut">
              <a:rPr lang="en-US" smtClean="0"/>
              <a:pPr/>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xmlns="" val="2905773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3DF775-BEA5-4DAC-A54B-9870BB33CFD1}" type="datetimeFigureOut">
              <a:rPr lang="en-US" smtClean="0"/>
              <a:pPr/>
              <a:t>9/30/2024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7E39B25-ADAD-4DA3-80C3-8285F2E5A438}" type="slidenum">
              <a:rPr lang="en-US" smtClean="0"/>
              <a:pPr/>
              <a:t>‹#›</a:t>
            </a:fld>
            <a:endParaRPr lang="en-US"/>
          </a:p>
        </p:txBody>
      </p:sp>
    </p:spTree>
    <p:extLst>
      <p:ext uri="{BB962C8B-B14F-4D97-AF65-F5344CB8AC3E}">
        <p14:creationId xmlns:p14="http://schemas.microsoft.com/office/powerpoint/2010/main" xmlns="" val="354252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83DF775-BEA5-4DAC-A54B-9870BB33CFD1}" type="datetimeFigureOut">
              <a:rPr lang="en-US" smtClean="0"/>
              <a:pPr/>
              <a:t>9/30/2024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E39B25-ADAD-4DA3-80C3-8285F2E5A438}" type="slidenum">
              <a:rPr lang="en-US" smtClean="0"/>
              <a:pPr/>
              <a:t>‹#›</a:t>
            </a:fld>
            <a:endParaRPr lang="en-US"/>
          </a:p>
        </p:txBody>
      </p:sp>
    </p:spTree>
    <p:extLst>
      <p:ext uri="{BB962C8B-B14F-4D97-AF65-F5344CB8AC3E}">
        <p14:creationId xmlns:p14="http://schemas.microsoft.com/office/powerpoint/2010/main" xmlns="" val="1793910652"/>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891" y="2358513"/>
            <a:ext cx="11757891" cy="1825096"/>
          </a:xfrm>
        </p:spPr>
        <p:txBody>
          <a:bodyPr>
            <a:noAutofit/>
          </a:bodyPr>
          <a:lstStyle/>
          <a:p>
            <a:pPr algn="ctr"/>
            <a:r>
              <a:rPr lang="en-US" sz="5400" dirty="0">
                <a:latin typeface="Times New Roman" panose="02020603050405020304" pitchFamily="18" charset="0"/>
                <a:cs typeface="Times New Roman" panose="02020603050405020304" pitchFamily="18" charset="0"/>
              </a:rPr>
              <a:t>UNIT NO – 2</a:t>
            </a:r>
            <a:r>
              <a:rPr lang="en-US" sz="8000" dirty="0">
                <a:latin typeface="Times New Roman" panose="02020603050405020304" pitchFamily="18" charset="0"/>
                <a:cs typeface="Times New Roman" panose="02020603050405020304" pitchFamily="18" charset="0"/>
              </a:rPr>
              <a:t/>
            </a:r>
            <a:br>
              <a:rPr lang="en-US" sz="8000" dirty="0">
                <a:latin typeface="Times New Roman" panose="02020603050405020304" pitchFamily="18" charset="0"/>
                <a:cs typeface="Times New Roman" panose="02020603050405020304" pitchFamily="18" charset="0"/>
              </a:rPr>
            </a:br>
            <a:r>
              <a:rPr lang="en-US" sz="8000" dirty="0">
                <a:latin typeface="Times New Roman" panose="02020603050405020304" pitchFamily="18" charset="0"/>
                <a:cs typeface="Times New Roman" panose="02020603050405020304" pitchFamily="18" charset="0"/>
              </a:rPr>
              <a:t>percentage</a:t>
            </a:r>
            <a:endParaRPr lang="en-US" sz="8000" dirty="0"/>
          </a:p>
        </p:txBody>
      </p:sp>
      <p:sp>
        <p:nvSpPr>
          <p:cNvPr id="3" name="Subtitle 2"/>
          <p:cNvSpPr>
            <a:spLocks noGrp="1"/>
          </p:cNvSpPr>
          <p:nvPr>
            <p:ph type="subTitle" idx="1"/>
          </p:nvPr>
        </p:nvSpPr>
        <p:spPr>
          <a:xfrm>
            <a:off x="1371600" y="4287983"/>
            <a:ext cx="9448800" cy="685800"/>
          </a:xfrm>
        </p:spPr>
        <p:txBody>
          <a:bodyPr>
            <a:noAutofit/>
          </a:bodyPr>
          <a:lstStyle/>
          <a:p>
            <a:pPr algn="ctr"/>
            <a:r>
              <a:rPr lang="en-US" sz="1800" dirty="0" err="1" smtClean="0">
                <a:latin typeface="Times New Roman" panose="02020603050405020304" pitchFamily="18" charset="0"/>
                <a:cs typeface="Times New Roman" panose="02020603050405020304" pitchFamily="18" charset="0"/>
              </a:rPr>
              <a:t>Dr.N.Manjula</a:t>
            </a:r>
            <a:endParaRPr lang="en-US" sz="1800" dirty="0" smtClean="0">
              <a:latin typeface="Times New Roman" panose="02020603050405020304" pitchFamily="18" charset="0"/>
              <a:cs typeface="Times New Roman" panose="02020603050405020304" pitchFamily="18" charset="0"/>
            </a:endParaRPr>
          </a:p>
          <a:p>
            <a:pPr algn="ctr"/>
            <a:r>
              <a:rPr lang="en-US" sz="1800" dirty="0" smtClean="0">
                <a:latin typeface="Times New Roman" panose="02020603050405020304" pitchFamily="18" charset="0"/>
                <a:cs typeface="Times New Roman" panose="02020603050405020304" pitchFamily="18" charset="0"/>
              </a:rPr>
              <a:t>ASSISTANT </a:t>
            </a:r>
            <a:r>
              <a:rPr lang="en-US" sz="1800" dirty="0">
                <a:latin typeface="Times New Roman" panose="02020603050405020304" pitchFamily="18" charset="0"/>
                <a:cs typeface="Times New Roman" panose="02020603050405020304" pitchFamily="18" charset="0"/>
              </a:rPr>
              <a:t>PROFESSOR OF MATHEMATICS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SCIENCE &amp; HUMANITIES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SNIST</a:t>
            </a:r>
          </a:p>
        </p:txBody>
      </p:sp>
      <p:sp>
        <p:nvSpPr>
          <p:cNvPr id="4" name="Rectangle 3"/>
          <p:cNvSpPr/>
          <p:nvPr/>
        </p:nvSpPr>
        <p:spPr>
          <a:xfrm>
            <a:off x="895927" y="1300033"/>
            <a:ext cx="10723418" cy="523220"/>
          </a:xfrm>
          <a:prstGeom prst="rect">
            <a:avLst/>
          </a:prstGeom>
        </p:spPr>
        <p:txBody>
          <a:bodyPr wrap="square">
            <a:spAutoFit/>
          </a:bodyPr>
          <a:lstStyle/>
          <a:p>
            <a:pPr algn="ctr"/>
            <a:r>
              <a:rPr lang="en-US" sz="2800" dirty="0">
                <a:latin typeface="Times New Roman" panose="02020603050405020304" pitchFamily="18" charset="0"/>
                <a:cs typeface="Times New Roman" panose="02020603050405020304" pitchFamily="18" charset="0"/>
              </a:rPr>
              <a:t>SUBJECT </a:t>
            </a:r>
            <a:r>
              <a:rPr lang="en-US" sz="2800" dirty="0" smtClean="0">
                <a:latin typeface="Times New Roman" panose="02020603050405020304" pitchFamily="18" charset="0"/>
                <a:cs typeface="Times New Roman" panose="02020603050405020304" pitchFamily="18" charset="0"/>
              </a:rPr>
              <a:t>:</a:t>
            </a:r>
            <a:r>
              <a:rPr lang="en-US" sz="2800" b="1" dirty="0" smtClean="0">
                <a:latin typeface="Times New Roman" panose="02020603050405020304" pitchFamily="18" charset="0"/>
                <a:cs typeface="Times New Roman" panose="02020603050405020304" pitchFamily="18" charset="0"/>
              </a:rPr>
              <a:t>QALR</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415332286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4" name="Title 1"/>
              <p:cNvSpPr>
                <a:spLocks noGrp="1"/>
              </p:cNvSpPr>
              <p:nvPr>
                <p:ph idx="1"/>
              </p:nvPr>
            </p:nvSpPr>
            <p:spPr>
              <a:xfrm>
                <a:off x="147782" y="1422399"/>
                <a:ext cx="11841018" cy="5310909"/>
              </a:xfrm>
            </p:spPr>
            <p:txBody>
              <a:bodyPr>
                <a:normAutofit fontScale="85000" lnSpcReduction="20000"/>
              </a:bodyPr>
              <a:lstStyle/>
              <a:p>
                <a:pPr marL="0" lvl="0" indent="0">
                  <a:buNone/>
                </a:pPr>
                <a:r>
                  <a:rPr lang="en-US" dirty="0"/>
                  <a:t>11) An uneducated retailer marks all his goods, at 50% above the C.P &amp; thinking that he will still make 25% profit, offers a discount of 25% on the marked price. What is his actual profit on the sales?</a:t>
                </a:r>
              </a:p>
              <a:p>
                <a:pPr marL="0" indent="0">
                  <a:buNone/>
                </a:pPr>
                <a:r>
                  <a:rPr lang="en-US" dirty="0"/>
                  <a:t>Sol) Let C.P = </a:t>
                </a:r>
                <a:r>
                  <a:rPr lang="en-US" dirty="0" err="1"/>
                  <a:t>Rs</a:t>
                </a:r>
                <a:r>
                  <a:rPr lang="en-US" dirty="0"/>
                  <a:t>. 100. Then , marked price = Rs.150</a:t>
                </a:r>
              </a:p>
              <a:p>
                <a:pPr marL="0" indent="0">
                  <a:buNone/>
                </a:pPr>
                <a:r>
                  <a:rPr lang="en-US" dirty="0"/>
                  <a:t>       S.P = 75% of 150 = Rs.112.50</a:t>
                </a:r>
              </a:p>
              <a:p>
                <a:pPr marL="0" indent="0">
                  <a:buNone/>
                </a:pPr>
                <a:r>
                  <a:rPr lang="en-US" dirty="0"/>
                  <a:t>       Gain % = 12.50%</a:t>
                </a:r>
              </a:p>
              <a:p>
                <a:pPr marL="0" indent="0">
                  <a:buNone/>
                </a:pPr>
                <a:endParaRPr lang="en-US" dirty="0"/>
              </a:p>
              <a:p>
                <a:pPr marL="0" lvl="0" indent="0">
                  <a:buNone/>
                </a:pPr>
                <a:r>
                  <a:rPr lang="en-US" dirty="0"/>
                  <a:t>12) If I gain 70 paisa on Rs.70. My gain % is_____ </a:t>
                </a:r>
              </a:p>
              <a:p>
                <a:pPr marL="0" lvl="0" indent="0">
                  <a:buNone/>
                </a:pPr>
                <a:r>
                  <a:rPr lang="en-US" dirty="0"/>
                  <a:t>      a) 0.1%  b) 1% c) 7% d) 10%</a:t>
                </a:r>
              </a:p>
              <a:p>
                <a:pPr marL="0" indent="0">
                  <a:buNone/>
                </a:pPr>
                <a:r>
                  <a:rPr lang="en-US" dirty="0"/>
                  <a:t>Sol)  Gain%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0.70</m:t>
                        </m:r>
                      </m:num>
                      <m:den>
                        <m:r>
                          <a:rPr lang="en-US" i="1">
                            <a:latin typeface="Cambria Math" panose="02040503050406030204" pitchFamily="18" charset="0"/>
                          </a:rPr>
                          <m:t>70</m:t>
                        </m:r>
                      </m:den>
                    </m:f>
                    <m:r>
                      <a:rPr lang="en-US" i="1">
                        <a:latin typeface="Cambria Math" panose="02040503050406030204" pitchFamily="18" charset="0"/>
                      </a:rPr>
                      <m:t>𝑥</m:t>
                    </m:r>
                    <m:r>
                      <a:rPr lang="en-US" i="1">
                        <a:latin typeface="Cambria Math" panose="02040503050406030204" pitchFamily="18" charset="0"/>
                      </a:rPr>
                      <m:t>100</m:t>
                    </m:r>
                  </m:oMath>
                </a14:m>
                <a:r>
                  <a:rPr lang="en-US" dirty="0"/>
                  <a:t>)% = 1%</a:t>
                </a:r>
              </a:p>
              <a:p>
                <a:pPr marL="0" indent="0">
                  <a:buNone/>
                </a:pPr>
                <a:endParaRPr lang="en-US" dirty="0"/>
              </a:p>
              <a:p>
                <a:pPr marL="0" indent="0">
                  <a:buNone/>
                </a:pPr>
                <a:r>
                  <a:rPr lang="en-US" dirty="0"/>
                  <a:t>13)A shopkeeper expects a gain of 22</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oMath>
                </a14:m>
                <a:r>
                  <a:rPr lang="en-US" dirty="0"/>
                  <a:t> on his C.P. If in a week his sale was of Rs.392, what was his profit?</a:t>
                </a:r>
              </a:p>
              <a:p>
                <a:pPr marL="0" indent="0">
                  <a:buNone/>
                </a:pPr>
                <a:r>
                  <a:rPr lang="en-US" dirty="0"/>
                  <a:t>Sol) C.P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100</m:t>
                        </m:r>
                      </m:num>
                      <m:den>
                        <m:r>
                          <a:rPr lang="en-US" i="1">
                            <a:latin typeface="Cambria Math" panose="02040503050406030204" pitchFamily="18" charset="0"/>
                          </a:rPr>
                          <m:t>100+</m:t>
                        </m:r>
                        <m:r>
                          <a:rPr lang="en-US" i="1">
                            <a:latin typeface="Cambria Math" panose="02040503050406030204" pitchFamily="18" charset="0"/>
                          </a:rPr>
                          <m:t>𝑔𝑎𝑖𝑛</m:t>
                        </m:r>
                        <m:r>
                          <a:rPr lang="en-US" i="1">
                            <a:latin typeface="Cambria Math" panose="02040503050406030204" pitchFamily="18" charset="0"/>
                          </a:rPr>
                          <m:t>%</m:t>
                        </m:r>
                      </m:den>
                    </m:f>
                  </m:oMath>
                </a14:m>
                <a:r>
                  <a:rPr lang="en-US" dirty="0"/>
                  <a:t>)x S.P</a:t>
                </a:r>
              </a:p>
              <a:p>
                <a:pPr marL="0" indent="0">
                  <a:buNone/>
                </a:pPr>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100</m:t>
                        </m:r>
                      </m:num>
                      <m:den>
                        <m:r>
                          <a:rPr lang="en-US" i="1">
                            <a:latin typeface="Cambria Math" panose="02040503050406030204" pitchFamily="18" charset="0"/>
                          </a:rPr>
                          <m:t>122.50</m:t>
                        </m:r>
                      </m:den>
                    </m:f>
                    <m:r>
                      <a:rPr lang="en-US" i="1">
                        <a:latin typeface="Cambria Math" panose="02040503050406030204" pitchFamily="18" charset="0"/>
                      </a:rPr>
                      <m:t>𝑥</m:t>
                    </m:r>
                    <m:r>
                      <a:rPr lang="en-US" i="1">
                        <a:latin typeface="Cambria Math" panose="02040503050406030204" pitchFamily="18" charset="0"/>
                      </a:rPr>
                      <m:t>392=</m:t>
                    </m:r>
                    <m:r>
                      <a:rPr lang="en-US" i="1">
                        <a:latin typeface="Cambria Math" panose="02040503050406030204" pitchFamily="18" charset="0"/>
                      </a:rPr>
                      <m:t>𝑅𝑠</m:t>
                    </m:r>
                    <m:r>
                      <a:rPr lang="en-US" i="1">
                        <a:latin typeface="Cambria Math" panose="02040503050406030204" pitchFamily="18" charset="0"/>
                      </a:rPr>
                      <m:t>.320</m:t>
                    </m:r>
                  </m:oMath>
                </a14:m>
                <a:endParaRPr lang="en-US" dirty="0"/>
              </a:p>
              <a:p>
                <a:pPr marL="0" indent="0">
                  <a:buNone/>
                </a:pPr>
                <a:r>
                  <a:rPr lang="en-US" dirty="0"/>
                  <a:t>        Profit = S.P – C.P = Rs.72.</a:t>
                </a:r>
              </a:p>
            </p:txBody>
          </p:sp>
        </mc:Choice>
        <mc:Fallback>
          <p:sp>
            <p:nvSpPr>
              <p:cNvPr id="4" name="Title 1"/>
              <p:cNvSpPr>
                <a:spLocks noGrp="1" noRot="1" noChangeAspect="1" noMove="1" noResize="1" noEditPoints="1" noAdjustHandles="1" noChangeArrowheads="1" noChangeShapeType="1" noTextEdit="1"/>
              </p:cNvSpPr>
              <p:nvPr>
                <p:ph idx="1"/>
              </p:nvPr>
            </p:nvSpPr>
            <p:spPr>
              <a:xfrm>
                <a:off x="147782" y="1422399"/>
                <a:ext cx="11841018" cy="5310909"/>
              </a:xfrm>
              <a:blipFill>
                <a:blip r:embed="rId2"/>
                <a:stretch>
                  <a:fillRect l="-463" t="-2179" r="-412"/>
                </a:stretch>
              </a:blipFill>
            </p:spPr>
            <p:txBody>
              <a:bodyPr/>
              <a:lstStyle/>
              <a:p>
                <a:r>
                  <a:rPr lang="en-IN">
                    <a:noFill/>
                  </a:rPr>
                  <a:t> </a:t>
                </a:r>
              </a:p>
            </p:txBody>
          </p:sp>
        </mc:Fallback>
      </mc:AlternateContent>
    </p:spTree>
    <p:extLst>
      <p:ext uri="{BB962C8B-B14F-4D97-AF65-F5344CB8AC3E}">
        <p14:creationId xmlns:p14="http://schemas.microsoft.com/office/powerpoint/2010/main" xmlns="" val="73619110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p:cTn id="15"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4">
                                            <p:txEl>
                                              <p:pRg st="1" end="1"/>
                                            </p:txEl>
                                          </p:spTgt>
                                        </p:tgtEl>
                                        <p:attrNameLst>
                                          <p:attrName>ppt_h</p:attrName>
                                        </p:attrNameLst>
                                      </p:cBhvr>
                                      <p:tavLst>
                                        <p:tav tm="0">
                                          <p:val>
                                            <p:strVal val="#ppt_h"/>
                                          </p:val>
                                        </p:tav>
                                        <p:tav tm="100000">
                                          <p:val>
                                            <p:strVal val="#ppt_h"/>
                                          </p:val>
                                        </p:tav>
                                      </p:tavLst>
                                    </p:anim>
                                  </p:childTnLst>
                                </p:cTn>
                              </p:par>
                              <p:par>
                                <p:cTn id="17" presetID="17" presetClass="entr" presetSubtype="1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p:cTn id="19"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4">
                                            <p:txEl>
                                              <p:pRg st="2" end="2"/>
                                            </p:txEl>
                                          </p:spTgt>
                                        </p:tgtEl>
                                        <p:attrNameLst>
                                          <p:attrName>ppt_h</p:attrName>
                                        </p:attrNameLst>
                                      </p:cBhvr>
                                      <p:tavLst>
                                        <p:tav tm="0">
                                          <p:val>
                                            <p:strVal val="#ppt_h"/>
                                          </p:val>
                                        </p:tav>
                                        <p:tav tm="100000">
                                          <p:val>
                                            <p:strVal val="#ppt_h"/>
                                          </p:val>
                                        </p:tav>
                                      </p:tavLst>
                                    </p:anim>
                                  </p:childTnLst>
                                </p:cTn>
                              </p:par>
                              <p:par>
                                <p:cTn id="21" presetID="17" presetClass="entr" presetSubtype="1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p:cTn id="23"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4">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wipe(down)">
                                      <p:cBhvr>
                                        <p:cTn id="29" dur="580">
                                          <p:stCondLst>
                                            <p:cond delay="0"/>
                                          </p:stCondLst>
                                        </p:cTn>
                                        <p:tgtEl>
                                          <p:spTgt spid="4">
                                            <p:txEl>
                                              <p:pRg st="5" end="5"/>
                                            </p:txEl>
                                          </p:spTgt>
                                        </p:tgtEl>
                                      </p:cBhvr>
                                    </p:animEffect>
                                    <p:anim calcmode="lin" valueType="num">
                                      <p:cBhvr>
                                        <p:cTn id="30" dur="1822" tmFilter="0,0; 0.14,0.36; 0.43,0.73; 0.71,0.91; 1.0,1.0">
                                          <p:stCondLst>
                                            <p:cond delay="0"/>
                                          </p:stCondLst>
                                        </p:cTn>
                                        <p:tgtEl>
                                          <p:spTgt spid="4">
                                            <p:txEl>
                                              <p:pRg st="5" end="5"/>
                                            </p:txEl>
                                          </p:spTgt>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4">
                                            <p:txEl>
                                              <p:pRg st="5" end="5"/>
                                            </p:txEl>
                                          </p:spTgt>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4">
                                            <p:txEl>
                                              <p:pRg st="5" end="5"/>
                                            </p:txEl>
                                          </p:spTgt>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4">
                                            <p:txEl>
                                              <p:pRg st="5" end="5"/>
                                            </p:txEl>
                                          </p:spTgt>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4">
                                            <p:txEl>
                                              <p:pRg st="5" end="5"/>
                                            </p:txEl>
                                          </p:spTgt>
                                        </p:tgtEl>
                                        <p:attrNameLst>
                                          <p:attrName>ppt_y</p:attrName>
                                        </p:attrNameLst>
                                      </p:cBhvr>
                                      <p:tavLst>
                                        <p:tav tm="0" fmla="#ppt_y-sin(pi*$)/81">
                                          <p:val>
                                            <p:fltVal val="0"/>
                                          </p:val>
                                        </p:tav>
                                        <p:tav tm="100000">
                                          <p:val>
                                            <p:fltVal val="1"/>
                                          </p:val>
                                        </p:tav>
                                      </p:tavLst>
                                    </p:anim>
                                    <p:animScale>
                                      <p:cBhvr>
                                        <p:cTn id="35" dur="26">
                                          <p:stCondLst>
                                            <p:cond delay="650"/>
                                          </p:stCondLst>
                                        </p:cTn>
                                        <p:tgtEl>
                                          <p:spTgt spid="4">
                                            <p:txEl>
                                              <p:pRg st="5" end="5"/>
                                            </p:txEl>
                                          </p:spTgt>
                                        </p:tgtEl>
                                      </p:cBhvr>
                                      <p:to x="100000" y="60000"/>
                                    </p:animScale>
                                    <p:animScale>
                                      <p:cBhvr>
                                        <p:cTn id="36" dur="166" decel="50000">
                                          <p:stCondLst>
                                            <p:cond delay="676"/>
                                          </p:stCondLst>
                                        </p:cTn>
                                        <p:tgtEl>
                                          <p:spTgt spid="4">
                                            <p:txEl>
                                              <p:pRg st="5" end="5"/>
                                            </p:txEl>
                                          </p:spTgt>
                                        </p:tgtEl>
                                      </p:cBhvr>
                                      <p:to x="100000" y="100000"/>
                                    </p:animScale>
                                    <p:animScale>
                                      <p:cBhvr>
                                        <p:cTn id="37" dur="26">
                                          <p:stCondLst>
                                            <p:cond delay="1312"/>
                                          </p:stCondLst>
                                        </p:cTn>
                                        <p:tgtEl>
                                          <p:spTgt spid="4">
                                            <p:txEl>
                                              <p:pRg st="5" end="5"/>
                                            </p:txEl>
                                          </p:spTgt>
                                        </p:tgtEl>
                                      </p:cBhvr>
                                      <p:to x="100000" y="80000"/>
                                    </p:animScale>
                                    <p:animScale>
                                      <p:cBhvr>
                                        <p:cTn id="38" dur="166" decel="50000">
                                          <p:stCondLst>
                                            <p:cond delay="1338"/>
                                          </p:stCondLst>
                                        </p:cTn>
                                        <p:tgtEl>
                                          <p:spTgt spid="4">
                                            <p:txEl>
                                              <p:pRg st="5" end="5"/>
                                            </p:txEl>
                                          </p:spTgt>
                                        </p:tgtEl>
                                      </p:cBhvr>
                                      <p:to x="100000" y="100000"/>
                                    </p:animScale>
                                    <p:animScale>
                                      <p:cBhvr>
                                        <p:cTn id="39" dur="26">
                                          <p:stCondLst>
                                            <p:cond delay="1642"/>
                                          </p:stCondLst>
                                        </p:cTn>
                                        <p:tgtEl>
                                          <p:spTgt spid="4">
                                            <p:txEl>
                                              <p:pRg st="5" end="5"/>
                                            </p:txEl>
                                          </p:spTgt>
                                        </p:tgtEl>
                                      </p:cBhvr>
                                      <p:to x="100000" y="90000"/>
                                    </p:animScale>
                                    <p:animScale>
                                      <p:cBhvr>
                                        <p:cTn id="40" dur="166" decel="50000">
                                          <p:stCondLst>
                                            <p:cond delay="1668"/>
                                          </p:stCondLst>
                                        </p:cTn>
                                        <p:tgtEl>
                                          <p:spTgt spid="4">
                                            <p:txEl>
                                              <p:pRg st="5" end="5"/>
                                            </p:txEl>
                                          </p:spTgt>
                                        </p:tgtEl>
                                      </p:cBhvr>
                                      <p:to x="100000" y="100000"/>
                                    </p:animScale>
                                    <p:animScale>
                                      <p:cBhvr>
                                        <p:cTn id="41" dur="26">
                                          <p:stCondLst>
                                            <p:cond delay="1808"/>
                                          </p:stCondLst>
                                        </p:cTn>
                                        <p:tgtEl>
                                          <p:spTgt spid="4">
                                            <p:txEl>
                                              <p:pRg st="5" end="5"/>
                                            </p:txEl>
                                          </p:spTgt>
                                        </p:tgtEl>
                                      </p:cBhvr>
                                      <p:to x="100000" y="95000"/>
                                    </p:animScale>
                                    <p:animScale>
                                      <p:cBhvr>
                                        <p:cTn id="42" dur="166" decel="50000">
                                          <p:stCondLst>
                                            <p:cond delay="1834"/>
                                          </p:stCondLst>
                                        </p:cTn>
                                        <p:tgtEl>
                                          <p:spTgt spid="4">
                                            <p:txEl>
                                              <p:pRg st="5" end="5"/>
                                            </p:txEl>
                                          </p:spTgt>
                                        </p:tgtEl>
                                      </p:cBhvr>
                                      <p:to x="100000" y="100000"/>
                                    </p:animScale>
                                  </p:childTnLst>
                                </p:cTn>
                              </p:par>
                              <p:par>
                                <p:cTn id="43" presetID="26" presetClass="entr" presetSubtype="0" fill="hold" nodeType="with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animEffect transition="in" filter="wipe(down)">
                                      <p:cBhvr>
                                        <p:cTn id="45" dur="580">
                                          <p:stCondLst>
                                            <p:cond delay="0"/>
                                          </p:stCondLst>
                                        </p:cTn>
                                        <p:tgtEl>
                                          <p:spTgt spid="4">
                                            <p:txEl>
                                              <p:pRg st="6" end="6"/>
                                            </p:txEl>
                                          </p:spTgt>
                                        </p:tgtEl>
                                      </p:cBhvr>
                                    </p:animEffect>
                                    <p:anim calcmode="lin" valueType="num">
                                      <p:cBhvr>
                                        <p:cTn id="46" dur="1822" tmFilter="0,0; 0.14,0.36; 0.43,0.73; 0.71,0.91; 1.0,1.0">
                                          <p:stCondLst>
                                            <p:cond delay="0"/>
                                          </p:stCondLst>
                                        </p:cTn>
                                        <p:tgtEl>
                                          <p:spTgt spid="4">
                                            <p:txEl>
                                              <p:pRg st="6" end="6"/>
                                            </p:txEl>
                                          </p:spTgt>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4">
                                            <p:txEl>
                                              <p:pRg st="6" end="6"/>
                                            </p:txEl>
                                          </p:spTgt>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4">
                                            <p:txEl>
                                              <p:pRg st="6" end="6"/>
                                            </p:txEl>
                                          </p:spTgt>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4">
                                            <p:txEl>
                                              <p:pRg st="6" end="6"/>
                                            </p:txEl>
                                          </p:spTgt>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4">
                                            <p:txEl>
                                              <p:pRg st="6" end="6"/>
                                            </p:txEl>
                                          </p:spTgt>
                                        </p:tgtEl>
                                        <p:attrNameLst>
                                          <p:attrName>ppt_y</p:attrName>
                                        </p:attrNameLst>
                                      </p:cBhvr>
                                      <p:tavLst>
                                        <p:tav tm="0" fmla="#ppt_y-sin(pi*$)/81">
                                          <p:val>
                                            <p:fltVal val="0"/>
                                          </p:val>
                                        </p:tav>
                                        <p:tav tm="100000">
                                          <p:val>
                                            <p:fltVal val="1"/>
                                          </p:val>
                                        </p:tav>
                                      </p:tavLst>
                                    </p:anim>
                                    <p:animScale>
                                      <p:cBhvr>
                                        <p:cTn id="51" dur="26">
                                          <p:stCondLst>
                                            <p:cond delay="650"/>
                                          </p:stCondLst>
                                        </p:cTn>
                                        <p:tgtEl>
                                          <p:spTgt spid="4">
                                            <p:txEl>
                                              <p:pRg st="6" end="6"/>
                                            </p:txEl>
                                          </p:spTgt>
                                        </p:tgtEl>
                                      </p:cBhvr>
                                      <p:to x="100000" y="60000"/>
                                    </p:animScale>
                                    <p:animScale>
                                      <p:cBhvr>
                                        <p:cTn id="52" dur="166" decel="50000">
                                          <p:stCondLst>
                                            <p:cond delay="676"/>
                                          </p:stCondLst>
                                        </p:cTn>
                                        <p:tgtEl>
                                          <p:spTgt spid="4">
                                            <p:txEl>
                                              <p:pRg st="6" end="6"/>
                                            </p:txEl>
                                          </p:spTgt>
                                        </p:tgtEl>
                                      </p:cBhvr>
                                      <p:to x="100000" y="100000"/>
                                    </p:animScale>
                                    <p:animScale>
                                      <p:cBhvr>
                                        <p:cTn id="53" dur="26">
                                          <p:stCondLst>
                                            <p:cond delay="1312"/>
                                          </p:stCondLst>
                                        </p:cTn>
                                        <p:tgtEl>
                                          <p:spTgt spid="4">
                                            <p:txEl>
                                              <p:pRg st="6" end="6"/>
                                            </p:txEl>
                                          </p:spTgt>
                                        </p:tgtEl>
                                      </p:cBhvr>
                                      <p:to x="100000" y="80000"/>
                                    </p:animScale>
                                    <p:animScale>
                                      <p:cBhvr>
                                        <p:cTn id="54" dur="166" decel="50000">
                                          <p:stCondLst>
                                            <p:cond delay="1338"/>
                                          </p:stCondLst>
                                        </p:cTn>
                                        <p:tgtEl>
                                          <p:spTgt spid="4">
                                            <p:txEl>
                                              <p:pRg st="6" end="6"/>
                                            </p:txEl>
                                          </p:spTgt>
                                        </p:tgtEl>
                                      </p:cBhvr>
                                      <p:to x="100000" y="100000"/>
                                    </p:animScale>
                                    <p:animScale>
                                      <p:cBhvr>
                                        <p:cTn id="55" dur="26">
                                          <p:stCondLst>
                                            <p:cond delay="1642"/>
                                          </p:stCondLst>
                                        </p:cTn>
                                        <p:tgtEl>
                                          <p:spTgt spid="4">
                                            <p:txEl>
                                              <p:pRg st="6" end="6"/>
                                            </p:txEl>
                                          </p:spTgt>
                                        </p:tgtEl>
                                      </p:cBhvr>
                                      <p:to x="100000" y="90000"/>
                                    </p:animScale>
                                    <p:animScale>
                                      <p:cBhvr>
                                        <p:cTn id="56" dur="166" decel="50000">
                                          <p:stCondLst>
                                            <p:cond delay="1668"/>
                                          </p:stCondLst>
                                        </p:cTn>
                                        <p:tgtEl>
                                          <p:spTgt spid="4">
                                            <p:txEl>
                                              <p:pRg st="6" end="6"/>
                                            </p:txEl>
                                          </p:spTgt>
                                        </p:tgtEl>
                                      </p:cBhvr>
                                      <p:to x="100000" y="100000"/>
                                    </p:animScale>
                                    <p:animScale>
                                      <p:cBhvr>
                                        <p:cTn id="57" dur="26">
                                          <p:stCondLst>
                                            <p:cond delay="1808"/>
                                          </p:stCondLst>
                                        </p:cTn>
                                        <p:tgtEl>
                                          <p:spTgt spid="4">
                                            <p:txEl>
                                              <p:pRg st="6" end="6"/>
                                            </p:txEl>
                                          </p:spTgt>
                                        </p:tgtEl>
                                      </p:cBhvr>
                                      <p:to x="100000" y="95000"/>
                                    </p:animScale>
                                    <p:animScale>
                                      <p:cBhvr>
                                        <p:cTn id="58" dur="166" decel="50000">
                                          <p:stCondLst>
                                            <p:cond delay="1834"/>
                                          </p:stCondLst>
                                        </p:cTn>
                                        <p:tgtEl>
                                          <p:spTgt spid="4">
                                            <p:txEl>
                                              <p:pRg st="6" end="6"/>
                                            </p:txEl>
                                          </p:spTgt>
                                        </p:tgtEl>
                                      </p:cBhvr>
                                      <p:to x="100000" y="100000"/>
                                    </p:animScale>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
                                            <p:txEl>
                                              <p:pRg st="7" end="7"/>
                                            </p:txEl>
                                          </p:spTgt>
                                        </p:tgtEl>
                                        <p:attrNameLst>
                                          <p:attrName>style.visibility</p:attrName>
                                        </p:attrNameLst>
                                      </p:cBhvr>
                                      <p:to>
                                        <p:strVal val="visible"/>
                                      </p:to>
                                    </p:set>
                                    <p:anim calcmode="lin" valueType="num">
                                      <p:cBhvr>
                                        <p:cTn id="63" dur="500" fill="hold"/>
                                        <p:tgtEl>
                                          <p:spTgt spid="4">
                                            <p:txEl>
                                              <p:pRg st="7" end="7"/>
                                            </p:txEl>
                                          </p:spTgt>
                                        </p:tgtEl>
                                        <p:attrNameLst>
                                          <p:attrName>ppt_w</p:attrName>
                                        </p:attrNameLst>
                                      </p:cBhvr>
                                      <p:tavLst>
                                        <p:tav tm="0">
                                          <p:val>
                                            <p:fltVal val="0"/>
                                          </p:val>
                                        </p:tav>
                                        <p:tav tm="100000">
                                          <p:val>
                                            <p:strVal val="#ppt_w"/>
                                          </p:val>
                                        </p:tav>
                                      </p:tavLst>
                                    </p:anim>
                                    <p:anim calcmode="lin" valueType="num">
                                      <p:cBhvr>
                                        <p:cTn id="64" dur="500" fill="hold"/>
                                        <p:tgtEl>
                                          <p:spTgt spid="4">
                                            <p:txEl>
                                              <p:pRg st="7" end="7"/>
                                            </p:txEl>
                                          </p:spTgt>
                                        </p:tgtEl>
                                        <p:attrNameLst>
                                          <p:attrName>ppt_h</p:attrName>
                                        </p:attrNameLst>
                                      </p:cBhvr>
                                      <p:tavLst>
                                        <p:tav tm="0">
                                          <p:val>
                                            <p:fltVal val="0"/>
                                          </p:val>
                                        </p:tav>
                                        <p:tav tm="100000">
                                          <p:val>
                                            <p:strVal val="#ppt_h"/>
                                          </p:val>
                                        </p:tav>
                                      </p:tavLst>
                                    </p:anim>
                                    <p:animEffect transition="in" filter="fade">
                                      <p:cBhvr>
                                        <p:cTn id="65" dur="500"/>
                                        <p:tgtEl>
                                          <p:spTgt spid="4">
                                            <p:txEl>
                                              <p:pRg st="7" end="7"/>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8" presetClass="entr" presetSubtype="16" fill="hold" nodeType="clickEffect">
                                  <p:stCondLst>
                                    <p:cond delay="0"/>
                                  </p:stCondLst>
                                  <p:childTnLst>
                                    <p:set>
                                      <p:cBhvr>
                                        <p:cTn id="69" dur="1" fill="hold">
                                          <p:stCondLst>
                                            <p:cond delay="0"/>
                                          </p:stCondLst>
                                        </p:cTn>
                                        <p:tgtEl>
                                          <p:spTgt spid="4">
                                            <p:txEl>
                                              <p:pRg st="9" end="9"/>
                                            </p:txEl>
                                          </p:spTgt>
                                        </p:tgtEl>
                                        <p:attrNameLst>
                                          <p:attrName>style.visibility</p:attrName>
                                        </p:attrNameLst>
                                      </p:cBhvr>
                                      <p:to>
                                        <p:strVal val="visible"/>
                                      </p:to>
                                    </p:set>
                                    <p:animEffect transition="in" filter="diamond(in)">
                                      <p:cBhvr>
                                        <p:cTn id="70" dur="2000"/>
                                        <p:tgtEl>
                                          <p:spTgt spid="4">
                                            <p:txEl>
                                              <p:pRg st="9" end="9"/>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47" presetClass="entr" presetSubtype="0" fill="hold" nodeType="clickEffect">
                                  <p:stCondLst>
                                    <p:cond delay="0"/>
                                  </p:stCondLst>
                                  <p:childTnLst>
                                    <p:set>
                                      <p:cBhvr>
                                        <p:cTn id="74" dur="1" fill="hold">
                                          <p:stCondLst>
                                            <p:cond delay="0"/>
                                          </p:stCondLst>
                                        </p:cTn>
                                        <p:tgtEl>
                                          <p:spTgt spid="4">
                                            <p:txEl>
                                              <p:pRg st="10" end="10"/>
                                            </p:txEl>
                                          </p:spTgt>
                                        </p:tgtEl>
                                        <p:attrNameLst>
                                          <p:attrName>style.visibility</p:attrName>
                                        </p:attrNameLst>
                                      </p:cBhvr>
                                      <p:to>
                                        <p:strVal val="visible"/>
                                      </p:to>
                                    </p:set>
                                    <p:animEffect transition="in" filter="fade">
                                      <p:cBhvr>
                                        <p:cTn id="75" dur="1000"/>
                                        <p:tgtEl>
                                          <p:spTgt spid="4">
                                            <p:txEl>
                                              <p:pRg st="10" end="10"/>
                                            </p:txEl>
                                          </p:spTgt>
                                        </p:tgtEl>
                                      </p:cBhvr>
                                    </p:animEffect>
                                    <p:anim calcmode="lin" valueType="num">
                                      <p:cBhvr>
                                        <p:cTn id="76"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77"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78" presetID="47" presetClass="entr" presetSubtype="0" fill="hold" nodeType="withEffect">
                                  <p:stCondLst>
                                    <p:cond delay="0"/>
                                  </p:stCondLst>
                                  <p:childTnLst>
                                    <p:set>
                                      <p:cBhvr>
                                        <p:cTn id="79" dur="1" fill="hold">
                                          <p:stCondLst>
                                            <p:cond delay="0"/>
                                          </p:stCondLst>
                                        </p:cTn>
                                        <p:tgtEl>
                                          <p:spTgt spid="4">
                                            <p:txEl>
                                              <p:pRg st="11" end="11"/>
                                            </p:txEl>
                                          </p:spTgt>
                                        </p:tgtEl>
                                        <p:attrNameLst>
                                          <p:attrName>style.visibility</p:attrName>
                                        </p:attrNameLst>
                                      </p:cBhvr>
                                      <p:to>
                                        <p:strVal val="visible"/>
                                      </p:to>
                                    </p:set>
                                    <p:animEffect transition="in" filter="fade">
                                      <p:cBhvr>
                                        <p:cTn id="80" dur="1000"/>
                                        <p:tgtEl>
                                          <p:spTgt spid="4">
                                            <p:txEl>
                                              <p:pRg st="11" end="11"/>
                                            </p:txEl>
                                          </p:spTgt>
                                        </p:tgtEl>
                                      </p:cBhvr>
                                    </p:animEffect>
                                    <p:anim calcmode="lin" valueType="num">
                                      <p:cBhvr>
                                        <p:cTn id="81"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82" dur="1000" fill="hold"/>
                                        <p:tgtEl>
                                          <p:spTgt spid="4">
                                            <p:txEl>
                                              <p:pRg st="11" end="11"/>
                                            </p:txEl>
                                          </p:spTgt>
                                        </p:tgtEl>
                                        <p:attrNameLst>
                                          <p:attrName>ppt_y</p:attrName>
                                        </p:attrNameLst>
                                      </p:cBhvr>
                                      <p:tavLst>
                                        <p:tav tm="0">
                                          <p:val>
                                            <p:strVal val="#ppt_y-.1"/>
                                          </p:val>
                                        </p:tav>
                                        <p:tav tm="100000">
                                          <p:val>
                                            <p:strVal val="#ppt_y"/>
                                          </p:val>
                                        </p:tav>
                                      </p:tavLst>
                                    </p:anim>
                                  </p:childTnLst>
                                </p:cTn>
                              </p:par>
                              <p:par>
                                <p:cTn id="83" presetID="47" presetClass="entr" presetSubtype="0" fill="hold" nodeType="withEffect">
                                  <p:stCondLst>
                                    <p:cond delay="0"/>
                                  </p:stCondLst>
                                  <p:childTnLst>
                                    <p:set>
                                      <p:cBhvr>
                                        <p:cTn id="84" dur="1" fill="hold">
                                          <p:stCondLst>
                                            <p:cond delay="0"/>
                                          </p:stCondLst>
                                        </p:cTn>
                                        <p:tgtEl>
                                          <p:spTgt spid="4">
                                            <p:txEl>
                                              <p:pRg st="12" end="12"/>
                                            </p:txEl>
                                          </p:spTgt>
                                        </p:tgtEl>
                                        <p:attrNameLst>
                                          <p:attrName>style.visibility</p:attrName>
                                        </p:attrNameLst>
                                      </p:cBhvr>
                                      <p:to>
                                        <p:strVal val="visible"/>
                                      </p:to>
                                    </p:set>
                                    <p:animEffect transition="in" filter="fade">
                                      <p:cBhvr>
                                        <p:cTn id="85" dur="1000"/>
                                        <p:tgtEl>
                                          <p:spTgt spid="4">
                                            <p:txEl>
                                              <p:pRg st="12" end="12"/>
                                            </p:txEl>
                                          </p:spTgt>
                                        </p:tgtEl>
                                      </p:cBhvr>
                                    </p:animEffect>
                                    <p:anim calcmode="lin" valueType="num">
                                      <p:cBhvr>
                                        <p:cTn id="86"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87" dur="1000" fill="hold"/>
                                        <p:tgtEl>
                                          <p:spTgt spid="4">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57018" y="1394692"/>
                <a:ext cx="11877964" cy="5366326"/>
              </a:xfrm>
            </p:spPr>
            <p:txBody>
              <a:bodyPr>
                <a:normAutofit/>
              </a:bodyPr>
              <a:lstStyle/>
              <a:p>
                <a:pPr marL="0" lvl="0" indent="0">
                  <a:buNone/>
                </a:pPr>
                <a:r>
                  <a:rPr lang="en-US" dirty="0"/>
                  <a:t>14) A shopkeeper sells one transistor for Rs.840 at a gain of 20% and another for Rs.960 at a loss of 4%. His total gain or loss % is ?</a:t>
                </a:r>
              </a:p>
              <a:p>
                <a:pPr marL="0" indent="0">
                  <a:buNone/>
                </a:pPr>
                <a:r>
                  <a:rPr lang="en-US" dirty="0"/>
                  <a:t>Sol) C.P of 1</a:t>
                </a:r>
                <a:r>
                  <a:rPr lang="en-US" baseline="30000" dirty="0"/>
                  <a:t>st</a:t>
                </a:r>
                <a:r>
                  <a:rPr lang="en-US" dirty="0"/>
                  <a:t> transistor = </a:t>
                </a:r>
                <a:r>
                  <a:rPr lang="en-US" dirty="0" err="1"/>
                  <a:t>Rs</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100</m:t>
                        </m:r>
                      </m:num>
                      <m:den>
                        <m:r>
                          <a:rPr lang="en-US" i="1">
                            <a:latin typeface="Cambria Math" panose="02040503050406030204" pitchFamily="18" charset="0"/>
                          </a:rPr>
                          <m:t>120</m:t>
                        </m:r>
                      </m:den>
                    </m:f>
                    <m:r>
                      <a:rPr lang="en-US" i="1">
                        <a:latin typeface="Cambria Math" panose="02040503050406030204" pitchFamily="18" charset="0"/>
                      </a:rPr>
                      <m:t>𝑥</m:t>
                    </m:r>
                    <m:r>
                      <a:rPr lang="en-US" i="1">
                        <a:latin typeface="Cambria Math" panose="02040503050406030204" pitchFamily="18" charset="0"/>
                      </a:rPr>
                      <m:t>840)=</m:t>
                    </m:r>
                    <m:r>
                      <a:rPr lang="en-US" i="1">
                        <a:latin typeface="Cambria Math" panose="02040503050406030204" pitchFamily="18" charset="0"/>
                      </a:rPr>
                      <m:t>𝑅𝑠</m:t>
                    </m:r>
                    <m:r>
                      <a:rPr lang="en-US" i="1">
                        <a:latin typeface="Cambria Math" panose="02040503050406030204" pitchFamily="18" charset="0"/>
                      </a:rPr>
                      <m:t>.700</m:t>
                    </m:r>
                  </m:oMath>
                </a14:m>
                <a:endParaRPr lang="en-US" dirty="0"/>
              </a:p>
              <a:p>
                <a:pPr marL="0" indent="0">
                  <a:buNone/>
                </a:pPr>
                <a:r>
                  <a:rPr lang="en-US" dirty="0"/>
                  <a:t>    C.P of 2</a:t>
                </a:r>
                <a:r>
                  <a:rPr lang="en-US" baseline="30000" dirty="0"/>
                  <a:t>nd</a:t>
                </a:r>
                <a:r>
                  <a:rPr lang="en-US" dirty="0"/>
                  <a:t> transistor = </a:t>
                </a:r>
                <a:r>
                  <a:rPr lang="en-US" dirty="0" err="1"/>
                  <a:t>Rs</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100</m:t>
                        </m:r>
                      </m:num>
                      <m:den>
                        <m:r>
                          <a:rPr lang="en-US" i="1">
                            <a:latin typeface="Cambria Math" panose="02040503050406030204" pitchFamily="18" charset="0"/>
                          </a:rPr>
                          <m:t>96</m:t>
                        </m:r>
                      </m:den>
                    </m:f>
                    <m:r>
                      <a:rPr lang="en-US" i="1">
                        <a:latin typeface="Cambria Math" panose="02040503050406030204" pitchFamily="18" charset="0"/>
                      </a:rPr>
                      <m:t>𝑥</m:t>
                    </m:r>
                    <m:r>
                      <a:rPr lang="en-US" i="1">
                        <a:latin typeface="Cambria Math" panose="02040503050406030204" pitchFamily="18" charset="0"/>
                      </a:rPr>
                      <m:t>960)=</m:t>
                    </m:r>
                    <m:r>
                      <a:rPr lang="en-US" i="1">
                        <a:latin typeface="Cambria Math" panose="02040503050406030204" pitchFamily="18" charset="0"/>
                      </a:rPr>
                      <m:t>𝑅𝑠</m:t>
                    </m:r>
                    <m:r>
                      <a:rPr lang="en-US" i="1">
                        <a:latin typeface="Cambria Math" panose="02040503050406030204" pitchFamily="18" charset="0"/>
                      </a:rPr>
                      <m:t>.1000</m:t>
                    </m:r>
                  </m:oMath>
                </a14:m>
                <a:endParaRPr lang="en-US" dirty="0"/>
              </a:p>
              <a:p>
                <a:pPr marL="0" indent="0">
                  <a:buNone/>
                </a:pPr>
                <a:r>
                  <a:rPr lang="en-US" dirty="0"/>
                  <a:t>    So, total C.P = 1700/-; Total S.P = 1800.Rs.</a:t>
                </a:r>
              </a:p>
              <a:p>
                <a:pPr marL="0" indent="0">
                  <a:buNone/>
                </a:pPr>
                <a:r>
                  <a:rPr lang="en-US" dirty="0"/>
                  <a:t>    Gain% = </a:t>
                </a:r>
                <a14:m>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100</m:t>
                            </m:r>
                          </m:num>
                          <m:den>
                            <m:r>
                              <a:rPr lang="en-US" i="1">
                                <a:latin typeface="Cambria Math" panose="02040503050406030204" pitchFamily="18" charset="0"/>
                              </a:rPr>
                              <m:t>1700</m:t>
                            </m:r>
                          </m:den>
                        </m:f>
                        <m:r>
                          <a:rPr lang="en-US" i="1">
                            <a:latin typeface="Cambria Math" panose="02040503050406030204" pitchFamily="18" charset="0"/>
                          </a:rPr>
                          <m:t>𝑥</m:t>
                        </m:r>
                        <m:r>
                          <a:rPr lang="en-US" i="1">
                            <a:latin typeface="Cambria Math" panose="02040503050406030204" pitchFamily="18" charset="0"/>
                          </a:rPr>
                          <m:t>100</m:t>
                        </m:r>
                      </m:e>
                    </m:d>
                    <m:r>
                      <a:rPr lang="en-US" i="1">
                        <a:latin typeface="Cambria Math" panose="02040503050406030204" pitchFamily="18" charset="0"/>
                      </a:rPr>
                      <m:t>%</m:t>
                    </m:r>
                  </m:oMath>
                </a14:m>
                <a:r>
                  <a:rPr lang="en-US" dirty="0"/>
                  <a:t> = </a:t>
                </a:r>
                <a14:m>
                  <m:oMath xmlns:m="http://schemas.openxmlformats.org/officeDocument/2006/math">
                    <m:r>
                      <a:rPr lang="en-US" i="1">
                        <a:latin typeface="Cambria Math" panose="02040503050406030204" pitchFamily="18" charset="0"/>
                      </a:rPr>
                      <m:t>5</m:t>
                    </m:r>
                    <m:f>
                      <m:fPr>
                        <m:ctrlPr>
                          <a:rPr lang="en-US" i="1">
                            <a:latin typeface="Cambria Math" panose="02040503050406030204" pitchFamily="18" charset="0"/>
                          </a:rPr>
                        </m:ctrlPr>
                      </m:fPr>
                      <m:num>
                        <m:r>
                          <a:rPr lang="en-US" i="1">
                            <a:latin typeface="Cambria Math" panose="02040503050406030204" pitchFamily="18" charset="0"/>
                          </a:rPr>
                          <m:t>15</m:t>
                        </m:r>
                      </m:num>
                      <m:den>
                        <m:r>
                          <a:rPr lang="en-US" i="1">
                            <a:latin typeface="Cambria Math" panose="02040503050406030204" pitchFamily="18" charset="0"/>
                          </a:rPr>
                          <m:t>17</m:t>
                        </m:r>
                      </m:den>
                    </m:f>
                    <m:r>
                      <a:rPr lang="en-US" i="1">
                        <a:latin typeface="Cambria Math" panose="02040503050406030204" pitchFamily="18" charset="0"/>
                      </a:rPr>
                      <m:t>%</m:t>
                    </m:r>
                  </m:oMath>
                </a14:m>
                <a:endParaRPr lang="en-US" dirty="0"/>
              </a:p>
              <a:p>
                <a:pPr marL="0" indent="0">
                  <a:buNone/>
                </a:pPr>
                <a:endParaRPr lang="en-US" dirty="0"/>
              </a:p>
              <a:p>
                <a:pPr marL="0" lvl="0" indent="0">
                  <a:buNone/>
                </a:pPr>
                <a:r>
                  <a:rPr lang="en-US" dirty="0"/>
                  <a:t>15) The ratio between the sale price and cost price of an article is 7:5. What is the ratio between the profit &amp; the C.P of that article?</a:t>
                </a:r>
              </a:p>
              <a:p>
                <a:pPr marL="0" indent="0">
                  <a:buNone/>
                </a:pPr>
                <a:r>
                  <a:rPr lang="en-US" dirty="0"/>
                  <a:t>Sol) Let the ratio be 7x, 5x (S.P, C.P)</a:t>
                </a:r>
              </a:p>
              <a:p>
                <a:pPr marL="0" indent="0">
                  <a:buNone/>
                </a:pPr>
                <a:r>
                  <a:rPr lang="en-US" dirty="0"/>
                  <a:t>       Gain = 2x</a:t>
                </a:r>
              </a:p>
              <a:p>
                <a:pPr marL="0" indent="0">
                  <a:buNone/>
                </a:pPr>
                <a:r>
                  <a:rPr lang="en-US" dirty="0"/>
                  <a:t>       Gain: C.P = 2:5</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7018" y="1394692"/>
                <a:ext cx="11877964" cy="5366326"/>
              </a:xfrm>
              <a:blipFill>
                <a:blip r:embed="rId2"/>
                <a:stretch>
                  <a:fillRect l="-667" t="-1477" r="-975" b="-341"/>
                </a:stretch>
              </a:blipFill>
            </p:spPr>
            <p:txBody>
              <a:bodyPr/>
              <a:lstStyle/>
              <a:p>
                <a:r>
                  <a:rPr lang="en-US">
                    <a:noFill/>
                  </a:rPr>
                  <a:t> </a:t>
                </a:r>
              </a:p>
            </p:txBody>
          </p:sp>
        </mc:Fallback>
      </mc:AlternateContent>
    </p:spTree>
    <p:extLst>
      <p:ext uri="{BB962C8B-B14F-4D97-AF65-F5344CB8AC3E}">
        <p14:creationId xmlns:p14="http://schemas.microsoft.com/office/powerpoint/2010/main" xmlns="" val="389195850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3"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
                                        <p:tgtEl>
                                          <p:spTgt spid="3">
                                            <p:txEl>
                                              <p:pRg st="6" end="6"/>
                                            </p:txEl>
                                          </p:spTgt>
                                        </p:tgtEl>
                                      </p:cBhvr>
                                    </p:animEffect>
                                    <p:anim calcmode="lin" valueType="num">
                                      <p:cBhvr>
                                        <p:cTn id="35" dur="4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400" fill="hold"/>
                                        <p:tgtEl>
                                          <p:spTgt spid="3">
                                            <p:txEl>
                                              <p:pRg st="6" end="6"/>
                                            </p:txEl>
                                          </p:spTgt>
                                        </p:tgtEl>
                                        <p:attrNameLst>
                                          <p:attrName>ppt_y</p:attrName>
                                        </p:attrNameLst>
                                      </p:cBhvr>
                                      <p:tavLst>
                                        <p:tav tm="0">
                                          <p:val>
                                            <p:strVal val="#ppt_y+0.31"/>
                                          </p:val>
                                        </p:tav>
                                        <p:tav tm="100000">
                                          <p:val>
                                            <p:strVal val="#ppt_y+0.31"/>
                                          </p:val>
                                        </p:tav>
                                      </p:tavLst>
                                    </p:anim>
                                    <p:anim calcmode="lin" valueType="num">
                                      <p:cBhvr>
                                        <p:cTn id="37" dur="600" decel="50000" fill="hold">
                                          <p:stCondLst>
                                            <p:cond delay="400"/>
                                          </p:stCondLst>
                                        </p:cTn>
                                        <p:tgtEl>
                                          <p:spTgt spid="3">
                                            <p:txEl>
                                              <p:pRg st="6" end="6"/>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8" dur="600" decel="50000" fill="hold">
                                          <p:stCondLst>
                                            <p:cond delay="400"/>
                                          </p:stCondLst>
                                        </p:cTn>
                                        <p:tgtEl>
                                          <p:spTgt spid="3">
                                            <p:txEl>
                                              <p:pRg st="6" end="6"/>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1000"/>
                                        <p:tgtEl>
                                          <p:spTgt spid="3">
                                            <p:txEl>
                                              <p:pRg st="7" end="7"/>
                                            </p:txEl>
                                          </p:spTgt>
                                        </p:tgtEl>
                                      </p:cBhvr>
                                    </p:animEffect>
                                    <p:anim calcmode="lin" valueType="num">
                                      <p:cBhvr>
                                        <p:cTn id="4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6" presetID="47" presetClass="entr" presetSubtype="0" fill="hold" nodeType="with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1000"/>
                                        <p:tgtEl>
                                          <p:spTgt spid="3">
                                            <p:txEl>
                                              <p:pRg st="8" end="8"/>
                                            </p:txEl>
                                          </p:spTgt>
                                        </p:tgtEl>
                                      </p:cBhvr>
                                    </p:animEffect>
                                    <p:anim calcmode="lin" valueType="num">
                                      <p:cBhvr>
                                        <p:cTn id="4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1" presetID="47" presetClass="entr" presetSubtype="0"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fade">
                                      <p:cBhvr>
                                        <p:cTn id="53" dur="1000"/>
                                        <p:tgtEl>
                                          <p:spTgt spid="3">
                                            <p:txEl>
                                              <p:pRg st="9" end="9"/>
                                            </p:txEl>
                                          </p:spTgt>
                                        </p:tgtEl>
                                      </p:cBhvr>
                                    </p:animEffect>
                                    <p:anim calcmode="lin" valueType="num">
                                      <p:cBhvr>
                                        <p:cTn id="5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31617" y="1450108"/>
                <a:ext cx="11977255" cy="5320145"/>
              </a:xfrm>
            </p:spPr>
            <p:txBody>
              <a:bodyPr>
                <a:normAutofit/>
              </a:bodyPr>
              <a:lstStyle/>
              <a:p>
                <a:pPr marL="0" lvl="0" indent="0">
                  <a:buNone/>
                </a:pPr>
                <a:r>
                  <a:rPr lang="en-US" dirty="0"/>
                  <a:t>16) A dishonest dealer professes to sell goods at C.P. but he uses a false weights and then gains 6</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18</m:t>
                        </m:r>
                      </m:num>
                      <m:den>
                        <m:r>
                          <a:rPr lang="en-US" i="1">
                            <a:latin typeface="Cambria Math" panose="02040503050406030204" pitchFamily="18" charset="0"/>
                          </a:rPr>
                          <m:t>47</m:t>
                        </m:r>
                      </m:den>
                    </m:f>
                    <m:r>
                      <a:rPr lang="en-US" i="1">
                        <a:latin typeface="Cambria Math" panose="02040503050406030204" pitchFamily="18" charset="0"/>
                      </a:rPr>
                      <m:t>%</m:t>
                    </m:r>
                    <m:r>
                      <a:rPr lang="en-US" b="0" i="1" smtClean="0">
                        <a:latin typeface="Cambria Math" panose="02040503050406030204" pitchFamily="18" charset="0"/>
                      </a:rPr>
                      <m:t>.</m:t>
                    </m:r>
                  </m:oMath>
                </a14:m>
                <a:r>
                  <a:rPr lang="en-US" dirty="0"/>
                  <a:t> For a Kg, he uses a weight of------?</a:t>
                </a:r>
              </a:p>
              <a:p>
                <a:pPr marL="0" indent="0">
                  <a:buNone/>
                </a:pPr>
                <a:r>
                  <a:rPr lang="en-US" dirty="0"/>
                  <a:t>Sol) Let error = X grams : then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𝑥</m:t>
                        </m:r>
                      </m:num>
                      <m:den>
                        <m:r>
                          <a:rPr lang="en-US" i="1">
                            <a:latin typeface="Cambria Math" panose="02040503050406030204" pitchFamily="18" charset="0"/>
                          </a:rPr>
                          <m:t>1000−</m:t>
                        </m:r>
                        <m:r>
                          <a:rPr lang="en-US" i="1">
                            <a:latin typeface="Cambria Math" panose="02040503050406030204" pitchFamily="18" charset="0"/>
                          </a:rPr>
                          <m:t>𝑥</m:t>
                        </m:r>
                      </m:den>
                    </m:f>
                    <m:r>
                      <a:rPr lang="en-US" i="1">
                        <a:latin typeface="Cambria Math" panose="02040503050406030204" pitchFamily="18" charset="0"/>
                      </a:rPr>
                      <m:t> </m:t>
                    </m:r>
                  </m:oMath>
                </a14:m>
                <a:r>
                  <a:rPr lang="en-US" dirty="0"/>
                  <a:t>x 100 )= 6</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18</m:t>
                        </m:r>
                      </m:num>
                      <m:den>
                        <m:r>
                          <a:rPr lang="en-US" i="1">
                            <a:latin typeface="Cambria Math" panose="02040503050406030204" pitchFamily="18" charset="0"/>
                          </a:rPr>
                          <m:t>47</m:t>
                        </m:r>
                      </m:den>
                    </m:f>
                  </m:oMath>
                </a14:m>
                <a:endParaRPr lang="en-US" dirty="0"/>
              </a:p>
              <a:p>
                <a:pPr marL="0" indent="0">
                  <a:buNone/>
                </a:pPr>
                <a:r>
                  <a:rPr lang="en-US" dirty="0"/>
                  <a:t>       X= 60grams</a:t>
                </a:r>
              </a:p>
              <a:p>
                <a:pPr marL="0" indent="0">
                  <a:buNone/>
                </a:pPr>
                <a:r>
                  <a:rPr lang="en-US" dirty="0"/>
                  <a:t>       Weight used = (1000-60)</a:t>
                </a:r>
                <a:r>
                  <a:rPr lang="en-US" dirty="0" err="1"/>
                  <a:t>gms</a:t>
                </a:r>
                <a:r>
                  <a:rPr lang="en-US" dirty="0"/>
                  <a:t> = 940gms.</a:t>
                </a:r>
              </a:p>
              <a:p>
                <a:pPr marL="0" indent="0">
                  <a:buNone/>
                </a:pPr>
                <a:endParaRPr lang="en-US" dirty="0"/>
              </a:p>
              <a:p>
                <a:pPr marL="0" lvl="0" indent="0">
                  <a:buNone/>
                </a:pPr>
                <a:r>
                  <a:rPr lang="en-US" dirty="0"/>
                  <a:t>17)A shopkeeper cheats to the extent of 10% while buying as well as selling by using false weights. His total gain is-----</a:t>
                </a:r>
              </a:p>
              <a:p>
                <a:pPr marL="0" lvl="0" indent="0">
                  <a:buNone/>
                </a:pPr>
                <a:r>
                  <a:rPr lang="en-US" dirty="0"/>
                  <a:t>      a) 10% b) 11% c) 20% d) 21% e)22%</a:t>
                </a:r>
              </a:p>
              <a:p>
                <a:pPr marL="0" indent="0">
                  <a:buNone/>
                </a:pPr>
                <a:r>
                  <a:rPr lang="en-US" dirty="0"/>
                  <a:t>Sol) Gain% = </a:t>
                </a:r>
                <a14:m>
                  <m:oMath xmlns:m="http://schemas.openxmlformats.org/officeDocument/2006/math">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100+</m:t>
                                    </m:r>
                                    <m:r>
                                      <a:rPr lang="en-US" i="1">
                                        <a:latin typeface="Cambria Math" panose="02040503050406030204" pitchFamily="18" charset="0"/>
                                      </a:rPr>
                                      <m:t>𝑐𝑜𝑚𝑚𝑜𝑛</m:t>
                                    </m:r>
                                    <m:r>
                                      <a:rPr lang="en-US" i="1">
                                        <a:latin typeface="Cambria Math" panose="02040503050406030204" pitchFamily="18" charset="0"/>
                                      </a:rPr>
                                      <m:t> </m:t>
                                    </m:r>
                                    <m:r>
                                      <a:rPr lang="en-US" i="1">
                                        <a:latin typeface="Cambria Math" panose="02040503050406030204" pitchFamily="18" charset="0"/>
                                      </a:rPr>
                                      <m:t>𝑔𝑎𝑖𝑛</m:t>
                                    </m:r>
                                    <m:r>
                                      <a:rPr lang="en-US" i="1">
                                        <a:latin typeface="Cambria Math" panose="02040503050406030204" pitchFamily="18" charset="0"/>
                                      </a:rPr>
                                      <m:t>%</m:t>
                                    </m:r>
                                  </m:e>
                                </m:d>
                              </m:e>
                              <m:sup>
                                <m:r>
                                  <a:rPr lang="en-US" i="1">
                                    <a:latin typeface="Cambria Math" panose="02040503050406030204" pitchFamily="18" charset="0"/>
                                  </a:rPr>
                                  <m:t>2</m:t>
                                </m:r>
                              </m:sup>
                            </m:sSup>
                          </m:num>
                          <m:den>
                            <m:r>
                              <a:rPr lang="en-US" i="1">
                                <a:latin typeface="Cambria Math" panose="02040503050406030204" pitchFamily="18" charset="0"/>
                              </a:rPr>
                              <m:t>100</m:t>
                            </m:r>
                          </m:den>
                        </m:f>
                        <m:r>
                          <a:rPr lang="en-US" i="1">
                            <a:latin typeface="Cambria Math" panose="02040503050406030204" pitchFamily="18" charset="0"/>
                          </a:rPr>
                          <m:t>−100</m:t>
                        </m:r>
                      </m:e>
                    </m:d>
                    <m:r>
                      <a:rPr lang="en-US" i="1">
                        <a:latin typeface="Cambria Math" panose="02040503050406030204" pitchFamily="18" charset="0"/>
                      </a:rPr>
                      <m:t>%</m:t>
                    </m:r>
                  </m:oMath>
                </a14:m>
                <a:endParaRPr lang="en-US" dirty="0"/>
              </a:p>
              <a:p>
                <a:pPr marL="0" indent="0">
                  <a:buNone/>
                </a:pPr>
                <a:r>
                  <a:rPr lang="en-US" dirty="0"/>
                  <a:t>        Gain% = </a:t>
                </a:r>
                <a14:m>
                  <m:oMath xmlns:m="http://schemas.openxmlformats.org/officeDocument/2006/math">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100+10</m:t>
                                    </m:r>
                                  </m:e>
                                </m:d>
                              </m:e>
                              <m:sup>
                                <m:r>
                                  <a:rPr lang="en-US" i="1">
                                    <a:latin typeface="Cambria Math" panose="02040503050406030204" pitchFamily="18" charset="0"/>
                                  </a:rPr>
                                  <m:t>2</m:t>
                                </m:r>
                              </m:sup>
                            </m:sSup>
                          </m:num>
                          <m:den>
                            <m:r>
                              <a:rPr lang="en-US" i="1">
                                <a:latin typeface="Cambria Math" panose="02040503050406030204" pitchFamily="18" charset="0"/>
                              </a:rPr>
                              <m:t>100</m:t>
                            </m:r>
                          </m:den>
                        </m:f>
                        <m:r>
                          <a:rPr lang="en-US" i="1">
                            <a:latin typeface="Cambria Math" panose="02040503050406030204" pitchFamily="18" charset="0"/>
                          </a:rPr>
                          <m:t>−100</m:t>
                        </m:r>
                      </m:e>
                    </m:d>
                    <m:r>
                      <a:rPr lang="en-US" i="1">
                        <a:latin typeface="Cambria Math" panose="02040503050406030204" pitchFamily="18" charset="0"/>
                      </a:rPr>
                      <m:t>%</m:t>
                    </m:r>
                  </m:oMath>
                </a14:m>
                <a:r>
                  <a:rPr lang="en-US" dirty="0"/>
                  <a:t>  = 21%.</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1617" y="1450108"/>
                <a:ext cx="11977255" cy="5320145"/>
              </a:xfrm>
              <a:blipFill>
                <a:blip r:embed="rId2"/>
                <a:stretch>
                  <a:fillRect l="-662" t="-1489"/>
                </a:stretch>
              </a:blipFill>
            </p:spPr>
            <p:txBody>
              <a:bodyPr/>
              <a:lstStyle/>
              <a:p>
                <a:r>
                  <a:rPr lang="en-IN">
                    <a:noFill/>
                  </a:rPr>
                  <a:t> </a:t>
                </a:r>
              </a:p>
            </p:txBody>
          </p:sp>
        </mc:Fallback>
      </mc:AlternateContent>
    </p:spTree>
    <p:extLst>
      <p:ext uri="{BB962C8B-B14F-4D97-AF65-F5344CB8AC3E}">
        <p14:creationId xmlns:p14="http://schemas.microsoft.com/office/powerpoint/2010/main" xmlns="" val="70661698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wipe(down)">
                                      <p:cBhvr>
                                        <p:cTn id="61" dur="580">
                                          <p:stCondLst>
                                            <p:cond delay="0"/>
                                          </p:stCondLst>
                                        </p:cTn>
                                        <p:tgtEl>
                                          <p:spTgt spid="3">
                                            <p:txEl>
                                              <p:pRg st="3" end="3"/>
                                            </p:txEl>
                                          </p:spTgt>
                                        </p:tgtEl>
                                      </p:cBhvr>
                                    </p:animEffect>
                                    <p:anim calcmode="lin" valueType="num">
                                      <p:cBhvr>
                                        <p:cTn id="6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3" end="3"/>
                                            </p:txEl>
                                          </p:spTgt>
                                        </p:tgtEl>
                                      </p:cBhvr>
                                      <p:to x="100000" y="60000"/>
                                    </p:animScale>
                                    <p:animScale>
                                      <p:cBhvr>
                                        <p:cTn id="68" dur="166" decel="50000">
                                          <p:stCondLst>
                                            <p:cond delay="676"/>
                                          </p:stCondLst>
                                        </p:cTn>
                                        <p:tgtEl>
                                          <p:spTgt spid="3">
                                            <p:txEl>
                                              <p:pRg st="3" end="3"/>
                                            </p:txEl>
                                          </p:spTgt>
                                        </p:tgtEl>
                                      </p:cBhvr>
                                      <p:to x="100000" y="100000"/>
                                    </p:animScale>
                                    <p:animScale>
                                      <p:cBhvr>
                                        <p:cTn id="69" dur="26">
                                          <p:stCondLst>
                                            <p:cond delay="1312"/>
                                          </p:stCondLst>
                                        </p:cTn>
                                        <p:tgtEl>
                                          <p:spTgt spid="3">
                                            <p:txEl>
                                              <p:pRg st="3" end="3"/>
                                            </p:txEl>
                                          </p:spTgt>
                                        </p:tgtEl>
                                      </p:cBhvr>
                                      <p:to x="100000" y="80000"/>
                                    </p:animScale>
                                    <p:animScale>
                                      <p:cBhvr>
                                        <p:cTn id="70" dur="166" decel="50000">
                                          <p:stCondLst>
                                            <p:cond delay="1338"/>
                                          </p:stCondLst>
                                        </p:cTn>
                                        <p:tgtEl>
                                          <p:spTgt spid="3">
                                            <p:txEl>
                                              <p:pRg st="3" end="3"/>
                                            </p:txEl>
                                          </p:spTgt>
                                        </p:tgtEl>
                                      </p:cBhvr>
                                      <p:to x="100000" y="100000"/>
                                    </p:animScale>
                                    <p:animScale>
                                      <p:cBhvr>
                                        <p:cTn id="71" dur="26">
                                          <p:stCondLst>
                                            <p:cond delay="1642"/>
                                          </p:stCondLst>
                                        </p:cTn>
                                        <p:tgtEl>
                                          <p:spTgt spid="3">
                                            <p:txEl>
                                              <p:pRg st="3" end="3"/>
                                            </p:txEl>
                                          </p:spTgt>
                                        </p:tgtEl>
                                      </p:cBhvr>
                                      <p:to x="100000" y="90000"/>
                                    </p:animScale>
                                    <p:animScale>
                                      <p:cBhvr>
                                        <p:cTn id="72" dur="166" decel="50000">
                                          <p:stCondLst>
                                            <p:cond delay="1668"/>
                                          </p:stCondLst>
                                        </p:cTn>
                                        <p:tgtEl>
                                          <p:spTgt spid="3">
                                            <p:txEl>
                                              <p:pRg st="3" end="3"/>
                                            </p:txEl>
                                          </p:spTgt>
                                        </p:tgtEl>
                                      </p:cBhvr>
                                      <p:to x="100000" y="100000"/>
                                    </p:animScale>
                                    <p:animScale>
                                      <p:cBhvr>
                                        <p:cTn id="73" dur="26">
                                          <p:stCondLst>
                                            <p:cond delay="1808"/>
                                          </p:stCondLst>
                                        </p:cTn>
                                        <p:tgtEl>
                                          <p:spTgt spid="3">
                                            <p:txEl>
                                              <p:pRg st="3" end="3"/>
                                            </p:txEl>
                                          </p:spTgt>
                                        </p:tgtEl>
                                      </p:cBhvr>
                                      <p:to x="100000" y="95000"/>
                                    </p:animScale>
                                    <p:animScale>
                                      <p:cBhvr>
                                        <p:cTn id="74" dur="166" decel="50000">
                                          <p:stCondLst>
                                            <p:cond delay="1834"/>
                                          </p:stCondLst>
                                        </p:cTn>
                                        <p:tgtEl>
                                          <p:spTgt spid="3">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3">
                                            <p:txEl>
                                              <p:pRg st="5" end="5"/>
                                            </p:txEl>
                                          </p:spTgt>
                                        </p:tgtEl>
                                        <p:attrNameLst>
                                          <p:attrName>style.visibility</p:attrName>
                                        </p:attrNameLst>
                                      </p:cBhvr>
                                      <p:to>
                                        <p:strVal val="visible"/>
                                      </p:to>
                                    </p:set>
                                    <p:animEffect transition="in" filter="wipe(down)">
                                      <p:cBhvr>
                                        <p:cTn id="79" dur="580">
                                          <p:stCondLst>
                                            <p:cond delay="0"/>
                                          </p:stCondLst>
                                        </p:cTn>
                                        <p:tgtEl>
                                          <p:spTgt spid="3">
                                            <p:txEl>
                                              <p:pRg st="5" end="5"/>
                                            </p:txEl>
                                          </p:spTgt>
                                        </p:tgtEl>
                                      </p:cBhvr>
                                    </p:animEffect>
                                    <p:anim calcmode="lin" valueType="num">
                                      <p:cBhvr>
                                        <p:cTn id="80"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5" end="5"/>
                                            </p:txEl>
                                          </p:spTgt>
                                        </p:tgtEl>
                                      </p:cBhvr>
                                      <p:to x="100000" y="60000"/>
                                    </p:animScale>
                                    <p:animScale>
                                      <p:cBhvr>
                                        <p:cTn id="86" dur="166" decel="50000">
                                          <p:stCondLst>
                                            <p:cond delay="676"/>
                                          </p:stCondLst>
                                        </p:cTn>
                                        <p:tgtEl>
                                          <p:spTgt spid="3">
                                            <p:txEl>
                                              <p:pRg st="5" end="5"/>
                                            </p:txEl>
                                          </p:spTgt>
                                        </p:tgtEl>
                                      </p:cBhvr>
                                      <p:to x="100000" y="100000"/>
                                    </p:animScale>
                                    <p:animScale>
                                      <p:cBhvr>
                                        <p:cTn id="87" dur="26">
                                          <p:stCondLst>
                                            <p:cond delay="1312"/>
                                          </p:stCondLst>
                                        </p:cTn>
                                        <p:tgtEl>
                                          <p:spTgt spid="3">
                                            <p:txEl>
                                              <p:pRg st="5" end="5"/>
                                            </p:txEl>
                                          </p:spTgt>
                                        </p:tgtEl>
                                      </p:cBhvr>
                                      <p:to x="100000" y="80000"/>
                                    </p:animScale>
                                    <p:animScale>
                                      <p:cBhvr>
                                        <p:cTn id="88" dur="166" decel="50000">
                                          <p:stCondLst>
                                            <p:cond delay="1338"/>
                                          </p:stCondLst>
                                        </p:cTn>
                                        <p:tgtEl>
                                          <p:spTgt spid="3">
                                            <p:txEl>
                                              <p:pRg st="5" end="5"/>
                                            </p:txEl>
                                          </p:spTgt>
                                        </p:tgtEl>
                                      </p:cBhvr>
                                      <p:to x="100000" y="100000"/>
                                    </p:animScale>
                                    <p:animScale>
                                      <p:cBhvr>
                                        <p:cTn id="89" dur="26">
                                          <p:stCondLst>
                                            <p:cond delay="1642"/>
                                          </p:stCondLst>
                                        </p:cTn>
                                        <p:tgtEl>
                                          <p:spTgt spid="3">
                                            <p:txEl>
                                              <p:pRg st="5" end="5"/>
                                            </p:txEl>
                                          </p:spTgt>
                                        </p:tgtEl>
                                      </p:cBhvr>
                                      <p:to x="100000" y="90000"/>
                                    </p:animScale>
                                    <p:animScale>
                                      <p:cBhvr>
                                        <p:cTn id="90" dur="166" decel="50000">
                                          <p:stCondLst>
                                            <p:cond delay="1668"/>
                                          </p:stCondLst>
                                        </p:cTn>
                                        <p:tgtEl>
                                          <p:spTgt spid="3">
                                            <p:txEl>
                                              <p:pRg st="5" end="5"/>
                                            </p:txEl>
                                          </p:spTgt>
                                        </p:tgtEl>
                                      </p:cBhvr>
                                      <p:to x="100000" y="100000"/>
                                    </p:animScale>
                                    <p:animScale>
                                      <p:cBhvr>
                                        <p:cTn id="91" dur="26">
                                          <p:stCondLst>
                                            <p:cond delay="1808"/>
                                          </p:stCondLst>
                                        </p:cTn>
                                        <p:tgtEl>
                                          <p:spTgt spid="3">
                                            <p:txEl>
                                              <p:pRg st="5" end="5"/>
                                            </p:txEl>
                                          </p:spTgt>
                                        </p:tgtEl>
                                      </p:cBhvr>
                                      <p:to x="100000" y="95000"/>
                                    </p:animScale>
                                    <p:animScale>
                                      <p:cBhvr>
                                        <p:cTn id="92" dur="166" decel="50000">
                                          <p:stCondLst>
                                            <p:cond delay="1834"/>
                                          </p:stCondLst>
                                        </p:cTn>
                                        <p:tgtEl>
                                          <p:spTgt spid="3">
                                            <p:txEl>
                                              <p:pRg st="5" end="5"/>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nodeType="clickEffect">
                                  <p:stCondLst>
                                    <p:cond delay="0"/>
                                  </p:stCondLst>
                                  <p:childTnLst>
                                    <p:set>
                                      <p:cBhvr>
                                        <p:cTn id="96" dur="1" fill="hold">
                                          <p:stCondLst>
                                            <p:cond delay="0"/>
                                          </p:stCondLst>
                                        </p:cTn>
                                        <p:tgtEl>
                                          <p:spTgt spid="3">
                                            <p:txEl>
                                              <p:pRg st="6" end="6"/>
                                            </p:txEl>
                                          </p:spTgt>
                                        </p:tgtEl>
                                        <p:attrNameLst>
                                          <p:attrName>style.visibility</p:attrName>
                                        </p:attrNameLst>
                                      </p:cBhvr>
                                      <p:to>
                                        <p:strVal val="visible"/>
                                      </p:to>
                                    </p:set>
                                    <p:animEffect transition="in" filter="wipe(down)">
                                      <p:cBhvr>
                                        <p:cTn id="97" dur="580">
                                          <p:stCondLst>
                                            <p:cond delay="0"/>
                                          </p:stCondLst>
                                        </p:cTn>
                                        <p:tgtEl>
                                          <p:spTgt spid="3">
                                            <p:txEl>
                                              <p:pRg st="6" end="6"/>
                                            </p:txEl>
                                          </p:spTgt>
                                        </p:tgtEl>
                                      </p:cBhvr>
                                    </p:animEffect>
                                    <p:anim calcmode="lin" valueType="num">
                                      <p:cBhvr>
                                        <p:cTn id="98"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3">
                                            <p:txEl>
                                              <p:pRg st="6" end="6"/>
                                            </p:txEl>
                                          </p:spTgt>
                                        </p:tgtEl>
                                      </p:cBhvr>
                                      <p:to x="100000" y="60000"/>
                                    </p:animScale>
                                    <p:animScale>
                                      <p:cBhvr>
                                        <p:cTn id="104" dur="166" decel="50000">
                                          <p:stCondLst>
                                            <p:cond delay="676"/>
                                          </p:stCondLst>
                                        </p:cTn>
                                        <p:tgtEl>
                                          <p:spTgt spid="3">
                                            <p:txEl>
                                              <p:pRg st="6" end="6"/>
                                            </p:txEl>
                                          </p:spTgt>
                                        </p:tgtEl>
                                      </p:cBhvr>
                                      <p:to x="100000" y="100000"/>
                                    </p:animScale>
                                    <p:animScale>
                                      <p:cBhvr>
                                        <p:cTn id="105" dur="26">
                                          <p:stCondLst>
                                            <p:cond delay="1312"/>
                                          </p:stCondLst>
                                        </p:cTn>
                                        <p:tgtEl>
                                          <p:spTgt spid="3">
                                            <p:txEl>
                                              <p:pRg st="6" end="6"/>
                                            </p:txEl>
                                          </p:spTgt>
                                        </p:tgtEl>
                                      </p:cBhvr>
                                      <p:to x="100000" y="80000"/>
                                    </p:animScale>
                                    <p:animScale>
                                      <p:cBhvr>
                                        <p:cTn id="106" dur="166" decel="50000">
                                          <p:stCondLst>
                                            <p:cond delay="1338"/>
                                          </p:stCondLst>
                                        </p:cTn>
                                        <p:tgtEl>
                                          <p:spTgt spid="3">
                                            <p:txEl>
                                              <p:pRg st="6" end="6"/>
                                            </p:txEl>
                                          </p:spTgt>
                                        </p:tgtEl>
                                      </p:cBhvr>
                                      <p:to x="100000" y="100000"/>
                                    </p:animScale>
                                    <p:animScale>
                                      <p:cBhvr>
                                        <p:cTn id="107" dur="26">
                                          <p:stCondLst>
                                            <p:cond delay="1642"/>
                                          </p:stCondLst>
                                        </p:cTn>
                                        <p:tgtEl>
                                          <p:spTgt spid="3">
                                            <p:txEl>
                                              <p:pRg st="6" end="6"/>
                                            </p:txEl>
                                          </p:spTgt>
                                        </p:tgtEl>
                                      </p:cBhvr>
                                      <p:to x="100000" y="90000"/>
                                    </p:animScale>
                                    <p:animScale>
                                      <p:cBhvr>
                                        <p:cTn id="108" dur="166" decel="50000">
                                          <p:stCondLst>
                                            <p:cond delay="1668"/>
                                          </p:stCondLst>
                                        </p:cTn>
                                        <p:tgtEl>
                                          <p:spTgt spid="3">
                                            <p:txEl>
                                              <p:pRg st="6" end="6"/>
                                            </p:txEl>
                                          </p:spTgt>
                                        </p:tgtEl>
                                      </p:cBhvr>
                                      <p:to x="100000" y="100000"/>
                                    </p:animScale>
                                    <p:animScale>
                                      <p:cBhvr>
                                        <p:cTn id="109" dur="26">
                                          <p:stCondLst>
                                            <p:cond delay="1808"/>
                                          </p:stCondLst>
                                        </p:cTn>
                                        <p:tgtEl>
                                          <p:spTgt spid="3">
                                            <p:txEl>
                                              <p:pRg st="6" end="6"/>
                                            </p:txEl>
                                          </p:spTgt>
                                        </p:tgtEl>
                                      </p:cBhvr>
                                      <p:to x="100000" y="95000"/>
                                    </p:animScale>
                                    <p:animScale>
                                      <p:cBhvr>
                                        <p:cTn id="110" dur="166" decel="50000">
                                          <p:stCondLst>
                                            <p:cond delay="1834"/>
                                          </p:stCondLst>
                                        </p:cTn>
                                        <p:tgtEl>
                                          <p:spTgt spid="3">
                                            <p:txEl>
                                              <p:pRg st="6" end="6"/>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nodeType="clickEffect">
                                  <p:stCondLst>
                                    <p:cond delay="0"/>
                                  </p:stCondLst>
                                  <p:childTnLst>
                                    <p:set>
                                      <p:cBhvr>
                                        <p:cTn id="114" dur="1" fill="hold">
                                          <p:stCondLst>
                                            <p:cond delay="0"/>
                                          </p:stCondLst>
                                        </p:cTn>
                                        <p:tgtEl>
                                          <p:spTgt spid="3">
                                            <p:txEl>
                                              <p:pRg st="7" end="7"/>
                                            </p:txEl>
                                          </p:spTgt>
                                        </p:tgtEl>
                                        <p:attrNameLst>
                                          <p:attrName>style.visibility</p:attrName>
                                        </p:attrNameLst>
                                      </p:cBhvr>
                                      <p:to>
                                        <p:strVal val="visible"/>
                                      </p:to>
                                    </p:set>
                                    <p:animEffect transition="in" filter="wipe(down)">
                                      <p:cBhvr>
                                        <p:cTn id="115" dur="580">
                                          <p:stCondLst>
                                            <p:cond delay="0"/>
                                          </p:stCondLst>
                                        </p:cTn>
                                        <p:tgtEl>
                                          <p:spTgt spid="3">
                                            <p:txEl>
                                              <p:pRg st="7" end="7"/>
                                            </p:txEl>
                                          </p:spTgt>
                                        </p:tgtEl>
                                      </p:cBhvr>
                                    </p:animEffect>
                                    <p:anim calcmode="lin" valueType="num">
                                      <p:cBhvr>
                                        <p:cTn id="116"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3">
                                            <p:txEl>
                                              <p:pRg st="7" end="7"/>
                                            </p:txEl>
                                          </p:spTgt>
                                        </p:tgtEl>
                                      </p:cBhvr>
                                      <p:to x="100000" y="60000"/>
                                    </p:animScale>
                                    <p:animScale>
                                      <p:cBhvr>
                                        <p:cTn id="122" dur="166" decel="50000">
                                          <p:stCondLst>
                                            <p:cond delay="676"/>
                                          </p:stCondLst>
                                        </p:cTn>
                                        <p:tgtEl>
                                          <p:spTgt spid="3">
                                            <p:txEl>
                                              <p:pRg st="7" end="7"/>
                                            </p:txEl>
                                          </p:spTgt>
                                        </p:tgtEl>
                                      </p:cBhvr>
                                      <p:to x="100000" y="100000"/>
                                    </p:animScale>
                                    <p:animScale>
                                      <p:cBhvr>
                                        <p:cTn id="123" dur="26">
                                          <p:stCondLst>
                                            <p:cond delay="1312"/>
                                          </p:stCondLst>
                                        </p:cTn>
                                        <p:tgtEl>
                                          <p:spTgt spid="3">
                                            <p:txEl>
                                              <p:pRg st="7" end="7"/>
                                            </p:txEl>
                                          </p:spTgt>
                                        </p:tgtEl>
                                      </p:cBhvr>
                                      <p:to x="100000" y="80000"/>
                                    </p:animScale>
                                    <p:animScale>
                                      <p:cBhvr>
                                        <p:cTn id="124" dur="166" decel="50000">
                                          <p:stCondLst>
                                            <p:cond delay="1338"/>
                                          </p:stCondLst>
                                        </p:cTn>
                                        <p:tgtEl>
                                          <p:spTgt spid="3">
                                            <p:txEl>
                                              <p:pRg st="7" end="7"/>
                                            </p:txEl>
                                          </p:spTgt>
                                        </p:tgtEl>
                                      </p:cBhvr>
                                      <p:to x="100000" y="100000"/>
                                    </p:animScale>
                                    <p:animScale>
                                      <p:cBhvr>
                                        <p:cTn id="125" dur="26">
                                          <p:stCondLst>
                                            <p:cond delay="1642"/>
                                          </p:stCondLst>
                                        </p:cTn>
                                        <p:tgtEl>
                                          <p:spTgt spid="3">
                                            <p:txEl>
                                              <p:pRg st="7" end="7"/>
                                            </p:txEl>
                                          </p:spTgt>
                                        </p:tgtEl>
                                      </p:cBhvr>
                                      <p:to x="100000" y="90000"/>
                                    </p:animScale>
                                    <p:animScale>
                                      <p:cBhvr>
                                        <p:cTn id="126" dur="166" decel="50000">
                                          <p:stCondLst>
                                            <p:cond delay="1668"/>
                                          </p:stCondLst>
                                        </p:cTn>
                                        <p:tgtEl>
                                          <p:spTgt spid="3">
                                            <p:txEl>
                                              <p:pRg st="7" end="7"/>
                                            </p:txEl>
                                          </p:spTgt>
                                        </p:tgtEl>
                                      </p:cBhvr>
                                      <p:to x="100000" y="100000"/>
                                    </p:animScale>
                                    <p:animScale>
                                      <p:cBhvr>
                                        <p:cTn id="127" dur="26">
                                          <p:stCondLst>
                                            <p:cond delay="1808"/>
                                          </p:stCondLst>
                                        </p:cTn>
                                        <p:tgtEl>
                                          <p:spTgt spid="3">
                                            <p:txEl>
                                              <p:pRg st="7" end="7"/>
                                            </p:txEl>
                                          </p:spTgt>
                                        </p:tgtEl>
                                      </p:cBhvr>
                                      <p:to x="100000" y="95000"/>
                                    </p:animScale>
                                    <p:animScale>
                                      <p:cBhvr>
                                        <p:cTn id="128" dur="166" decel="50000">
                                          <p:stCondLst>
                                            <p:cond delay="1834"/>
                                          </p:stCondLst>
                                        </p:cTn>
                                        <p:tgtEl>
                                          <p:spTgt spid="3">
                                            <p:txEl>
                                              <p:pRg st="7" end="7"/>
                                            </p:txEl>
                                          </p:spTgt>
                                        </p:tgtEl>
                                      </p:cBhvr>
                                      <p:to x="100000" y="100000"/>
                                    </p:animScale>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nodeType="clickEffect">
                                  <p:stCondLst>
                                    <p:cond delay="0"/>
                                  </p:stCondLst>
                                  <p:childTnLst>
                                    <p:set>
                                      <p:cBhvr>
                                        <p:cTn id="132" dur="1" fill="hold">
                                          <p:stCondLst>
                                            <p:cond delay="0"/>
                                          </p:stCondLst>
                                        </p:cTn>
                                        <p:tgtEl>
                                          <p:spTgt spid="3">
                                            <p:txEl>
                                              <p:pRg st="8" end="8"/>
                                            </p:txEl>
                                          </p:spTgt>
                                        </p:tgtEl>
                                        <p:attrNameLst>
                                          <p:attrName>style.visibility</p:attrName>
                                        </p:attrNameLst>
                                      </p:cBhvr>
                                      <p:to>
                                        <p:strVal val="visible"/>
                                      </p:to>
                                    </p:set>
                                    <p:animEffect transition="in" filter="wipe(down)">
                                      <p:cBhvr>
                                        <p:cTn id="133" dur="580">
                                          <p:stCondLst>
                                            <p:cond delay="0"/>
                                          </p:stCondLst>
                                        </p:cTn>
                                        <p:tgtEl>
                                          <p:spTgt spid="3">
                                            <p:txEl>
                                              <p:pRg st="8" end="8"/>
                                            </p:txEl>
                                          </p:spTgt>
                                        </p:tgtEl>
                                      </p:cBhvr>
                                    </p:animEffect>
                                    <p:anim calcmode="lin" valueType="num">
                                      <p:cBhvr>
                                        <p:cTn id="134"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39" dur="26">
                                          <p:stCondLst>
                                            <p:cond delay="650"/>
                                          </p:stCondLst>
                                        </p:cTn>
                                        <p:tgtEl>
                                          <p:spTgt spid="3">
                                            <p:txEl>
                                              <p:pRg st="8" end="8"/>
                                            </p:txEl>
                                          </p:spTgt>
                                        </p:tgtEl>
                                      </p:cBhvr>
                                      <p:to x="100000" y="60000"/>
                                    </p:animScale>
                                    <p:animScale>
                                      <p:cBhvr>
                                        <p:cTn id="140" dur="166" decel="50000">
                                          <p:stCondLst>
                                            <p:cond delay="676"/>
                                          </p:stCondLst>
                                        </p:cTn>
                                        <p:tgtEl>
                                          <p:spTgt spid="3">
                                            <p:txEl>
                                              <p:pRg st="8" end="8"/>
                                            </p:txEl>
                                          </p:spTgt>
                                        </p:tgtEl>
                                      </p:cBhvr>
                                      <p:to x="100000" y="100000"/>
                                    </p:animScale>
                                    <p:animScale>
                                      <p:cBhvr>
                                        <p:cTn id="141" dur="26">
                                          <p:stCondLst>
                                            <p:cond delay="1312"/>
                                          </p:stCondLst>
                                        </p:cTn>
                                        <p:tgtEl>
                                          <p:spTgt spid="3">
                                            <p:txEl>
                                              <p:pRg st="8" end="8"/>
                                            </p:txEl>
                                          </p:spTgt>
                                        </p:tgtEl>
                                      </p:cBhvr>
                                      <p:to x="100000" y="80000"/>
                                    </p:animScale>
                                    <p:animScale>
                                      <p:cBhvr>
                                        <p:cTn id="142" dur="166" decel="50000">
                                          <p:stCondLst>
                                            <p:cond delay="1338"/>
                                          </p:stCondLst>
                                        </p:cTn>
                                        <p:tgtEl>
                                          <p:spTgt spid="3">
                                            <p:txEl>
                                              <p:pRg st="8" end="8"/>
                                            </p:txEl>
                                          </p:spTgt>
                                        </p:tgtEl>
                                      </p:cBhvr>
                                      <p:to x="100000" y="100000"/>
                                    </p:animScale>
                                    <p:animScale>
                                      <p:cBhvr>
                                        <p:cTn id="143" dur="26">
                                          <p:stCondLst>
                                            <p:cond delay="1642"/>
                                          </p:stCondLst>
                                        </p:cTn>
                                        <p:tgtEl>
                                          <p:spTgt spid="3">
                                            <p:txEl>
                                              <p:pRg st="8" end="8"/>
                                            </p:txEl>
                                          </p:spTgt>
                                        </p:tgtEl>
                                      </p:cBhvr>
                                      <p:to x="100000" y="90000"/>
                                    </p:animScale>
                                    <p:animScale>
                                      <p:cBhvr>
                                        <p:cTn id="144" dur="166" decel="50000">
                                          <p:stCondLst>
                                            <p:cond delay="1668"/>
                                          </p:stCondLst>
                                        </p:cTn>
                                        <p:tgtEl>
                                          <p:spTgt spid="3">
                                            <p:txEl>
                                              <p:pRg st="8" end="8"/>
                                            </p:txEl>
                                          </p:spTgt>
                                        </p:tgtEl>
                                      </p:cBhvr>
                                      <p:to x="100000" y="100000"/>
                                    </p:animScale>
                                    <p:animScale>
                                      <p:cBhvr>
                                        <p:cTn id="145" dur="26">
                                          <p:stCondLst>
                                            <p:cond delay="1808"/>
                                          </p:stCondLst>
                                        </p:cTn>
                                        <p:tgtEl>
                                          <p:spTgt spid="3">
                                            <p:txEl>
                                              <p:pRg st="8" end="8"/>
                                            </p:txEl>
                                          </p:spTgt>
                                        </p:tgtEl>
                                      </p:cBhvr>
                                      <p:to x="100000" y="95000"/>
                                    </p:animScale>
                                    <p:animScale>
                                      <p:cBhvr>
                                        <p:cTn id="146" dur="166" decel="50000">
                                          <p:stCondLst>
                                            <p:cond delay="1834"/>
                                          </p:stCondLst>
                                        </p:cTn>
                                        <p:tgtEl>
                                          <p:spTgt spid="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01600" y="1487055"/>
                <a:ext cx="11933381" cy="5292435"/>
              </a:xfrm>
            </p:spPr>
            <p:txBody>
              <a:bodyPr>
                <a:normAutofit fontScale="70000" lnSpcReduction="20000"/>
              </a:bodyPr>
              <a:lstStyle/>
              <a:p>
                <a:pPr marL="0" lvl="0" indent="0">
                  <a:buNone/>
                </a:pPr>
                <a:r>
                  <a:rPr lang="en-US" dirty="0"/>
                  <a:t>18) Albert buys 4 Horses &amp; 9 cows for Rs.13400. If he sells the horses at 10% profit and the cows at 20% profit, then he earns a total profit of Rs.1880.  The C.P of a horse is_____ ?</a:t>
                </a:r>
              </a:p>
              <a:p>
                <a:pPr marL="0" indent="0">
                  <a:buNone/>
                </a:pPr>
                <a:r>
                  <a:rPr lang="en-US" dirty="0"/>
                  <a:t>Sol) Let C.P of horse and cow is Rs. X &amp; Y </a:t>
                </a:r>
              </a:p>
              <a:p>
                <a:pPr marL="0" indent="0">
                  <a:buNone/>
                </a:pPr>
                <a:r>
                  <a:rPr lang="en-US" dirty="0"/>
                  <a:t>       4X + 9Y = 13400 ------------(1)</a:t>
                </a:r>
              </a:p>
              <a:p>
                <a:pPr marL="0" indent="0">
                  <a:buNone/>
                </a:pPr>
                <a:r>
                  <a:rPr lang="en-US" dirty="0"/>
                  <a:t>       And 10% of 4X+20% of 9Y = 1880</a:t>
                </a:r>
              </a:p>
              <a:p>
                <a:pPr marL="0" lv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5</m:t>
                          </m:r>
                        </m:den>
                      </m:f>
                      <m:r>
                        <a:rPr lang="en-US" i="1">
                          <a:latin typeface="Cambria Math" panose="02040503050406030204" pitchFamily="18" charset="0"/>
                        </a:rPr>
                        <m:t>𝑥</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9</m:t>
                          </m:r>
                        </m:num>
                        <m:den>
                          <m:r>
                            <a:rPr lang="en-US" i="1">
                              <a:latin typeface="Cambria Math" panose="02040503050406030204" pitchFamily="18" charset="0"/>
                            </a:rPr>
                            <m:t>5</m:t>
                          </m:r>
                        </m:den>
                      </m:f>
                      <m:r>
                        <a:rPr lang="en-US" i="1">
                          <a:latin typeface="Cambria Math" panose="02040503050406030204" pitchFamily="18" charset="0"/>
                        </a:rPr>
                        <m:t>𝑦</m:t>
                      </m:r>
                      <m:r>
                        <a:rPr lang="en-US" i="1">
                          <a:latin typeface="Cambria Math" panose="02040503050406030204" pitchFamily="18" charset="0"/>
                        </a:rPr>
                        <m:t>=1880</m:t>
                      </m:r>
                    </m:oMath>
                  </m:oMathPara>
                </a14:m>
                <a:endParaRPr lang="en-US" dirty="0"/>
              </a:p>
              <a:p>
                <a:pPr marL="0" lvl="0" indent="0">
                  <a:buNone/>
                </a:pP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𝑥</m:t>
                    </m:r>
                    <m:r>
                      <a:rPr lang="en-US" i="1">
                        <a:latin typeface="Cambria Math" panose="02040503050406030204" pitchFamily="18" charset="0"/>
                      </a:rPr>
                      <m:t>+9</m:t>
                    </m:r>
                    <m:r>
                      <a:rPr lang="en-US" i="1">
                        <a:latin typeface="Cambria Math" panose="02040503050406030204" pitchFamily="18" charset="0"/>
                      </a:rPr>
                      <m:t>𝑦</m:t>
                    </m:r>
                    <m:r>
                      <a:rPr lang="en-US" i="1">
                        <a:latin typeface="Cambria Math" panose="02040503050406030204" pitchFamily="18" charset="0"/>
                      </a:rPr>
                      <m:t>=9400</m:t>
                    </m:r>
                  </m:oMath>
                </a14:m>
                <a:r>
                  <a:rPr lang="en-US" dirty="0"/>
                  <a:t>-----------------(2)</a:t>
                </a:r>
              </a:p>
              <a:p>
                <a:pPr marL="0" indent="0">
                  <a:buNone/>
                </a:pPr>
                <a:r>
                  <a:rPr lang="en-US" dirty="0"/>
                  <a:t>       X= Rs.2000 &amp; Y = Rs.600</a:t>
                </a:r>
              </a:p>
              <a:p>
                <a:pPr marL="0" indent="0">
                  <a:buNone/>
                </a:pPr>
                <a:endParaRPr lang="en-US" dirty="0"/>
              </a:p>
              <a:p>
                <a:pPr marL="0" lvl="0" indent="0">
                  <a:buNone/>
                </a:pPr>
                <a:r>
                  <a:rPr lang="en-US" dirty="0"/>
                  <a:t>19) An article was sold for </a:t>
                </a:r>
                <a:r>
                  <a:rPr lang="en-US" dirty="0" err="1"/>
                  <a:t>Rs.Y</a:t>
                </a:r>
                <a:r>
                  <a:rPr lang="en-US" dirty="0"/>
                  <a:t> after giving a discount of X%. Then its list price is_____</a:t>
                </a:r>
              </a:p>
              <a:p>
                <a:pPr marL="0" lvl="0" indent="0">
                  <a:buNone/>
                </a:pPr>
                <a:r>
                  <a:rPr lang="en-US" dirty="0"/>
                  <a:t>      a)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100</m:t>
                        </m:r>
                        <m:r>
                          <a:rPr lang="en-US" i="1">
                            <a:latin typeface="Cambria Math" panose="02040503050406030204" pitchFamily="18" charset="0"/>
                          </a:rPr>
                          <m:t>𝑦</m:t>
                        </m:r>
                      </m:num>
                      <m:den>
                        <m:r>
                          <a:rPr lang="en-US" i="1">
                            <a:latin typeface="Cambria Math" panose="02040503050406030204" pitchFamily="18" charset="0"/>
                          </a:rPr>
                          <m:t>100−</m:t>
                        </m:r>
                        <m:r>
                          <a:rPr lang="en-US" i="1">
                            <a:latin typeface="Cambria Math" panose="02040503050406030204" pitchFamily="18" charset="0"/>
                          </a:rPr>
                          <m:t>𝑥</m:t>
                        </m:r>
                      </m:den>
                    </m:f>
                  </m:oMath>
                </a14:m>
                <a:r>
                  <a:rPr lang="en-US" dirty="0"/>
                  <a:t> b)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100</m:t>
                        </m:r>
                        <m:r>
                          <a:rPr lang="en-US" i="1">
                            <a:latin typeface="Cambria Math" panose="02040503050406030204" pitchFamily="18" charset="0"/>
                          </a:rPr>
                          <m:t>𝑦</m:t>
                        </m:r>
                      </m:num>
                      <m:den>
                        <m:r>
                          <a:rPr lang="en-US" i="1">
                            <a:latin typeface="Cambria Math" panose="02040503050406030204" pitchFamily="18" charset="0"/>
                          </a:rPr>
                          <m:t>1−</m:t>
                        </m:r>
                        <m:r>
                          <a:rPr lang="en-US" i="1">
                            <a:latin typeface="Cambria Math" panose="02040503050406030204" pitchFamily="18" charset="0"/>
                          </a:rPr>
                          <m:t>𝑥</m:t>
                        </m:r>
                      </m:den>
                    </m:f>
                  </m:oMath>
                </a14:m>
                <a:r>
                  <a:rPr lang="en-US" dirty="0"/>
                  <a:t> c)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100</m:t>
                        </m:r>
                        <m:r>
                          <a:rPr lang="en-US" i="1">
                            <a:latin typeface="Cambria Math" panose="02040503050406030204" pitchFamily="18" charset="0"/>
                          </a:rPr>
                          <m:t>𝑦</m:t>
                        </m:r>
                      </m:num>
                      <m:den>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𝑥</m:t>
                            </m:r>
                          </m:num>
                          <m:den>
                            <m:r>
                              <a:rPr lang="en-US" i="1">
                                <a:latin typeface="Cambria Math" panose="02040503050406030204" pitchFamily="18" charset="0"/>
                              </a:rPr>
                              <m:t>100</m:t>
                            </m:r>
                          </m:den>
                        </m:f>
                        <m:r>
                          <a:rPr lang="en-US" i="1">
                            <a:latin typeface="Cambria Math" panose="02040503050406030204" pitchFamily="18" charset="0"/>
                          </a:rPr>
                          <m:t>)</m:t>
                        </m:r>
                      </m:den>
                    </m:f>
                    <m:r>
                      <a:rPr lang="en-US" i="1">
                        <a:latin typeface="Cambria Math" panose="02040503050406030204" pitchFamily="18" charset="0"/>
                      </a:rPr>
                      <m:t> </m:t>
                    </m:r>
                  </m:oMath>
                </a14:m>
                <a:r>
                  <a:rPr lang="en-US" dirty="0"/>
                  <a:t> d) none of these</a:t>
                </a:r>
              </a:p>
              <a:p>
                <a:pPr marL="0" indent="0">
                  <a:buNone/>
                </a:pPr>
                <a:r>
                  <a:rPr lang="en-US" dirty="0"/>
                  <a:t>Sol) Let the list price be Z</a:t>
                </a:r>
              </a:p>
              <a:p>
                <a:pPr marL="0" indent="0">
                  <a:buNone/>
                </a:pPr>
                <a:r>
                  <a:rPr lang="en-US" dirty="0"/>
                  <a:t>       (100 - x)% of Z = Y</a:t>
                </a:r>
              </a:p>
              <a:p>
                <a:pPr marL="0" indent="0">
                  <a:buNone/>
                </a:pPr>
                <a:r>
                  <a:rPr lang="en-US" dirty="0"/>
                  <a:t>       Z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100</m:t>
                        </m:r>
                        <m:r>
                          <a:rPr lang="en-US" i="1">
                            <a:latin typeface="Cambria Math" panose="02040503050406030204" pitchFamily="18" charset="0"/>
                          </a:rPr>
                          <m:t>𝑦</m:t>
                        </m:r>
                      </m:num>
                      <m:den>
                        <m:r>
                          <a:rPr lang="en-US" i="1">
                            <a:latin typeface="Cambria Math" panose="02040503050406030204" pitchFamily="18" charset="0"/>
                          </a:rPr>
                          <m:t>100−</m:t>
                        </m:r>
                        <m:r>
                          <a:rPr lang="en-US" i="1">
                            <a:latin typeface="Cambria Math" panose="02040503050406030204" pitchFamily="18" charset="0"/>
                          </a:rPr>
                          <m:t>𝑥</m:t>
                        </m:r>
                      </m:den>
                    </m:f>
                  </m:oMath>
                </a14:m>
                <a:endParaRPr lang="en-US" dirty="0"/>
              </a:p>
              <a:p>
                <a:pPr marL="0" indent="0">
                  <a:buNone/>
                </a:pPr>
                <a:endParaRPr lang="en-US" dirty="0"/>
              </a:p>
              <a:p>
                <a:pPr marL="0" lvl="0" indent="0">
                  <a:buNone/>
                </a:pPr>
                <a:r>
                  <a:rPr lang="en-US" dirty="0"/>
                  <a:t>20) A product when sold with 10% rebate on the listed price gave a profit of Rs.70. What was its C.P?</a:t>
                </a:r>
              </a:p>
              <a:p>
                <a:pPr marL="0" indent="0">
                  <a:buNone/>
                </a:pPr>
                <a:r>
                  <a:rPr lang="en-US" dirty="0"/>
                  <a:t>Sol) Since the marked price is not given, so C.P cannot be determined.</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1600" y="1487055"/>
                <a:ext cx="11933381" cy="5292435"/>
              </a:xfrm>
              <a:blipFill>
                <a:blip r:embed="rId2"/>
                <a:stretch>
                  <a:fillRect l="-204" t="-1382"/>
                </a:stretch>
              </a:blipFill>
            </p:spPr>
            <p:txBody>
              <a:bodyPr/>
              <a:lstStyle/>
              <a:p>
                <a:r>
                  <a:rPr lang="en-IN">
                    <a:noFill/>
                  </a:rPr>
                  <a:t> </a:t>
                </a:r>
              </a:p>
            </p:txBody>
          </p:sp>
        </mc:Fallback>
      </mc:AlternateContent>
    </p:spTree>
    <p:extLst>
      <p:ext uri="{BB962C8B-B14F-4D97-AF65-F5344CB8AC3E}">
        <p14:creationId xmlns:p14="http://schemas.microsoft.com/office/powerpoint/2010/main" xmlns="" val="72753239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5" dur="500"/>
                                        <p:tgtEl>
                                          <p:spTgt spid="3">
                                            <p:txEl>
                                              <p:pRg st="1" end="1"/>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8" dur="500"/>
                                        <p:tgtEl>
                                          <p:spTgt spid="3">
                                            <p:txEl>
                                              <p:pRg st="2" end="2"/>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randombar(horizontal)">
                                      <p:cBhvr>
                                        <p:cTn id="31" dur="500"/>
                                        <p:tgtEl>
                                          <p:spTgt spid="3">
                                            <p:txEl>
                                              <p:pRg st="3" end="3"/>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4" dur="500"/>
                                        <p:tgtEl>
                                          <p:spTgt spid="3">
                                            <p:txEl>
                                              <p:pRg st="4" end="4"/>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7" dur="500"/>
                                        <p:tgtEl>
                                          <p:spTgt spid="3">
                                            <p:txEl>
                                              <p:pRg st="5" end="5"/>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randombar(horizontal)">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7"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1000"/>
                                        <p:tgtEl>
                                          <p:spTgt spid="3">
                                            <p:txEl>
                                              <p:pRg st="8" end="8"/>
                                            </p:txEl>
                                          </p:spTgt>
                                        </p:tgtEl>
                                      </p:cBhvr>
                                    </p:animEffect>
                                    <p:anim calcmode="lin" valueType="num">
                                      <p:cBhvr>
                                        <p:cTn id="4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8" presetID="47" presetClass="entr" presetSubtype="0" fill="hold"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1000"/>
                                        <p:tgtEl>
                                          <p:spTgt spid="3">
                                            <p:txEl>
                                              <p:pRg st="9" end="9"/>
                                            </p:txEl>
                                          </p:spTgt>
                                        </p:tgtEl>
                                      </p:cBhvr>
                                    </p:animEffect>
                                    <p:anim calcmode="lin" valueType="num">
                                      <p:cBhvr>
                                        <p:cTn id="5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p:cTn id="57"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58"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59" dur="500"/>
                                        <p:tgtEl>
                                          <p:spTgt spid="3">
                                            <p:txEl>
                                              <p:pRg st="10" end="10"/>
                                            </p:txEl>
                                          </p:spTgt>
                                        </p:tgtEl>
                                      </p:cBhvr>
                                    </p:animEffect>
                                  </p:childTnLst>
                                </p:cTn>
                              </p:par>
                              <p:par>
                                <p:cTn id="60" presetID="53" presetClass="entr" presetSubtype="16" fill="hold" nodeType="with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 calcmode="lin" valueType="num">
                                      <p:cBhvr>
                                        <p:cTn id="62"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3" dur="5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64" dur="500"/>
                                        <p:tgtEl>
                                          <p:spTgt spid="3">
                                            <p:txEl>
                                              <p:pRg st="11" end="11"/>
                                            </p:txEl>
                                          </p:spTgt>
                                        </p:tgtEl>
                                      </p:cBhvr>
                                    </p:animEffect>
                                  </p:childTnLst>
                                </p:cTn>
                              </p:par>
                              <p:par>
                                <p:cTn id="65" presetID="53" presetClass="entr" presetSubtype="16" fill="hold" nodeType="with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 calcmode="lin" valueType="num">
                                      <p:cBhvr>
                                        <p:cTn id="67" dur="5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68" dur="500" fill="hold"/>
                                        <p:tgtEl>
                                          <p:spTgt spid="3">
                                            <p:txEl>
                                              <p:pRg st="12" end="12"/>
                                            </p:txEl>
                                          </p:spTgt>
                                        </p:tgtEl>
                                        <p:attrNameLst>
                                          <p:attrName>ppt_h</p:attrName>
                                        </p:attrNameLst>
                                      </p:cBhvr>
                                      <p:tavLst>
                                        <p:tav tm="0">
                                          <p:val>
                                            <p:fltVal val="0"/>
                                          </p:val>
                                        </p:tav>
                                        <p:tav tm="100000">
                                          <p:val>
                                            <p:strVal val="#ppt_h"/>
                                          </p:val>
                                        </p:tav>
                                      </p:tavLst>
                                    </p:anim>
                                    <p:animEffect transition="in" filter="fade">
                                      <p:cBhvr>
                                        <p:cTn id="69" dur="500"/>
                                        <p:tgtEl>
                                          <p:spTgt spid="3">
                                            <p:txEl>
                                              <p:pRg st="12" end="12"/>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6" presetClass="entr" presetSubtype="0" fill="hold" nodeType="clickEffect">
                                  <p:stCondLst>
                                    <p:cond delay="0"/>
                                  </p:stCondLst>
                                  <p:childTnLst>
                                    <p:set>
                                      <p:cBhvr>
                                        <p:cTn id="73" dur="1" fill="hold">
                                          <p:stCondLst>
                                            <p:cond delay="0"/>
                                          </p:stCondLst>
                                        </p:cTn>
                                        <p:tgtEl>
                                          <p:spTgt spid="3">
                                            <p:txEl>
                                              <p:pRg st="14" end="14"/>
                                            </p:txEl>
                                          </p:spTgt>
                                        </p:tgtEl>
                                        <p:attrNameLst>
                                          <p:attrName>style.visibility</p:attrName>
                                        </p:attrNameLst>
                                      </p:cBhvr>
                                      <p:to>
                                        <p:strVal val="visible"/>
                                      </p:to>
                                    </p:set>
                                    <p:animEffect transition="in" filter="wipe(down)">
                                      <p:cBhvr>
                                        <p:cTn id="74" dur="580">
                                          <p:stCondLst>
                                            <p:cond delay="0"/>
                                          </p:stCondLst>
                                        </p:cTn>
                                        <p:tgtEl>
                                          <p:spTgt spid="3">
                                            <p:txEl>
                                              <p:pRg st="14" end="14"/>
                                            </p:txEl>
                                          </p:spTgt>
                                        </p:tgtEl>
                                      </p:cBhvr>
                                    </p:animEffect>
                                    <p:anim calcmode="lin" valueType="num">
                                      <p:cBhvr>
                                        <p:cTn id="75" dur="1822" tmFilter="0,0; 0.14,0.36; 0.43,0.73; 0.71,0.91; 1.0,1.0">
                                          <p:stCondLst>
                                            <p:cond delay="0"/>
                                          </p:stCondLst>
                                        </p:cTn>
                                        <p:tgtEl>
                                          <p:spTgt spid="3">
                                            <p:txEl>
                                              <p:pRg st="14" end="14"/>
                                            </p:txEl>
                                          </p:spTgt>
                                        </p:tgtEl>
                                        <p:attrNameLst>
                                          <p:attrName>ppt_x</p:attrName>
                                        </p:attrNameLst>
                                      </p:cBhvr>
                                      <p:tavLst>
                                        <p:tav tm="0">
                                          <p:val>
                                            <p:strVal val="#ppt_x-0.25"/>
                                          </p:val>
                                        </p:tav>
                                        <p:tav tm="100000">
                                          <p:val>
                                            <p:strVal val="#ppt_x"/>
                                          </p:val>
                                        </p:tav>
                                      </p:tavLst>
                                    </p:anim>
                                    <p:anim calcmode="lin" valueType="num">
                                      <p:cBhvr>
                                        <p:cTn id="76" dur="664" tmFilter="0.0,0.0; 0.25,0.07; 0.50,0.2; 0.75,0.467; 1.0,1.0">
                                          <p:stCondLst>
                                            <p:cond delay="0"/>
                                          </p:stCondLst>
                                        </p:cTn>
                                        <p:tgtEl>
                                          <p:spTgt spid="3">
                                            <p:txEl>
                                              <p:pRg st="14" end="14"/>
                                            </p:txEl>
                                          </p:spTgt>
                                        </p:tgtEl>
                                        <p:attrNameLst>
                                          <p:attrName>ppt_y</p:attrName>
                                        </p:attrNameLst>
                                      </p:cBhvr>
                                      <p:tavLst>
                                        <p:tav tm="0" fmla="#ppt_y-sin(pi*$)/3">
                                          <p:val>
                                            <p:fltVal val="0.5"/>
                                          </p:val>
                                        </p:tav>
                                        <p:tav tm="100000">
                                          <p:val>
                                            <p:fltVal val="1"/>
                                          </p:val>
                                        </p:tav>
                                      </p:tavLst>
                                    </p:anim>
                                    <p:anim calcmode="lin" valueType="num">
                                      <p:cBhvr>
                                        <p:cTn id="77" dur="664" tmFilter="0, 0; 0.125,0.2665; 0.25,0.4; 0.375,0.465; 0.5,0.5;  0.625,0.535; 0.75,0.6; 0.875,0.7335; 1,1">
                                          <p:stCondLst>
                                            <p:cond delay="664"/>
                                          </p:stCondLst>
                                        </p:cTn>
                                        <p:tgtEl>
                                          <p:spTgt spid="3">
                                            <p:txEl>
                                              <p:pRg st="14" end="14"/>
                                            </p:txEl>
                                          </p:spTgt>
                                        </p:tgtEl>
                                        <p:attrNameLst>
                                          <p:attrName>ppt_y</p:attrName>
                                        </p:attrNameLst>
                                      </p:cBhvr>
                                      <p:tavLst>
                                        <p:tav tm="0" fmla="#ppt_y-sin(pi*$)/9">
                                          <p:val>
                                            <p:fltVal val="0"/>
                                          </p:val>
                                        </p:tav>
                                        <p:tav tm="100000">
                                          <p:val>
                                            <p:fltVal val="1"/>
                                          </p:val>
                                        </p:tav>
                                      </p:tavLst>
                                    </p:anim>
                                    <p:anim calcmode="lin" valueType="num">
                                      <p:cBhvr>
                                        <p:cTn id="78" dur="332" tmFilter="0, 0; 0.125,0.2665; 0.25,0.4; 0.375,0.465; 0.5,0.5;  0.625,0.535; 0.75,0.6; 0.875,0.7335; 1,1">
                                          <p:stCondLst>
                                            <p:cond delay="1324"/>
                                          </p:stCondLst>
                                        </p:cTn>
                                        <p:tgtEl>
                                          <p:spTgt spid="3">
                                            <p:txEl>
                                              <p:pRg st="14" end="14"/>
                                            </p:txEl>
                                          </p:spTgt>
                                        </p:tgtEl>
                                        <p:attrNameLst>
                                          <p:attrName>ppt_y</p:attrName>
                                        </p:attrNameLst>
                                      </p:cBhvr>
                                      <p:tavLst>
                                        <p:tav tm="0" fmla="#ppt_y-sin(pi*$)/27">
                                          <p:val>
                                            <p:fltVal val="0"/>
                                          </p:val>
                                        </p:tav>
                                        <p:tav tm="100000">
                                          <p:val>
                                            <p:fltVal val="1"/>
                                          </p:val>
                                        </p:tav>
                                      </p:tavLst>
                                    </p:anim>
                                    <p:anim calcmode="lin" valueType="num">
                                      <p:cBhvr>
                                        <p:cTn id="79" dur="164" tmFilter="0, 0; 0.125,0.2665; 0.25,0.4; 0.375,0.465; 0.5,0.5;  0.625,0.535; 0.75,0.6; 0.875,0.7335; 1,1">
                                          <p:stCondLst>
                                            <p:cond delay="1656"/>
                                          </p:stCondLst>
                                        </p:cTn>
                                        <p:tgtEl>
                                          <p:spTgt spid="3">
                                            <p:txEl>
                                              <p:pRg st="14" end="14"/>
                                            </p:txEl>
                                          </p:spTgt>
                                        </p:tgtEl>
                                        <p:attrNameLst>
                                          <p:attrName>ppt_y</p:attrName>
                                        </p:attrNameLst>
                                      </p:cBhvr>
                                      <p:tavLst>
                                        <p:tav tm="0" fmla="#ppt_y-sin(pi*$)/81">
                                          <p:val>
                                            <p:fltVal val="0"/>
                                          </p:val>
                                        </p:tav>
                                        <p:tav tm="100000">
                                          <p:val>
                                            <p:fltVal val="1"/>
                                          </p:val>
                                        </p:tav>
                                      </p:tavLst>
                                    </p:anim>
                                    <p:animScale>
                                      <p:cBhvr>
                                        <p:cTn id="80" dur="26">
                                          <p:stCondLst>
                                            <p:cond delay="650"/>
                                          </p:stCondLst>
                                        </p:cTn>
                                        <p:tgtEl>
                                          <p:spTgt spid="3">
                                            <p:txEl>
                                              <p:pRg st="14" end="14"/>
                                            </p:txEl>
                                          </p:spTgt>
                                        </p:tgtEl>
                                      </p:cBhvr>
                                      <p:to x="100000" y="60000"/>
                                    </p:animScale>
                                    <p:animScale>
                                      <p:cBhvr>
                                        <p:cTn id="81" dur="166" decel="50000">
                                          <p:stCondLst>
                                            <p:cond delay="676"/>
                                          </p:stCondLst>
                                        </p:cTn>
                                        <p:tgtEl>
                                          <p:spTgt spid="3">
                                            <p:txEl>
                                              <p:pRg st="14" end="14"/>
                                            </p:txEl>
                                          </p:spTgt>
                                        </p:tgtEl>
                                      </p:cBhvr>
                                      <p:to x="100000" y="100000"/>
                                    </p:animScale>
                                    <p:animScale>
                                      <p:cBhvr>
                                        <p:cTn id="82" dur="26">
                                          <p:stCondLst>
                                            <p:cond delay="1312"/>
                                          </p:stCondLst>
                                        </p:cTn>
                                        <p:tgtEl>
                                          <p:spTgt spid="3">
                                            <p:txEl>
                                              <p:pRg st="14" end="14"/>
                                            </p:txEl>
                                          </p:spTgt>
                                        </p:tgtEl>
                                      </p:cBhvr>
                                      <p:to x="100000" y="80000"/>
                                    </p:animScale>
                                    <p:animScale>
                                      <p:cBhvr>
                                        <p:cTn id="83" dur="166" decel="50000">
                                          <p:stCondLst>
                                            <p:cond delay="1338"/>
                                          </p:stCondLst>
                                        </p:cTn>
                                        <p:tgtEl>
                                          <p:spTgt spid="3">
                                            <p:txEl>
                                              <p:pRg st="14" end="14"/>
                                            </p:txEl>
                                          </p:spTgt>
                                        </p:tgtEl>
                                      </p:cBhvr>
                                      <p:to x="100000" y="100000"/>
                                    </p:animScale>
                                    <p:animScale>
                                      <p:cBhvr>
                                        <p:cTn id="84" dur="26">
                                          <p:stCondLst>
                                            <p:cond delay="1642"/>
                                          </p:stCondLst>
                                        </p:cTn>
                                        <p:tgtEl>
                                          <p:spTgt spid="3">
                                            <p:txEl>
                                              <p:pRg st="14" end="14"/>
                                            </p:txEl>
                                          </p:spTgt>
                                        </p:tgtEl>
                                      </p:cBhvr>
                                      <p:to x="100000" y="90000"/>
                                    </p:animScale>
                                    <p:animScale>
                                      <p:cBhvr>
                                        <p:cTn id="85" dur="166" decel="50000">
                                          <p:stCondLst>
                                            <p:cond delay="1668"/>
                                          </p:stCondLst>
                                        </p:cTn>
                                        <p:tgtEl>
                                          <p:spTgt spid="3">
                                            <p:txEl>
                                              <p:pRg st="14" end="14"/>
                                            </p:txEl>
                                          </p:spTgt>
                                        </p:tgtEl>
                                      </p:cBhvr>
                                      <p:to x="100000" y="100000"/>
                                    </p:animScale>
                                    <p:animScale>
                                      <p:cBhvr>
                                        <p:cTn id="86" dur="26">
                                          <p:stCondLst>
                                            <p:cond delay="1808"/>
                                          </p:stCondLst>
                                        </p:cTn>
                                        <p:tgtEl>
                                          <p:spTgt spid="3">
                                            <p:txEl>
                                              <p:pRg st="14" end="14"/>
                                            </p:txEl>
                                          </p:spTgt>
                                        </p:tgtEl>
                                      </p:cBhvr>
                                      <p:to x="100000" y="95000"/>
                                    </p:animScale>
                                    <p:animScale>
                                      <p:cBhvr>
                                        <p:cTn id="87" dur="166" decel="50000">
                                          <p:stCondLst>
                                            <p:cond delay="1834"/>
                                          </p:stCondLst>
                                        </p:cTn>
                                        <p:tgtEl>
                                          <p:spTgt spid="3">
                                            <p:txEl>
                                              <p:pRg st="14" end="14"/>
                                            </p:txEl>
                                          </p:spTgt>
                                        </p:tgtEl>
                                      </p:cBhvr>
                                      <p:to x="100000" y="100000"/>
                                    </p:animScale>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nodeType="clickEffect">
                                  <p:stCondLst>
                                    <p:cond delay="0"/>
                                  </p:stCondLst>
                                  <p:childTnLst>
                                    <p:set>
                                      <p:cBhvr>
                                        <p:cTn id="91" dur="1" fill="hold">
                                          <p:stCondLst>
                                            <p:cond delay="0"/>
                                          </p:stCondLst>
                                        </p:cTn>
                                        <p:tgtEl>
                                          <p:spTgt spid="3">
                                            <p:txEl>
                                              <p:pRg st="15" end="15"/>
                                            </p:txEl>
                                          </p:spTgt>
                                        </p:tgtEl>
                                        <p:attrNameLst>
                                          <p:attrName>style.visibility</p:attrName>
                                        </p:attrNameLst>
                                      </p:cBhvr>
                                      <p:to>
                                        <p:strVal val="visible"/>
                                      </p:to>
                                    </p:set>
                                    <p:animEffect transition="in" filter="barn(inVertical)">
                                      <p:cBhvr>
                                        <p:cTn id="9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42700"/>
            <a:ext cx="8610600" cy="944355"/>
          </a:xfrm>
        </p:spPr>
        <p:txBody>
          <a:bodyPr>
            <a:normAutofit fontScale="90000"/>
          </a:bodyPr>
          <a:lstStyle/>
          <a:p>
            <a:r>
              <a:rPr lang="en-US" b="1" dirty="0"/>
              <a:t>PARTNERSHIP</a:t>
            </a:r>
            <a:br>
              <a:rPr lang="en-US" b="1" dirty="0"/>
            </a:br>
            <a:endParaRPr lang="en-US" b="1" dirty="0"/>
          </a:p>
        </p:txBody>
      </p:sp>
      <p:sp>
        <p:nvSpPr>
          <p:cNvPr id="3" name="Content Placeholder 2"/>
          <p:cNvSpPr>
            <a:spLocks noGrp="1"/>
          </p:cNvSpPr>
          <p:nvPr>
            <p:ph idx="1"/>
          </p:nvPr>
        </p:nvSpPr>
        <p:spPr>
          <a:xfrm>
            <a:off x="101601" y="1487054"/>
            <a:ext cx="11914908" cy="5209309"/>
          </a:xfrm>
        </p:spPr>
        <p:txBody>
          <a:bodyPr>
            <a:normAutofit fontScale="92500" lnSpcReduction="20000"/>
          </a:bodyPr>
          <a:lstStyle/>
          <a:p>
            <a:pPr marL="0" indent="0">
              <a:buNone/>
            </a:pPr>
            <a:r>
              <a:rPr lang="en-US" sz="2400" b="1" dirty="0"/>
              <a:t>Important Facts &amp; Formulae:</a:t>
            </a:r>
          </a:p>
          <a:p>
            <a:endParaRPr lang="en-US" dirty="0"/>
          </a:p>
          <a:p>
            <a:pPr marL="0" indent="0">
              <a:buNone/>
            </a:pPr>
            <a:r>
              <a:rPr lang="en-US" b="1" dirty="0"/>
              <a:t>Partnership:</a:t>
            </a:r>
            <a:r>
              <a:rPr lang="en-US" dirty="0"/>
              <a:t> When two or more than two persons run a business jointly, they are called partners and the deal is known as partnership.</a:t>
            </a:r>
          </a:p>
          <a:p>
            <a:pPr marL="0" indent="0">
              <a:buNone/>
            </a:pPr>
            <a:endParaRPr lang="en-US" dirty="0"/>
          </a:p>
          <a:p>
            <a:pPr marL="0" indent="0">
              <a:buNone/>
            </a:pPr>
            <a:r>
              <a:rPr lang="en-US" b="1" dirty="0"/>
              <a:t>Ratio of Division of Gains:</a:t>
            </a:r>
          </a:p>
          <a:p>
            <a:pPr marL="457200" lvl="0" indent="-457200">
              <a:buFont typeface="+mj-lt"/>
              <a:buAutoNum type="alphaLcPeriod"/>
            </a:pPr>
            <a:r>
              <a:rPr lang="en-US" dirty="0"/>
              <a:t>When investments of all the partners are for the same time, the gain or loss is distributed among the partners in the ratio of their investments.</a:t>
            </a:r>
            <a:br>
              <a:rPr lang="en-US" dirty="0"/>
            </a:br>
            <a:r>
              <a:rPr lang="en-US" dirty="0"/>
              <a:t>i.e., Suppose A &amp; B invest </a:t>
            </a:r>
            <a:r>
              <a:rPr lang="en-US" dirty="0" err="1"/>
              <a:t>Rs.X</a:t>
            </a:r>
            <a:r>
              <a:rPr lang="en-US" dirty="0"/>
              <a:t> &amp; </a:t>
            </a:r>
            <a:r>
              <a:rPr lang="en-US" dirty="0" err="1"/>
              <a:t>Rs.Y</a:t>
            </a:r>
            <a:r>
              <a:rPr lang="en-US" dirty="0"/>
              <a:t> respectively for a  year in a business, then at the end of the year: </a:t>
            </a:r>
            <a:br>
              <a:rPr lang="en-US" dirty="0"/>
            </a:br>
            <a:r>
              <a:rPr lang="en-US" dirty="0"/>
              <a:t>(A’s share of profit) : (B’s share of profit) = X : Y</a:t>
            </a:r>
          </a:p>
          <a:p>
            <a:pPr marL="457200" lvl="0" indent="-457200">
              <a:buFont typeface="+mj-lt"/>
              <a:buAutoNum type="alphaLcPeriod"/>
            </a:pPr>
            <a:r>
              <a:rPr lang="en-US" dirty="0"/>
              <a:t>When investments are for different time periods, then equivalent capitals are calculated for a unit of time by taking (capital x number of units of time). Now, gain or loss is divided in the ratio of these capitals. </a:t>
            </a:r>
            <a:br>
              <a:rPr lang="en-US" dirty="0"/>
            </a:br>
            <a:r>
              <a:rPr lang="en-US" dirty="0"/>
              <a:t>i.e., Suppose A invests Rs. X for P months and B invests </a:t>
            </a:r>
            <a:r>
              <a:rPr lang="en-US" dirty="0" err="1"/>
              <a:t>Rs.Y</a:t>
            </a:r>
            <a:r>
              <a:rPr lang="en-US" dirty="0"/>
              <a:t> for Q months, then </a:t>
            </a:r>
            <a:br>
              <a:rPr lang="en-US" dirty="0"/>
            </a:br>
            <a:r>
              <a:rPr lang="en-US" dirty="0"/>
              <a:t>(A’s share of profit) : (B’s share of profit) = XP : YQ</a:t>
            </a:r>
          </a:p>
          <a:p>
            <a:pPr marL="0" lvl="0" indent="0">
              <a:buNone/>
            </a:pPr>
            <a:endParaRPr lang="en-US" dirty="0"/>
          </a:p>
          <a:p>
            <a:pPr marL="0" indent="0">
              <a:buNone/>
            </a:pPr>
            <a:r>
              <a:rPr lang="en-US" b="1" dirty="0"/>
              <a:t>Working and Sleeping Partners: </a:t>
            </a:r>
            <a:r>
              <a:rPr lang="en-US" dirty="0"/>
              <a:t>A partner who manages the business is known as a working partner and the one who simply invests the money is a sleeping partner.</a:t>
            </a:r>
          </a:p>
          <a:p>
            <a:pPr marL="0" lvl="0" indent="0">
              <a:buNone/>
            </a:pPr>
            <a:endParaRPr lang="en-US" dirty="0"/>
          </a:p>
          <a:p>
            <a:pPr marL="0" indent="0">
              <a:buNone/>
            </a:pPr>
            <a:endParaRPr lang="en-US" dirty="0"/>
          </a:p>
        </p:txBody>
      </p:sp>
    </p:spTree>
    <p:extLst>
      <p:ext uri="{BB962C8B-B14F-4D97-AF65-F5344CB8AC3E}">
        <p14:creationId xmlns:p14="http://schemas.microsoft.com/office/powerpoint/2010/main" xmlns="" val="111206194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25"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p:cTn id="20"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21"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22"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23"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24"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25"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26"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27" dur="1000" decel="50000">
                                          <p:stCondLst>
                                            <p:cond delay="0"/>
                                          </p:stCondLst>
                                        </p:cTn>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800" decel="100000"/>
                                        <p:tgtEl>
                                          <p:spTgt spid="3">
                                            <p:txEl>
                                              <p:pRg st="4" end="4"/>
                                            </p:txEl>
                                          </p:spTgt>
                                        </p:tgtEl>
                                      </p:cBhvr>
                                    </p:animEffect>
                                    <p:anim calcmode="lin" valueType="num">
                                      <p:cBhvr>
                                        <p:cTn id="33" dur="800" decel="100000" fill="hold"/>
                                        <p:tgtEl>
                                          <p:spTgt spid="3">
                                            <p:txEl>
                                              <p:pRg st="4" end="4"/>
                                            </p:txEl>
                                          </p:spTgt>
                                        </p:tgtEl>
                                        <p:attrNameLst>
                                          <p:attrName>style.rotation</p:attrName>
                                        </p:attrNameLst>
                                      </p:cBhvr>
                                      <p:tavLst>
                                        <p:tav tm="0">
                                          <p:val>
                                            <p:fltVal val="-90"/>
                                          </p:val>
                                        </p:tav>
                                        <p:tav tm="100000">
                                          <p:val>
                                            <p:fltVal val="0"/>
                                          </p:val>
                                        </p:tav>
                                      </p:tavLst>
                                    </p:anim>
                                    <p:anim calcmode="lin" valueType="num">
                                      <p:cBhvr>
                                        <p:cTn id="34" dur="800" decel="100000" fill="hold"/>
                                        <p:tgtEl>
                                          <p:spTgt spid="3">
                                            <p:txEl>
                                              <p:pRg st="4" end="4"/>
                                            </p:txEl>
                                          </p:spTgt>
                                        </p:tgtEl>
                                        <p:attrNameLst>
                                          <p:attrName>ppt_x</p:attrName>
                                        </p:attrNameLst>
                                      </p:cBhvr>
                                      <p:tavLst>
                                        <p:tav tm="0">
                                          <p:val>
                                            <p:strVal val="#ppt_x+0.4"/>
                                          </p:val>
                                        </p:tav>
                                        <p:tav tm="100000">
                                          <p:val>
                                            <p:strVal val="#ppt_x-0.05"/>
                                          </p:val>
                                        </p:tav>
                                      </p:tavLst>
                                    </p:anim>
                                    <p:anim calcmode="lin" valueType="num">
                                      <p:cBhvr>
                                        <p:cTn id="35" dur="800" decel="100000" fill="hold"/>
                                        <p:tgtEl>
                                          <p:spTgt spid="3">
                                            <p:txEl>
                                              <p:pRg st="4" end="4"/>
                                            </p:txEl>
                                          </p:spTgt>
                                        </p:tgtEl>
                                        <p:attrNameLst>
                                          <p:attrName>ppt_y</p:attrName>
                                        </p:attrNameLst>
                                      </p:cBhvr>
                                      <p:tavLst>
                                        <p:tav tm="0">
                                          <p:val>
                                            <p:strVal val="#ppt_y-0.4"/>
                                          </p:val>
                                        </p:tav>
                                        <p:tav tm="100000">
                                          <p:val>
                                            <p:strVal val="#ppt_y+0.1"/>
                                          </p:val>
                                        </p:tav>
                                      </p:tavLst>
                                    </p:anim>
                                    <p:anim calcmode="lin" valueType="num">
                                      <p:cBhvr>
                                        <p:cTn id="36" dur="200" accel="100000" fill="hold">
                                          <p:stCondLst>
                                            <p:cond delay="800"/>
                                          </p:stCondLst>
                                        </p:cTn>
                                        <p:tgtEl>
                                          <p:spTgt spid="3">
                                            <p:txEl>
                                              <p:pRg st="4" end="4"/>
                                            </p:txEl>
                                          </p:spTgt>
                                        </p:tgtEl>
                                        <p:attrNameLst>
                                          <p:attrName>ppt_x</p:attrName>
                                        </p:attrNameLst>
                                      </p:cBhvr>
                                      <p:tavLst>
                                        <p:tav tm="0">
                                          <p:val>
                                            <p:strVal val="#ppt_x-0.05"/>
                                          </p:val>
                                        </p:tav>
                                        <p:tav tm="100000">
                                          <p:val>
                                            <p:strVal val="#ppt_x"/>
                                          </p:val>
                                        </p:tav>
                                      </p:tavLst>
                                    </p:anim>
                                    <p:anim calcmode="lin" valueType="num">
                                      <p:cBhvr>
                                        <p:cTn id="37" dur="200" accel="100000" fill="hold">
                                          <p:stCondLst>
                                            <p:cond delay="800"/>
                                          </p:stCondLst>
                                        </p:cTn>
                                        <p:tgtEl>
                                          <p:spTgt spid="3">
                                            <p:txEl>
                                              <p:pRg st="4" end="4"/>
                                            </p:txEl>
                                          </p:spTgt>
                                        </p:tgtEl>
                                        <p:attrNameLst>
                                          <p:attrName>ppt_y</p:attrName>
                                        </p:attrNameLst>
                                      </p:cBhvr>
                                      <p:tavLst>
                                        <p:tav tm="0">
                                          <p:val>
                                            <p:strVal val="#ppt_y+0.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1000" fill="hold"/>
                                        <p:tgtEl>
                                          <p:spTgt spid="3">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1000" fill="hold"/>
                                        <p:tgtEl>
                                          <p:spTgt spid="3">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5" presetClass="entr" presetSubtype="0"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 calcmode="lin" valueType="num">
                                      <p:cBhvr>
                                        <p:cTn id="56"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7"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58" dur="1000" fill="hold"/>
                                        <p:tgtEl>
                                          <p:spTgt spid="3">
                                            <p:txEl>
                                              <p:pRg st="8" end="8"/>
                                            </p:txEl>
                                          </p:spTgt>
                                        </p:tgtEl>
                                        <p:attrNameLst>
                                          <p:attrName>ppt_x</p:attrName>
                                        </p:attrNameLst>
                                      </p:cBhvr>
                                      <p:tavLst>
                                        <p:tav tm="0" fmla="#ppt_x+(cos(-2*pi*(1-$))*-#ppt_x-sin(-2*pi*(1-$))*(1-#ppt_y))*(1-$)">
                                          <p:val>
                                            <p:fltVal val="0"/>
                                          </p:val>
                                        </p:tav>
                                        <p:tav tm="100000">
                                          <p:val>
                                            <p:fltVal val="1"/>
                                          </p:val>
                                        </p:tav>
                                      </p:tavLst>
                                    </p:anim>
                                    <p:anim calcmode="lin" valueType="num">
                                      <p:cBhvr>
                                        <p:cTn id="59" dur="1000" fill="hold"/>
                                        <p:tgtEl>
                                          <p:spTgt spid="3">
                                            <p:txEl>
                                              <p:pRg st="8" end="8"/>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200956"/>
            <a:ext cx="8610600" cy="1293028"/>
          </a:xfrm>
        </p:spPr>
        <p:txBody>
          <a:bodyPr/>
          <a:lstStyle/>
          <a:p>
            <a:r>
              <a:rPr lang="en-US" b="1" dirty="0"/>
              <a:t>PROBLEMS</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29309" y="1493984"/>
                <a:ext cx="11961091" cy="5310908"/>
              </a:xfrm>
            </p:spPr>
            <p:txBody>
              <a:bodyPr>
                <a:normAutofit fontScale="77500" lnSpcReduction="20000"/>
              </a:bodyPr>
              <a:lstStyle/>
              <a:p>
                <a:pPr marL="0" lvl="0" indent="0">
                  <a:buNone/>
                </a:pPr>
                <a:r>
                  <a:rPr lang="en-US" dirty="0"/>
                  <a:t>1) Alfred started a business investing Rs.45,000. After 3 months, Peter joined him with a capital of </a:t>
                </a:r>
                <a:r>
                  <a:rPr lang="en-US" dirty="0" err="1"/>
                  <a:t>Rs</a:t>
                </a:r>
                <a:r>
                  <a:rPr lang="en-US" dirty="0"/>
                  <a:t>. 60,000. After another 6 months, Ronald joined them with a capital of </a:t>
                </a:r>
                <a:r>
                  <a:rPr lang="en-US" dirty="0" err="1"/>
                  <a:t>Rs</a:t>
                </a:r>
                <a:r>
                  <a:rPr lang="en-US" dirty="0"/>
                  <a:t>. 90,000. At the end of the year, they made a profit of Rs.16,500. Find the share of each?</a:t>
                </a:r>
              </a:p>
              <a:p>
                <a:pPr marL="0" indent="0">
                  <a:buNone/>
                </a:pPr>
                <a:r>
                  <a:rPr lang="en-US" dirty="0"/>
                  <a:t>Sol) Clearly, Alfred invested his capital for 12 months, Peter for 9 months and Ronald for 3 months.</a:t>
                </a:r>
              </a:p>
              <a:p>
                <a:pPr marL="0" indent="0">
                  <a:buNone/>
                </a:pPr>
                <a:r>
                  <a:rPr lang="en-US" dirty="0"/>
                  <a:t>        So, ratio of their capitals = (45000 x 12) : (60000 x 9) : (90000 x 3)</a:t>
                </a:r>
              </a:p>
              <a:p>
                <a:pPr marL="0" indent="0">
                  <a:buNone/>
                </a:pPr>
                <a:r>
                  <a:rPr lang="en-US" dirty="0"/>
                  <a:t>        = 540000 : 540000 : 270000 = 2:2:1.</a:t>
                </a:r>
              </a:p>
              <a:p>
                <a:pPr marL="0" indent="0">
                  <a:buNone/>
                </a:pPr>
                <a:r>
                  <a:rPr lang="en-US" dirty="0"/>
                  <a:t>        Alfred’s share = </a:t>
                </a:r>
                <a:r>
                  <a:rPr lang="en-US" dirty="0" err="1"/>
                  <a:t>Rs</a:t>
                </a:r>
                <a:r>
                  <a:rPr lang="en-US" dirty="0"/>
                  <a:t>. [16500</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𝑥</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5</m:t>
                        </m:r>
                      </m:den>
                    </m:f>
                  </m:oMath>
                </a14:m>
                <a:r>
                  <a:rPr lang="en-US" dirty="0"/>
                  <a:t>] = </a:t>
                </a:r>
                <a:r>
                  <a:rPr lang="en-US" dirty="0" err="1"/>
                  <a:t>Rs</a:t>
                </a:r>
                <a:r>
                  <a:rPr lang="en-US" dirty="0"/>
                  <a:t>. 6600;</a:t>
                </a:r>
              </a:p>
              <a:p>
                <a:pPr marL="0" indent="0">
                  <a:buNone/>
                </a:pPr>
                <a:r>
                  <a:rPr lang="en-US" dirty="0"/>
                  <a:t>        Peter’s share = </a:t>
                </a:r>
                <a:r>
                  <a:rPr lang="en-US" dirty="0" err="1"/>
                  <a:t>Rs</a:t>
                </a:r>
                <a:r>
                  <a:rPr lang="en-US" dirty="0"/>
                  <a:t>. [16500</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𝑥</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5</m:t>
                        </m:r>
                      </m:den>
                    </m:f>
                  </m:oMath>
                </a14:m>
                <a:r>
                  <a:rPr lang="en-US" dirty="0"/>
                  <a:t>] = </a:t>
                </a:r>
                <a:r>
                  <a:rPr lang="en-US" dirty="0" err="1"/>
                  <a:t>Rs</a:t>
                </a:r>
                <a:r>
                  <a:rPr lang="en-US" dirty="0"/>
                  <a:t>. 6600;</a:t>
                </a:r>
              </a:p>
              <a:p>
                <a:pPr marL="0" indent="0">
                  <a:buNone/>
                </a:pPr>
                <a:r>
                  <a:rPr lang="en-US" dirty="0"/>
                  <a:t>        Ronald’s share = </a:t>
                </a:r>
                <a:r>
                  <a:rPr lang="en-US" dirty="0" err="1"/>
                  <a:t>Rs</a:t>
                </a:r>
                <a:r>
                  <a:rPr lang="en-US" dirty="0"/>
                  <a:t>. [16500</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𝑥</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5</m:t>
                        </m:r>
                      </m:den>
                    </m:f>
                  </m:oMath>
                </a14:m>
                <a:r>
                  <a:rPr lang="en-US" dirty="0"/>
                  <a:t>] = </a:t>
                </a:r>
                <a:r>
                  <a:rPr lang="en-US" dirty="0" err="1"/>
                  <a:t>Rs</a:t>
                </a:r>
                <a:r>
                  <a:rPr lang="en-US" dirty="0"/>
                  <a:t>. 3300.</a:t>
                </a:r>
              </a:p>
              <a:p>
                <a:pPr marL="0" indent="0">
                  <a:buNone/>
                </a:pPr>
                <a:r>
                  <a:rPr lang="en-US" dirty="0"/>
                  <a:t> </a:t>
                </a:r>
              </a:p>
              <a:p>
                <a:pPr marL="0" lvl="0" indent="0">
                  <a:buNone/>
                </a:pPr>
                <a:r>
                  <a:rPr lang="en-US" dirty="0"/>
                  <a:t>2) A, B &amp; C enter into partnership. A invests 3 times as much as B invests and B invests two-third of what C invests. At the end of the year, the profit earned is Rs.6600. what is the share of B?</a:t>
                </a:r>
              </a:p>
              <a:p>
                <a:pPr marL="0" indent="0">
                  <a:buNone/>
                </a:pPr>
                <a:r>
                  <a:rPr lang="en-US" dirty="0"/>
                  <a:t>Sol) Let C’s capital = </a:t>
                </a:r>
                <a:r>
                  <a:rPr lang="en-US" dirty="0" err="1"/>
                  <a:t>Rs</a:t>
                </a:r>
                <a:r>
                  <a:rPr lang="en-US" dirty="0"/>
                  <a:t>. X.  Then, B’s capital = </a:t>
                </a:r>
                <a:r>
                  <a:rPr lang="en-US" dirty="0" err="1"/>
                  <a:t>Rs</a:t>
                </a:r>
                <a:r>
                  <a:rPr lang="en-US" dirty="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r>
                      <a:rPr lang="en-US" i="1">
                        <a:latin typeface="Cambria Math" panose="02040503050406030204" pitchFamily="18" charset="0"/>
                      </a:rPr>
                      <m:t>𝑥</m:t>
                    </m:r>
                  </m:oMath>
                </a14:m>
                <a:endParaRPr lang="en-US" dirty="0"/>
              </a:p>
              <a:p>
                <a:pPr marL="0" indent="0">
                  <a:buNone/>
                </a:pPr>
                <a:r>
                  <a:rPr lang="en-US" dirty="0"/>
                  <a:t>       A’s capital = </a:t>
                </a:r>
                <a:r>
                  <a:rPr lang="en-US" dirty="0" err="1"/>
                  <a:t>Rs</a:t>
                </a:r>
                <a:r>
                  <a:rPr lang="en-US" dirty="0"/>
                  <a:t>.[</a:t>
                </a:r>
                <a14:m>
                  <m:oMath xmlns:m="http://schemas.openxmlformats.org/officeDocument/2006/math">
                    <m:r>
                      <a:rPr lang="en-US" i="1">
                        <a:latin typeface="Cambria Math" panose="02040503050406030204" pitchFamily="18" charset="0"/>
                      </a:rPr>
                      <m:t>3 </m:t>
                    </m:r>
                    <m:r>
                      <a:rPr lang="en-US" i="1">
                        <a:latin typeface="Cambria Math" panose="02040503050406030204" pitchFamily="18" charset="0"/>
                      </a:rPr>
                      <m:t>𝑥</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r>
                      <a:rPr lang="en-US" i="1">
                        <a:latin typeface="Cambria Math" panose="02040503050406030204" pitchFamily="18" charset="0"/>
                      </a:rPr>
                      <m:t>𝑋</m:t>
                    </m:r>
                    <m:r>
                      <a:rPr lang="en-US" i="1">
                        <a:latin typeface="Cambria Math" panose="02040503050406030204" pitchFamily="18" charset="0"/>
                      </a:rPr>
                      <m:t> </m:t>
                    </m:r>
                  </m:oMath>
                </a14:m>
                <a:r>
                  <a:rPr lang="en-US" dirty="0"/>
                  <a:t>] = </a:t>
                </a:r>
                <a:r>
                  <a:rPr lang="en-US" dirty="0" err="1"/>
                  <a:t>Rs</a:t>
                </a:r>
                <a:r>
                  <a:rPr lang="en-US" dirty="0"/>
                  <a:t>. 2x</a:t>
                </a:r>
              </a:p>
              <a:p>
                <a:pPr marL="0" indent="0">
                  <a:buNone/>
                </a:pPr>
                <a:r>
                  <a:rPr lang="en-US" dirty="0"/>
                  <a:t>       Ratio of their capitals = 2x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r>
                      <a:rPr lang="en-US" i="1">
                        <a:latin typeface="Cambria Math" panose="02040503050406030204" pitchFamily="18" charset="0"/>
                      </a:rPr>
                      <m:t>𝑥</m:t>
                    </m:r>
                  </m:oMath>
                </a14:m>
                <a:r>
                  <a:rPr lang="en-US" dirty="0"/>
                  <a:t> : </a:t>
                </a:r>
                <a14:m>
                  <m:oMath xmlns:m="http://schemas.openxmlformats.org/officeDocument/2006/math">
                    <m:r>
                      <a:rPr lang="en-US" i="1">
                        <a:latin typeface="Cambria Math" panose="02040503050406030204" pitchFamily="18" charset="0"/>
                      </a:rPr>
                      <m:t>𝑥</m:t>
                    </m:r>
                  </m:oMath>
                </a14:m>
                <a:r>
                  <a:rPr lang="en-US" dirty="0"/>
                  <a:t> = 6 : 2 : 3.</a:t>
                </a:r>
              </a:p>
              <a:p>
                <a:pPr marL="0" indent="0">
                  <a:buNone/>
                </a:pPr>
                <a:r>
                  <a:rPr lang="en-US" dirty="0"/>
                  <a:t>       Hence, B’s share = </a:t>
                </a:r>
                <a:r>
                  <a:rPr lang="en-US" dirty="0" err="1"/>
                  <a:t>Rs</a:t>
                </a:r>
                <a:r>
                  <a:rPr lang="en-US" dirty="0"/>
                  <a:t>.  [</a:t>
                </a:r>
                <a14:m>
                  <m:oMath xmlns:m="http://schemas.openxmlformats.org/officeDocument/2006/math">
                    <m:r>
                      <a:rPr lang="en-US" i="1">
                        <a:latin typeface="Cambria Math" panose="02040503050406030204" pitchFamily="18" charset="0"/>
                      </a:rPr>
                      <m:t>6600 </m:t>
                    </m:r>
                    <m:r>
                      <a:rPr lang="en-US" i="1">
                        <a:latin typeface="Cambria Math" panose="02040503050406030204" pitchFamily="18" charset="0"/>
                      </a:rPr>
                      <m:t>𝑥</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11</m:t>
                        </m:r>
                      </m:den>
                    </m:f>
                  </m:oMath>
                </a14:m>
                <a:r>
                  <a:rPr lang="en-US" dirty="0"/>
                  <a:t>] = </a:t>
                </a:r>
                <a:r>
                  <a:rPr lang="en-US" dirty="0" err="1"/>
                  <a:t>Rs</a:t>
                </a:r>
                <a:r>
                  <a:rPr lang="en-US" dirty="0"/>
                  <a:t>. 1200.</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9309" y="1493984"/>
                <a:ext cx="11961091" cy="5310908"/>
              </a:xfrm>
              <a:blipFill>
                <a:blip r:embed="rId2"/>
                <a:stretch>
                  <a:fillRect l="-306" t="-1722"/>
                </a:stretch>
              </a:blipFill>
            </p:spPr>
            <p:txBody>
              <a:bodyPr/>
              <a:lstStyle/>
              <a:p>
                <a:r>
                  <a:rPr lang="en-US">
                    <a:noFill/>
                  </a:rPr>
                  <a:t> </a:t>
                </a:r>
              </a:p>
            </p:txBody>
          </p:sp>
        </mc:Fallback>
      </mc:AlternateContent>
    </p:spTree>
    <p:extLst>
      <p:ext uri="{BB962C8B-B14F-4D97-AF65-F5344CB8AC3E}">
        <p14:creationId xmlns:p14="http://schemas.microsoft.com/office/powerpoint/2010/main" xmlns="" val="9377636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7" dur="500"/>
                                        <p:tgtEl>
                                          <p:spTgt spid="3">
                                            <p:txEl>
                                              <p:pRg st="1" end="1"/>
                                            </p:txEl>
                                          </p:spTgt>
                                        </p:tgtEl>
                                      </p:cBhvr>
                                    </p:animEffect>
                                  </p:childTnLst>
                                </p:cTn>
                              </p:par>
                              <p:par>
                                <p:cTn id="18" presetID="53" presetClass="entr" presetSubtype="16"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p:cTn id="20"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2" dur="500"/>
                                        <p:tgtEl>
                                          <p:spTgt spid="3">
                                            <p:txEl>
                                              <p:pRg st="2" end="2"/>
                                            </p:txEl>
                                          </p:spTgt>
                                        </p:tgtEl>
                                      </p:cBhvr>
                                    </p:animEffect>
                                  </p:childTnLst>
                                </p:cTn>
                              </p:par>
                              <p:par>
                                <p:cTn id="23" presetID="53" presetClass="entr" presetSubtype="16"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3">
                                            <p:txEl>
                                              <p:pRg st="3" end="3"/>
                                            </p:txEl>
                                          </p:spTgt>
                                        </p:tgtEl>
                                      </p:cBhvr>
                                    </p:animEffect>
                                  </p:childTnLst>
                                </p:cTn>
                              </p:par>
                              <p:par>
                                <p:cTn id="28" presetID="53" presetClass="entr" presetSubtype="16"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p:cTn id="30"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2" dur="500"/>
                                        <p:tgtEl>
                                          <p:spTgt spid="3">
                                            <p:txEl>
                                              <p:pRg st="4" end="4"/>
                                            </p:txEl>
                                          </p:spTgt>
                                        </p:tgtEl>
                                      </p:cBhvr>
                                    </p:animEffect>
                                  </p:childTnLst>
                                </p:cTn>
                              </p:par>
                              <p:par>
                                <p:cTn id="33" presetID="53" presetClass="entr" presetSubtype="16"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p:cTn id="3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3">
                                            <p:txEl>
                                              <p:pRg st="5" end="5"/>
                                            </p:txEl>
                                          </p:spTgt>
                                        </p:tgtEl>
                                      </p:cBhvr>
                                    </p:animEffect>
                                  </p:childTnLst>
                                </p:cTn>
                              </p:par>
                              <p:par>
                                <p:cTn id="38" presetID="53" presetClass="entr" presetSubtype="16"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 calcmode="lin" valueType="num">
                                      <p:cBhvr>
                                        <p:cTn id="40"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anim calcmode="lin" valueType="num">
                                      <p:cBhvr>
                                        <p:cTn id="4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9" dur="900" decel="100000" fill="hold"/>
                                        <p:tgtEl>
                                          <p:spTgt spid="3">
                                            <p:txEl>
                                              <p:pRg st="8" end="8"/>
                                            </p:txEl>
                                          </p:spTgt>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3">
                                            <p:txEl>
                                              <p:pRg st="8" end="8"/>
                                            </p:txEl>
                                          </p:spTgt>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p:cTn id="55"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6"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57" dur="500"/>
                                        <p:tgtEl>
                                          <p:spTgt spid="3">
                                            <p:txEl>
                                              <p:pRg st="9" end="9"/>
                                            </p:txEl>
                                          </p:spTgt>
                                        </p:tgtEl>
                                      </p:cBhvr>
                                    </p:animEffect>
                                  </p:childTnLst>
                                </p:cTn>
                              </p:par>
                              <p:par>
                                <p:cTn id="58" presetID="53" presetClass="entr" presetSubtype="16" fill="hold" nodeType="withEffect">
                                  <p:stCondLst>
                                    <p:cond delay="0"/>
                                  </p:stCondLst>
                                  <p:childTnLst>
                                    <p:set>
                                      <p:cBhvr>
                                        <p:cTn id="59" dur="1" fill="hold">
                                          <p:stCondLst>
                                            <p:cond delay="0"/>
                                          </p:stCondLst>
                                        </p:cTn>
                                        <p:tgtEl>
                                          <p:spTgt spid="3">
                                            <p:txEl>
                                              <p:pRg st="10" end="10"/>
                                            </p:txEl>
                                          </p:spTgt>
                                        </p:tgtEl>
                                        <p:attrNameLst>
                                          <p:attrName>style.visibility</p:attrName>
                                        </p:attrNameLst>
                                      </p:cBhvr>
                                      <p:to>
                                        <p:strVal val="visible"/>
                                      </p:to>
                                    </p:set>
                                    <p:anim calcmode="lin" valueType="num">
                                      <p:cBhvr>
                                        <p:cTn id="60"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1"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62" dur="500"/>
                                        <p:tgtEl>
                                          <p:spTgt spid="3">
                                            <p:txEl>
                                              <p:pRg st="10" end="10"/>
                                            </p:txEl>
                                          </p:spTgt>
                                        </p:tgtEl>
                                      </p:cBhvr>
                                    </p:animEffect>
                                  </p:childTnLst>
                                </p:cTn>
                              </p:par>
                              <p:par>
                                <p:cTn id="63" presetID="53" presetClass="entr" presetSubtype="16" fill="hold" nodeType="withEffect">
                                  <p:stCondLst>
                                    <p:cond delay="0"/>
                                  </p:stCondLst>
                                  <p:childTnLst>
                                    <p:set>
                                      <p:cBhvr>
                                        <p:cTn id="64" dur="1" fill="hold">
                                          <p:stCondLst>
                                            <p:cond delay="0"/>
                                          </p:stCondLst>
                                        </p:cTn>
                                        <p:tgtEl>
                                          <p:spTgt spid="3">
                                            <p:txEl>
                                              <p:pRg st="11" end="11"/>
                                            </p:txEl>
                                          </p:spTgt>
                                        </p:tgtEl>
                                        <p:attrNameLst>
                                          <p:attrName>style.visibility</p:attrName>
                                        </p:attrNameLst>
                                      </p:cBhvr>
                                      <p:to>
                                        <p:strVal val="visible"/>
                                      </p:to>
                                    </p:set>
                                    <p:anim calcmode="lin" valueType="num">
                                      <p:cBhvr>
                                        <p:cTn id="65"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6" dur="5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67" dur="500"/>
                                        <p:tgtEl>
                                          <p:spTgt spid="3">
                                            <p:txEl>
                                              <p:pRg st="11" end="11"/>
                                            </p:txEl>
                                          </p:spTgt>
                                        </p:tgtEl>
                                      </p:cBhvr>
                                    </p:animEffect>
                                  </p:childTnLst>
                                </p:cTn>
                              </p:par>
                              <p:par>
                                <p:cTn id="68" presetID="53" presetClass="entr" presetSubtype="16" fill="hold" nodeType="withEffect">
                                  <p:stCondLst>
                                    <p:cond delay="0"/>
                                  </p:stCondLst>
                                  <p:childTnLst>
                                    <p:set>
                                      <p:cBhvr>
                                        <p:cTn id="69" dur="1" fill="hold">
                                          <p:stCondLst>
                                            <p:cond delay="0"/>
                                          </p:stCondLst>
                                        </p:cTn>
                                        <p:tgtEl>
                                          <p:spTgt spid="3">
                                            <p:txEl>
                                              <p:pRg st="12" end="12"/>
                                            </p:txEl>
                                          </p:spTgt>
                                        </p:tgtEl>
                                        <p:attrNameLst>
                                          <p:attrName>style.visibility</p:attrName>
                                        </p:attrNameLst>
                                      </p:cBhvr>
                                      <p:to>
                                        <p:strVal val="visible"/>
                                      </p:to>
                                    </p:set>
                                    <p:anim calcmode="lin" valueType="num">
                                      <p:cBhvr>
                                        <p:cTn id="70" dur="5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71" dur="500" fill="hold"/>
                                        <p:tgtEl>
                                          <p:spTgt spid="3">
                                            <p:txEl>
                                              <p:pRg st="12" end="12"/>
                                            </p:txEl>
                                          </p:spTgt>
                                        </p:tgtEl>
                                        <p:attrNameLst>
                                          <p:attrName>ppt_h</p:attrName>
                                        </p:attrNameLst>
                                      </p:cBhvr>
                                      <p:tavLst>
                                        <p:tav tm="0">
                                          <p:val>
                                            <p:fltVal val="0"/>
                                          </p:val>
                                        </p:tav>
                                        <p:tav tm="100000">
                                          <p:val>
                                            <p:strVal val="#ppt_h"/>
                                          </p:val>
                                        </p:tav>
                                      </p:tavLst>
                                    </p:anim>
                                    <p:animEffect transition="in" filter="fade">
                                      <p:cBhvr>
                                        <p:cTn id="7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50089" y="1516768"/>
                <a:ext cx="11921837" cy="5341232"/>
              </a:xfrm>
            </p:spPr>
            <p:txBody>
              <a:bodyPr>
                <a:normAutofit fontScale="92500" lnSpcReduction="10000"/>
              </a:bodyPr>
              <a:lstStyle/>
              <a:p>
                <a:pPr marL="0" lvl="0" indent="0">
                  <a:buNone/>
                </a:pPr>
                <a:r>
                  <a:rPr lang="en-US" dirty="0"/>
                  <a:t>3) A invested </a:t>
                </a:r>
                <a:r>
                  <a:rPr lang="en-US" dirty="0" err="1"/>
                  <a:t>Rs</a:t>
                </a:r>
                <a:r>
                  <a:rPr lang="en-US" dirty="0"/>
                  <a:t>. 76,000 in a business after few months, B joined him with </a:t>
                </a:r>
                <a:r>
                  <a:rPr lang="en-US" dirty="0" err="1"/>
                  <a:t>Rs</a:t>
                </a:r>
                <a:r>
                  <a:rPr lang="en-US" dirty="0"/>
                  <a:t>, 57000 at the end of the year. The total profit was divided between then in the ratio 2:1. After how many months did B join?</a:t>
                </a:r>
              </a:p>
              <a:p>
                <a:pPr marL="0" indent="0">
                  <a:buNone/>
                </a:pPr>
                <a:r>
                  <a:rPr lang="en-US" dirty="0"/>
                  <a:t>Sol) Suppose B joined, after x months. Then, B’s money was invested for (12 - x) months </a:t>
                </a:r>
              </a:p>
              <a:p>
                <a:pPr marL="0" indent="0">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76000 </m:t>
                        </m:r>
                        <m:r>
                          <a:rPr lang="en-US" i="1">
                            <a:latin typeface="Cambria Math" panose="02040503050406030204" pitchFamily="18" charset="0"/>
                          </a:rPr>
                          <m:t>𝑥</m:t>
                        </m:r>
                        <m:r>
                          <a:rPr lang="en-US" i="1">
                            <a:latin typeface="Cambria Math" panose="02040503050406030204" pitchFamily="18" charset="0"/>
                          </a:rPr>
                          <m:t> 12</m:t>
                        </m:r>
                      </m:num>
                      <m:den>
                        <m:r>
                          <a:rPr lang="en-US" i="1">
                            <a:latin typeface="Cambria Math" panose="02040503050406030204" pitchFamily="18" charset="0"/>
                          </a:rPr>
                          <m:t>57000 </m:t>
                        </m:r>
                        <m:r>
                          <a:rPr lang="en-US" i="1">
                            <a:latin typeface="Cambria Math" panose="02040503050406030204" pitchFamily="18" charset="0"/>
                          </a:rPr>
                          <m:t>𝑥</m:t>
                        </m:r>
                        <m:r>
                          <a:rPr lang="en-US" i="1">
                            <a:latin typeface="Cambria Math" panose="02040503050406030204" pitchFamily="18" charset="0"/>
                          </a:rPr>
                          <m:t>(12−</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1</m:t>
                        </m:r>
                      </m:den>
                    </m:f>
                  </m:oMath>
                </a14:m>
                <a:r>
                  <a:rPr lang="en-US" dirty="0">
                    <a:sym typeface="Wingdings" panose="05000000000000000000" pitchFamily="2" charset="2"/>
                  </a:rPr>
                  <a:t></a:t>
                </a:r>
                <a:r>
                  <a:rPr lang="en-US" dirty="0"/>
                  <a:t> 912000 = 114000 (12- x) </a:t>
                </a:r>
                <a:r>
                  <a:rPr lang="en-US" dirty="0">
                    <a:sym typeface="Wingdings" panose="05000000000000000000" pitchFamily="2" charset="2"/>
                  </a:rPr>
                  <a:t></a:t>
                </a:r>
                <a:r>
                  <a:rPr lang="en-US" dirty="0"/>
                  <a:t> 114(12-x) = 912 </a:t>
                </a:r>
                <a:r>
                  <a:rPr lang="en-US" dirty="0">
                    <a:sym typeface="Wingdings" panose="05000000000000000000" pitchFamily="2" charset="2"/>
                  </a:rPr>
                  <a:t></a:t>
                </a:r>
                <a:r>
                  <a:rPr lang="en-US" dirty="0"/>
                  <a:t> (12-x) = 8 </a:t>
                </a:r>
                <a:r>
                  <a:rPr lang="en-US" dirty="0">
                    <a:sym typeface="Wingdings" panose="05000000000000000000" pitchFamily="2" charset="2"/>
                  </a:rPr>
                  <a:t></a:t>
                </a:r>
                <a:r>
                  <a:rPr lang="en-US" dirty="0"/>
                  <a:t> x= 4</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𝐻𝑒𝑛𝑐𝑒</m:t>
                      </m:r>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𝑗𝑜𝑖𝑛𝑒𝑑</m:t>
                      </m:r>
                      <m:r>
                        <a:rPr lang="en-US" i="1">
                          <a:latin typeface="Cambria Math" panose="02040503050406030204" pitchFamily="18" charset="0"/>
                        </a:rPr>
                        <m:t> </m:t>
                      </m:r>
                      <m:r>
                        <a:rPr lang="en-US" i="1">
                          <a:latin typeface="Cambria Math" panose="02040503050406030204" pitchFamily="18" charset="0"/>
                        </a:rPr>
                        <m:t>𝑎𝑓𝑡𝑒𝑟</m:t>
                      </m:r>
                      <m:r>
                        <a:rPr lang="en-US" i="1">
                          <a:latin typeface="Cambria Math" panose="02040503050406030204" pitchFamily="18" charset="0"/>
                        </a:rPr>
                        <m:t> 4 </m:t>
                      </m:r>
                      <m:r>
                        <a:rPr lang="en-US" i="1">
                          <a:latin typeface="Cambria Math" panose="02040503050406030204" pitchFamily="18" charset="0"/>
                        </a:rPr>
                        <m:t>𝑚𝑜𝑛𝑡h𝑠</m:t>
                      </m:r>
                      <m:r>
                        <a:rPr lang="en-US" i="1">
                          <a:latin typeface="Cambria Math" panose="02040503050406030204" pitchFamily="18" charset="0"/>
                        </a:rPr>
                        <m:t>.</m:t>
                      </m:r>
                    </m:oMath>
                  </m:oMathPara>
                </a14:m>
                <a:endParaRPr lang="en-US" dirty="0"/>
              </a:p>
              <a:p>
                <a:pPr marL="0" indent="0">
                  <a:buNone/>
                </a:pPr>
                <a:endParaRPr lang="en-US" dirty="0"/>
              </a:p>
              <a:p>
                <a:pPr marL="0" lvl="0" indent="0">
                  <a:buNone/>
                </a:pPr>
                <a:r>
                  <a:rPr lang="en-US" dirty="0"/>
                  <a:t>4) </a:t>
                </a:r>
                <a:r>
                  <a:rPr lang="en-US" dirty="0" err="1"/>
                  <a:t>Shekar</a:t>
                </a:r>
                <a:r>
                  <a:rPr lang="en-US" dirty="0"/>
                  <a:t> started a business investing Rs.25000 in 1999. In 2000 he invested an additional amount of 10,000 and Rajeev joined him with an amount of </a:t>
                </a:r>
                <a:r>
                  <a:rPr lang="en-US" dirty="0" err="1"/>
                  <a:t>Rs</a:t>
                </a:r>
                <a:r>
                  <a:rPr lang="en-US" dirty="0"/>
                  <a:t>. 35000. In 2001 </a:t>
                </a:r>
                <a:r>
                  <a:rPr lang="en-US" dirty="0" err="1"/>
                  <a:t>shekar</a:t>
                </a:r>
                <a:r>
                  <a:rPr lang="en-US" dirty="0"/>
                  <a:t> invested another additional amount of 35000. What is Rajeev’ s share in the point of 1.5lakhs earned at the end of 3 years from the start of the business in 1999?</a:t>
                </a:r>
              </a:p>
              <a:p>
                <a:pPr marL="0" indent="0">
                  <a:buNone/>
                </a:pPr>
                <a:r>
                  <a:rPr lang="en-US" dirty="0"/>
                  <a:t>Sol) </a:t>
                </a:r>
                <a:r>
                  <a:rPr lang="en-US" dirty="0" err="1"/>
                  <a:t>Shekar</a:t>
                </a:r>
                <a:r>
                  <a:rPr lang="en-US" dirty="0"/>
                  <a:t> : Rajeev: </a:t>
                </a:r>
                <a:r>
                  <a:rPr lang="en-US" dirty="0" err="1"/>
                  <a:t>Jathin</a:t>
                </a:r>
                <a:endParaRPr lang="en-US" dirty="0"/>
              </a:p>
              <a:p>
                <a:pPr marL="0" indent="0">
                  <a:buNone/>
                </a:pPr>
                <a:r>
                  <a:rPr lang="en-US" dirty="0"/>
                  <a:t>       = (25kx12 + 35kx12 + 45kx12) : (35k x 24) : (35x12)</a:t>
                </a:r>
              </a:p>
              <a:p>
                <a:pPr marL="0" indent="0">
                  <a:buNone/>
                </a:pPr>
                <a:r>
                  <a:rPr lang="en-US" dirty="0"/>
                  <a:t>       = 3: 2: 1</a:t>
                </a:r>
              </a:p>
              <a:p>
                <a:pPr marL="0" indent="0">
                  <a:buNone/>
                </a:pPr>
                <a:r>
                  <a:rPr lang="en-US" dirty="0"/>
                  <a:t>       Rajeev’s share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rPr>
                          <m:t>𝑥</m:t>
                        </m:r>
                        <m:r>
                          <a:rPr lang="en-US" i="1">
                            <a:latin typeface="Cambria Math" panose="02040503050406030204" pitchFamily="18" charset="0"/>
                          </a:rPr>
                          <m:t>1.5</m:t>
                        </m:r>
                        <m:r>
                          <a:rPr lang="en-US" i="1">
                            <a:latin typeface="Cambria Math" panose="02040503050406030204" pitchFamily="18" charset="0"/>
                          </a:rPr>
                          <m:t>𝐿</m:t>
                        </m:r>
                        <m:r>
                          <a:rPr lang="en-US" i="1">
                            <a:latin typeface="Cambria Math" panose="02040503050406030204" pitchFamily="18" charset="0"/>
                          </a:rPr>
                          <m:t>)</m:t>
                        </m:r>
                      </m:num>
                      <m:den>
                        <m:r>
                          <a:rPr lang="en-US" i="1">
                            <a:latin typeface="Cambria Math" panose="02040503050406030204" pitchFamily="18" charset="0"/>
                          </a:rPr>
                          <m:t>6</m:t>
                        </m:r>
                      </m:den>
                    </m:f>
                    <m:r>
                      <a:rPr lang="en-US" i="1">
                        <a:latin typeface="Cambria Math" panose="02040503050406030204" pitchFamily="18" charset="0"/>
                      </a:rPr>
                      <m:t>=50</m:t>
                    </m:r>
                    <m:r>
                      <a:rPr lang="en-US" i="1">
                        <a:latin typeface="Cambria Math" panose="02040503050406030204" pitchFamily="18" charset="0"/>
                      </a:rPr>
                      <m:t>𝑘</m:t>
                    </m:r>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0089" y="1516768"/>
                <a:ext cx="11921837" cy="5341232"/>
              </a:xfrm>
              <a:blipFill>
                <a:blip r:embed="rId2"/>
                <a:stretch>
                  <a:fillRect l="-563" t="-1826" r="-409"/>
                </a:stretch>
              </a:blipFill>
            </p:spPr>
            <p:txBody>
              <a:bodyPr/>
              <a:lstStyle/>
              <a:p>
                <a:r>
                  <a:rPr lang="en-US">
                    <a:noFill/>
                  </a:rPr>
                  <a:t> </a:t>
                </a:r>
              </a:p>
            </p:txBody>
          </p:sp>
        </mc:Fallback>
      </mc:AlternateContent>
    </p:spTree>
    <p:extLst>
      <p:ext uri="{BB962C8B-B14F-4D97-AF65-F5344CB8AC3E}">
        <p14:creationId xmlns:p14="http://schemas.microsoft.com/office/powerpoint/2010/main" xmlns="" val="223171829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heel(1)">
                                      <p:cBhvr>
                                        <p:cTn id="25" dur="2000"/>
                                        <p:tgtEl>
                                          <p:spTgt spid="3">
                                            <p:txEl>
                                              <p:pRg st="1" end="1"/>
                                            </p:txEl>
                                          </p:spTgt>
                                        </p:tgtEl>
                                      </p:cBhvr>
                                    </p:animEffect>
                                  </p:childTnLst>
                                </p:cTn>
                              </p:par>
                              <p:par>
                                <p:cTn id="26" presetID="21" presetClass="entr" presetSubtype="1"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heel(1)">
                                      <p:cBhvr>
                                        <p:cTn id="28" dur="2000"/>
                                        <p:tgtEl>
                                          <p:spTgt spid="3">
                                            <p:txEl>
                                              <p:pRg st="2" end="2"/>
                                            </p:txEl>
                                          </p:spTgt>
                                        </p:tgtEl>
                                      </p:cBhvr>
                                    </p:animEffect>
                                  </p:childTnLst>
                                </p:cTn>
                              </p:par>
                              <p:par>
                                <p:cTn id="29" presetID="21" presetClass="entr" presetSubtype="1"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heel(1)">
                                      <p:cBhvr>
                                        <p:cTn id="31" dur="20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5"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500" decel="50000" fill="hold">
                                          <p:stCondLst>
                                            <p:cond delay="0"/>
                                          </p:stCondLst>
                                        </p:cTn>
                                        <p:tgtEl>
                                          <p:spTgt spid="3">
                                            <p:txEl>
                                              <p:pRg st="5" end="5"/>
                                            </p:txEl>
                                          </p:spTgt>
                                        </p:tgtEl>
                                        <p:attrNameLst>
                                          <p:attrName>style.rotation</p:attrName>
                                        </p:attrNameLst>
                                      </p:cBhvr>
                                      <p:tavLst>
                                        <p:tav tm="0">
                                          <p:val>
                                            <p:fltVal val="-90"/>
                                          </p:val>
                                        </p:tav>
                                        <p:tav tm="100000">
                                          <p:val>
                                            <p:fltVal val="0"/>
                                          </p:val>
                                        </p:tav>
                                      </p:tavLst>
                                    </p:anim>
                                    <p:anim calcmode="lin" valueType="num">
                                      <p:cBhvr>
                                        <p:cTn id="37" dur="500" decel="50000" fill="hold">
                                          <p:stCondLst>
                                            <p:cond delay="0"/>
                                          </p:stCondLst>
                                        </p:cTn>
                                        <p:tgtEl>
                                          <p:spTgt spid="3">
                                            <p:txEl>
                                              <p:pRg st="5" end="5"/>
                                            </p:txEl>
                                          </p:spTgt>
                                        </p:tgtEl>
                                        <p:attrNameLst>
                                          <p:attrName>ppt_w</p:attrName>
                                        </p:attrNameLst>
                                      </p:cBhvr>
                                      <p:tavLst>
                                        <p:tav tm="0">
                                          <p:val>
                                            <p:strVal val="#ppt_w"/>
                                          </p:val>
                                        </p:tav>
                                        <p:tav tm="100000">
                                          <p:val>
                                            <p:strVal val="#ppt_w*.05"/>
                                          </p:val>
                                        </p:tav>
                                      </p:tavLst>
                                    </p:anim>
                                    <p:anim calcmode="lin" valueType="num">
                                      <p:cBhvr>
                                        <p:cTn id="38" dur="500" accel="50000" fill="hold">
                                          <p:stCondLst>
                                            <p:cond delay="500"/>
                                          </p:stCondLst>
                                        </p:cTn>
                                        <p:tgtEl>
                                          <p:spTgt spid="3">
                                            <p:txEl>
                                              <p:pRg st="5" end="5"/>
                                            </p:txEl>
                                          </p:spTgt>
                                        </p:tgtEl>
                                        <p:attrNameLst>
                                          <p:attrName>ppt_w</p:attrName>
                                        </p:attrNameLst>
                                      </p:cBhvr>
                                      <p:tavLst>
                                        <p:tav tm="0">
                                          <p:val>
                                            <p:strVal val="#ppt_w*.05"/>
                                          </p:val>
                                        </p:tav>
                                        <p:tav tm="100000">
                                          <p:val>
                                            <p:strVal val="#ppt_w"/>
                                          </p:val>
                                        </p:tav>
                                      </p:tavLst>
                                    </p:anim>
                                    <p:anim calcmode="lin" valueType="num">
                                      <p:cBhvr>
                                        <p:cTn id="39" dur="1000" fill="hold"/>
                                        <p:tgtEl>
                                          <p:spTgt spid="3">
                                            <p:txEl>
                                              <p:pRg st="5" end="5"/>
                                            </p:txEl>
                                          </p:spTgt>
                                        </p:tgtEl>
                                        <p:attrNameLst>
                                          <p:attrName>ppt_h</p:attrName>
                                        </p:attrNameLst>
                                      </p:cBhvr>
                                      <p:tavLst>
                                        <p:tav tm="0">
                                          <p:val>
                                            <p:strVal val="#ppt_h"/>
                                          </p:val>
                                        </p:tav>
                                        <p:tav tm="100000">
                                          <p:val>
                                            <p:strVal val="#ppt_h"/>
                                          </p:val>
                                        </p:tav>
                                      </p:tavLst>
                                    </p:anim>
                                    <p:anim calcmode="lin" valueType="num">
                                      <p:cBhvr>
                                        <p:cTn id="40" dur="500" decel="50000" fill="hold">
                                          <p:stCondLst>
                                            <p:cond delay="0"/>
                                          </p:stCondLst>
                                        </p:cTn>
                                        <p:tgtEl>
                                          <p:spTgt spid="3">
                                            <p:txEl>
                                              <p:pRg st="5" end="5"/>
                                            </p:txEl>
                                          </p:spTgt>
                                        </p:tgtEl>
                                        <p:attrNameLst>
                                          <p:attrName>ppt_x</p:attrName>
                                        </p:attrNameLst>
                                      </p:cBhvr>
                                      <p:tavLst>
                                        <p:tav tm="0">
                                          <p:val>
                                            <p:strVal val="#ppt_x+.4"/>
                                          </p:val>
                                        </p:tav>
                                        <p:tav tm="100000">
                                          <p:val>
                                            <p:strVal val="#ppt_x"/>
                                          </p:val>
                                        </p:tav>
                                      </p:tavLst>
                                    </p:anim>
                                    <p:anim calcmode="lin" valueType="num">
                                      <p:cBhvr>
                                        <p:cTn id="41" dur="500" decel="50000" fill="hold">
                                          <p:stCondLst>
                                            <p:cond delay="0"/>
                                          </p:stCondLst>
                                        </p:cTn>
                                        <p:tgtEl>
                                          <p:spTgt spid="3">
                                            <p:txEl>
                                              <p:pRg st="5" end="5"/>
                                            </p:txEl>
                                          </p:spTgt>
                                        </p:tgtEl>
                                        <p:attrNameLst>
                                          <p:attrName>ppt_y</p:attrName>
                                        </p:attrNameLst>
                                      </p:cBhvr>
                                      <p:tavLst>
                                        <p:tav tm="0">
                                          <p:val>
                                            <p:strVal val="#ppt_y-.2"/>
                                          </p:val>
                                        </p:tav>
                                        <p:tav tm="100000">
                                          <p:val>
                                            <p:strVal val="#ppt_y+.1"/>
                                          </p:val>
                                        </p:tav>
                                      </p:tavLst>
                                    </p:anim>
                                    <p:anim calcmode="lin" valueType="num">
                                      <p:cBhvr>
                                        <p:cTn id="42" dur="500" accel="50000" fill="hold">
                                          <p:stCondLst>
                                            <p:cond delay="500"/>
                                          </p:stCondLst>
                                        </p:cTn>
                                        <p:tgtEl>
                                          <p:spTgt spid="3">
                                            <p:txEl>
                                              <p:pRg st="5" end="5"/>
                                            </p:txEl>
                                          </p:spTgt>
                                        </p:tgtEl>
                                        <p:attrNameLst>
                                          <p:attrName>ppt_y</p:attrName>
                                        </p:attrNameLst>
                                      </p:cBhvr>
                                      <p:tavLst>
                                        <p:tav tm="0">
                                          <p:val>
                                            <p:strVal val="#ppt_y+.1"/>
                                          </p:val>
                                        </p:tav>
                                        <p:tav tm="100000">
                                          <p:val>
                                            <p:strVal val="#ppt_y"/>
                                          </p:val>
                                        </p:tav>
                                      </p:tavLst>
                                    </p:anim>
                                    <p:animEffect transition="in" filter="fade">
                                      <p:cBhvr>
                                        <p:cTn id="43" dur="1000" decel="50000">
                                          <p:stCondLst>
                                            <p:cond delay="0"/>
                                          </p:stCondLst>
                                        </p:cTn>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5" presetClass="entr" presetSubtype="0"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p:cTn id="48"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9"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0" dur="1000" fill="hold"/>
                                        <p:tgtEl>
                                          <p:spTgt spid="3">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51" dur="1000" fill="hold"/>
                                        <p:tgtEl>
                                          <p:spTgt spid="3">
                                            <p:txEl>
                                              <p:pRg st="6" end="6"/>
                                            </p:txEl>
                                          </p:spTgt>
                                        </p:tgtEl>
                                        <p:attrNameLst>
                                          <p:attrName>ppt_y</p:attrName>
                                        </p:attrNameLst>
                                      </p:cBhvr>
                                      <p:tavLst>
                                        <p:tav tm="0" fmla="#ppt_y+(sin(-2*pi*(1-$))*-#ppt_x+cos(-2*pi*(1-$))*(1-#ppt_y))*(1-$)">
                                          <p:val>
                                            <p:fltVal val="0"/>
                                          </p:val>
                                        </p:tav>
                                        <p:tav tm="100000">
                                          <p:val>
                                            <p:fltVal val="1"/>
                                          </p:val>
                                        </p:tav>
                                      </p:tavLst>
                                    </p:anim>
                                  </p:childTnLst>
                                </p:cTn>
                              </p:par>
                              <p:par>
                                <p:cTn id="52" presetID="15" presetClass="entr" presetSubtype="0" fill="hold" nodeType="with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p:cTn id="54"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5"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6" dur="1000" fill="hold"/>
                                        <p:tgtEl>
                                          <p:spTgt spid="3">
                                            <p:txEl>
                                              <p:pRg st="7" end="7"/>
                                            </p:txEl>
                                          </p:spTgt>
                                        </p:tgtEl>
                                        <p:attrNameLst>
                                          <p:attrName>ppt_x</p:attrName>
                                        </p:attrNameLst>
                                      </p:cBhvr>
                                      <p:tavLst>
                                        <p:tav tm="0" fmla="#ppt_x+(cos(-2*pi*(1-$))*-#ppt_x-sin(-2*pi*(1-$))*(1-#ppt_y))*(1-$)">
                                          <p:val>
                                            <p:fltVal val="0"/>
                                          </p:val>
                                        </p:tav>
                                        <p:tav tm="100000">
                                          <p:val>
                                            <p:fltVal val="1"/>
                                          </p:val>
                                        </p:tav>
                                      </p:tavLst>
                                    </p:anim>
                                    <p:anim calcmode="lin" valueType="num">
                                      <p:cBhvr>
                                        <p:cTn id="57" dur="1000" fill="hold"/>
                                        <p:tgtEl>
                                          <p:spTgt spid="3">
                                            <p:txEl>
                                              <p:pRg st="7" end="7"/>
                                            </p:txEl>
                                          </p:spTgt>
                                        </p:tgtEl>
                                        <p:attrNameLst>
                                          <p:attrName>ppt_y</p:attrName>
                                        </p:attrNameLst>
                                      </p:cBhvr>
                                      <p:tavLst>
                                        <p:tav tm="0" fmla="#ppt_y+(sin(-2*pi*(1-$))*-#ppt_x+cos(-2*pi*(1-$))*(1-#ppt_y))*(1-$)">
                                          <p:val>
                                            <p:fltVal val="0"/>
                                          </p:val>
                                        </p:tav>
                                        <p:tav tm="100000">
                                          <p:val>
                                            <p:fltVal val="1"/>
                                          </p:val>
                                        </p:tav>
                                      </p:tavLst>
                                    </p:anim>
                                  </p:childTnLst>
                                </p:cTn>
                              </p:par>
                              <p:par>
                                <p:cTn id="58" presetID="15" presetClass="entr" presetSubtype="0" fill="hold" nodeType="with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 calcmode="lin" valueType="num">
                                      <p:cBhvr>
                                        <p:cTn id="60"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1"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62" dur="1000" fill="hold"/>
                                        <p:tgtEl>
                                          <p:spTgt spid="3">
                                            <p:txEl>
                                              <p:pRg st="8" end="8"/>
                                            </p:txEl>
                                          </p:spTgt>
                                        </p:tgtEl>
                                        <p:attrNameLst>
                                          <p:attrName>ppt_x</p:attrName>
                                        </p:attrNameLst>
                                      </p:cBhvr>
                                      <p:tavLst>
                                        <p:tav tm="0" fmla="#ppt_x+(cos(-2*pi*(1-$))*-#ppt_x-sin(-2*pi*(1-$))*(1-#ppt_y))*(1-$)">
                                          <p:val>
                                            <p:fltVal val="0"/>
                                          </p:val>
                                        </p:tav>
                                        <p:tav tm="100000">
                                          <p:val>
                                            <p:fltVal val="1"/>
                                          </p:val>
                                        </p:tav>
                                      </p:tavLst>
                                    </p:anim>
                                    <p:anim calcmode="lin" valueType="num">
                                      <p:cBhvr>
                                        <p:cTn id="63" dur="1000" fill="hold"/>
                                        <p:tgtEl>
                                          <p:spTgt spid="3">
                                            <p:txEl>
                                              <p:pRg st="8" end="8"/>
                                            </p:txEl>
                                          </p:spTgt>
                                        </p:tgtEl>
                                        <p:attrNameLst>
                                          <p:attrName>ppt_y</p:attrName>
                                        </p:attrNameLst>
                                      </p:cBhvr>
                                      <p:tavLst>
                                        <p:tav tm="0" fmla="#ppt_y+(sin(-2*pi*(1-$))*-#ppt_x+cos(-2*pi*(1-$))*(1-#ppt_y))*(1-$)">
                                          <p:val>
                                            <p:fltVal val="0"/>
                                          </p:val>
                                        </p:tav>
                                        <p:tav tm="100000">
                                          <p:val>
                                            <p:fltVal val="1"/>
                                          </p:val>
                                        </p:tav>
                                      </p:tavLst>
                                    </p:anim>
                                  </p:childTnLst>
                                </p:cTn>
                              </p:par>
                              <p:par>
                                <p:cTn id="64" presetID="15" presetClass="entr" presetSubtype="0" fill="hold" nodeType="withEffect">
                                  <p:stCondLst>
                                    <p:cond delay="0"/>
                                  </p:stCondLst>
                                  <p:childTnLst>
                                    <p:set>
                                      <p:cBhvr>
                                        <p:cTn id="65" dur="1" fill="hold">
                                          <p:stCondLst>
                                            <p:cond delay="0"/>
                                          </p:stCondLst>
                                        </p:cTn>
                                        <p:tgtEl>
                                          <p:spTgt spid="3">
                                            <p:txEl>
                                              <p:pRg st="9" end="9"/>
                                            </p:txEl>
                                          </p:spTgt>
                                        </p:tgtEl>
                                        <p:attrNameLst>
                                          <p:attrName>style.visibility</p:attrName>
                                        </p:attrNameLst>
                                      </p:cBhvr>
                                      <p:to>
                                        <p:strVal val="visible"/>
                                      </p:to>
                                    </p:set>
                                    <p:anim calcmode="lin" valueType="num">
                                      <p:cBhvr>
                                        <p:cTn id="66"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7"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68" dur="1000" fill="hold"/>
                                        <p:tgtEl>
                                          <p:spTgt spid="3">
                                            <p:txEl>
                                              <p:pRg st="9" end="9"/>
                                            </p:txEl>
                                          </p:spTgt>
                                        </p:tgtEl>
                                        <p:attrNameLst>
                                          <p:attrName>ppt_x</p:attrName>
                                        </p:attrNameLst>
                                      </p:cBhvr>
                                      <p:tavLst>
                                        <p:tav tm="0" fmla="#ppt_x+(cos(-2*pi*(1-$))*-#ppt_x-sin(-2*pi*(1-$))*(1-#ppt_y))*(1-$)">
                                          <p:val>
                                            <p:fltVal val="0"/>
                                          </p:val>
                                        </p:tav>
                                        <p:tav tm="100000">
                                          <p:val>
                                            <p:fltVal val="1"/>
                                          </p:val>
                                        </p:tav>
                                      </p:tavLst>
                                    </p:anim>
                                    <p:anim calcmode="lin" valueType="num">
                                      <p:cBhvr>
                                        <p:cTn id="69" dur="1000" fill="hold"/>
                                        <p:tgtEl>
                                          <p:spTgt spid="3">
                                            <p:txEl>
                                              <p:pRg st="9" end="9"/>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13145" y="1560946"/>
                <a:ext cx="11903363" cy="5218545"/>
              </a:xfrm>
            </p:spPr>
            <p:txBody>
              <a:bodyPr>
                <a:normAutofit lnSpcReduction="10000"/>
              </a:bodyPr>
              <a:lstStyle/>
              <a:p>
                <a:pPr marL="0" lvl="0" indent="0">
                  <a:buNone/>
                </a:pPr>
                <a:r>
                  <a:rPr lang="en-US" dirty="0"/>
                  <a:t>5) A, B &amp; C enter into a partnership by investing in the ration 3:2:4. After one year, B invests another Rs.2,70,000 and C, at the end of 2 years, also invests Rs.2,70,000. At the end of 3 years, profits are shared in the ratio of 3:4:5. Find the initial investment of each?</a:t>
                </a:r>
              </a:p>
              <a:p>
                <a:pPr marL="0" indent="0">
                  <a:buNone/>
                </a:pPr>
                <a:r>
                  <a:rPr lang="en-US" dirty="0"/>
                  <a:t>Sol) Let the initial investments of A, B &amp; C be </a:t>
                </a:r>
                <a:r>
                  <a:rPr lang="en-US" dirty="0" err="1"/>
                  <a:t>Rs</a:t>
                </a:r>
                <a:r>
                  <a:rPr lang="en-US" dirty="0"/>
                  <a:t>. 3x, </a:t>
                </a:r>
                <a:r>
                  <a:rPr lang="en-US" dirty="0" err="1"/>
                  <a:t>Rs</a:t>
                </a:r>
                <a:r>
                  <a:rPr lang="en-US" dirty="0"/>
                  <a:t>. 2x &amp;</a:t>
                </a:r>
                <a:r>
                  <a:rPr lang="en-US" dirty="0" err="1"/>
                  <a:t>Rs</a:t>
                </a:r>
                <a:r>
                  <a:rPr lang="en-US" dirty="0"/>
                  <a:t>. 4x, respectively.</a:t>
                </a:r>
              </a:p>
              <a:p>
                <a:pPr marL="0" indent="0">
                  <a:buNone/>
                </a:pPr>
                <a:r>
                  <a:rPr lang="en-US" dirty="0"/>
                  <a:t>       Then,</a:t>
                </a:r>
              </a:p>
              <a:p>
                <a:pPr marL="0" indent="0">
                  <a:buNone/>
                </a:pPr>
                <a:r>
                  <a:rPr lang="en-US" dirty="0"/>
                  <a:t>       (3X x 36) : [(2X x 12) + (2X + 270000) x 24] : [(4X x 24) + (4X + 270000) x 12] = 3: 4: 5</a:t>
                </a:r>
              </a:p>
              <a:p>
                <a:pPr marL="0" indent="0">
                  <a:buNone/>
                </a:pPr>
                <a:r>
                  <a:rPr lang="en-US" dirty="0">
                    <a:sym typeface="Wingdings" panose="05000000000000000000" pitchFamily="2" charset="2"/>
                  </a:rPr>
                  <a:t>       </a:t>
                </a:r>
                <a:r>
                  <a:rPr lang="en-US" dirty="0"/>
                  <a:t> 108X : (72X + 6480000) : (144X + 3240000) = 3: 4: 5</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108</m:t>
                          </m:r>
                          <m:r>
                            <a:rPr lang="en-US" i="1">
                              <a:latin typeface="Cambria Math" panose="02040503050406030204" pitchFamily="18" charset="0"/>
                            </a:rPr>
                            <m:t>𝑥</m:t>
                          </m:r>
                        </m:num>
                        <m:den>
                          <m:r>
                            <a:rPr lang="en-US" i="1">
                              <a:latin typeface="Cambria Math" panose="02040503050406030204" pitchFamily="18" charset="0"/>
                            </a:rPr>
                            <m:t>72</m:t>
                          </m:r>
                          <m:r>
                            <a:rPr lang="en-US" i="1">
                              <a:latin typeface="Cambria Math" panose="02040503050406030204" pitchFamily="18" charset="0"/>
                            </a:rPr>
                            <m:t>𝑥</m:t>
                          </m:r>
                          <m:r>
                            <a:rPr lang="en-US" i="1">
                              <a:latin typeface="Cambria Math" panose="02040503050406030204" pitchFamily="18" charset="0"/>
                            </a:rPr>
                            <m:t>+6480000</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4</m:t>
                          </m:r>
                        </m:den>
                      </m:f>
                      <m:r>
                        <a:rPr lang="en-US" i="1">
                          <a:latin typeface="Cambria Math" panose="02040503050406030204" pitchFamily="18" charset="0"/>
                        </a:rPr>
                        <m:t> ⇔432</m:t>
                      </m:r>
                      <m:r>
                        <a:rPr lang="en-US" i="1">
                          <a:latin typeface="Cambria Math" panose="02040503050406030204" pitchFamily="18" charset="0"/>
                        </a:rPr>
                        <m:t>𝑥</m:t>
                      </m:r>
                      <m:r>
                        <a:rPr lang="en-US" i="1">
                          <a:latin typeface="Cambria Math" panose="02040503050406030204" pitchFamily="18" charset="0"/>
                        </a:rPr>
                        <m:t>=216</m:t>
                      </m:r>
                      <m:r>
                        <a:rPr lang="en-US" i="1">
                          <a:latin typeface="Cambria Math" panose="02040503050406030204" pitchFamily="18" charset="0"/>
                        </a:rPr>
                        <m:t>𝑥</m:t>
                      </m:r>
                      <m:r>
                        <a:rPr lang="en-US" i="1">
                          <a:latin typeface="Cambria Math" panose="02040503050406030204" pitchFamily="18" charset="0"/>
                        </a:rPr>
                        <m:t>+19440000</m:t>
                      </m:r>
                    </m:oMath>
                  </m:oMathPara>
                </a14:m>
                <a:endParaRPr lang="en-US" dirty="0"/>
              </a:p>
              <a:p>
                <a:pPr marL="0" indent="0">
                  <a:buNone/>
                </a:pPr>
                <a:r>
                  <a:rPr lang="en-US" dirty="0">
                    <a:sym typeface="Wingdings" panose="05000000000000000000" pitchFamily="2" charset="2"/>
                  </a:rPr>
                  <a:t>       </a:t>
                </a:r>
                <a:r>
                  <a:rPr lang="en-US" dirty="0"/>
                  <a:t> 216X = 19440000 </a:t>
                </a:r>
                <a:r>
                  <a:rPr lang="en-US" dirty="0">
                    <a:sym typeface="Wingdings" panose="05000000000000000000" pitchFamily="2" charset="2"/>
                  </a:rPr>
                  <a:t></a:t>
                </a:r>
                <a:r>
                  <a:rPr lang="en-US" dirty="0"/>
                  <a:t> X = 90000.</a:t>
                </a:r>
              </a:p>
              <a:p>
                <a:pPr marL="0" indent="0">
                  <a:buNone/>
                </a:pPr>
                <a:r>
                  <a:rPr lang="en-US" dirty="0"/>
                  <a:t>       Hence, A’s initial investment = 3X= Rs.2,70,000;</a:t>
                </a:r>
              </a:p>
              <a:p>
                <a:pPr marL="0" indent="0">
                  <a:buNone/>
                </a:pPr>
                <a:r>
                  <a:rPr lang="en-US" dirty="0"/>
                  <a:t>       B’s initial investment = 2X= Rs.1,80,000;</a:t>
                </a:r>
              </a:p>
              <a:p>
                <a:pPr marL="0" indent="0">
                  <a:buNone/>
                </a:pPr>
                <a:r>
                  <a:rPr lang="en-US" dirty="0"/>
                  <a:t>       C’s initial investment = 4X= Rs.3,60,000.</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3145" y="1560946"/>
                <a:ext cx="11903363" cy="5218545"/>
              </a:xfrm>
              <a:blipFill>
                <a:blip r:embed="rId2"/>
                <a:stretch>
                  <a:fillRect l="-666" t="-2103" r="-205"/>
                </a:stretch>
              </a:blipFill>
            </p:spPr>
            <p:txBody>
              <a:bodyPr/>
              <a:lstStyle/>
              <a:p>
                <a:r>
                  <a:rPr lang="en-US">
                    <a:noFill/>
                  </a:rPr>
                  <a:t> </a:t>
                </a:r>
              </a:p>
            </p:txBody>
          </p:sp>
        </mc:Fallback>
      </mc:AlternateContent>
    </p:spTree>
    <p:extLst>
      <p:ext uri="{BB962C8B-B14F-4D97-AF65-F5344CB8AC3E}">
        <p14:creationId xmlns:p14="http://schemas.microsoft.com/office/powerpoint/2010/main" xmlns="" val="1933637217"/>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3">
                                            <p:txEl>
                                              <p:pRg st="1" end="1"/>
                                            </p:txEl>
                                          </p:spTgt>
                                        </p:tgtEl>
                                        <p:attrNameLst>
                                          <p:attrName>ppt_y</p:attrName>
                                        </p:attrNameLst>
                                      </p:cBhvr>
                                      <p:tavLst>
                                        <p:tav tm="0" fmla="#ppt_y+(sin(-2*pi*(1-$))*-#ppt_x+cos(-2*pi*(1-$))*(1-#ppt_y))*(1-$)">
                                          <p:val>
                                            <p:fltVal val="0"/>
                                          </p:val>
                                        </p:tav>
                                        <p:tav tm="100000">
                                          <p:val>
                                            <p:fltVal val="1"/>
                                          </p:val>
                                        </p:tav>
                                      </p:tavLst>
                                    </p:anim>
                                  </p:childTnLst>
                                </p:cTn>
                              </p:par>
                              <p:par>
                                <p:cTn id="16" presetID="15"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p:cTn id="18"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9"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0" dur="1000" fill="hold"/>
                                        <p:tgtEl>
                                          <p:spTgt spid="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3">
                                            <p:txEl>
                                              <p:pRg st="2" end="2"/>
                                            </p:txEl>
                                          </p:spTgt>
                                        </p:tgtEl>
                                        <p:attrNameLst>
                                          <p:attrName>ppt_y</p:attrName>
                                        </p:attrNameLst>
                                      </p:cBhvr>
                                      <p:tavLst>
                                        <p:tav tm="0" fmla="#ppt_y+(sin(-2*pi*(1-$))*-#ppt_x+cos(-2*pi*(1-$))*(1-#ppt_y))*(1-$)">
                                          <p:val>
                                            <p:fltVal val="0"/>
                                          </p:val>
                                        </p:tav>
                                        <p:tav tm="100000">
                                          <p:val>
                                            <p:fltVal val="1"/>
                                          </p:val>
                                        </p:tav>
                                      </p:tavLst>
                                    </p:anim>
                                  </p:childTnLst>
                                </p:cTn>
                              </p:par>
                              <p:par>
                                <p:cTn id="22" presetID="15"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6" dur="1000" fill="hold"/>
                                        <p:tgtEl>
                                          <p:spTgt spid="3">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3">
                                            <p:txEl>
                                              <p:pRg st="3" end="3"/>
                                            </p:txEl>
                                          </p:spTgt>
                                        </p:tgtEl>
                                        <p:attrNameLst>
                                          <p:attrName>ppt_y</p:attrName>
                                        </p:attrNameLst>
                                      </p:cBhvr>
                                      <p:tavLst>
                                        <p:tav tm="0" fmla="#ppt_y+(sin(-2*pi*(1-$))*-#ppt_x+cos(-2*pi*(1-$))*(1-#ppt_y))*(1-$)">
                                          <p:val>
                                            <p:fltVal val="0"/>
                                          </p:val>
                                        </p:tav>
                                        <p:tav tm="100000">
                                          <p:val>
                                            <p:fltVal val="1"/>
                                          </p:val>
                                        </p:tav>
                                      </p:tavLst>
                                    </p:anim>
                                  </p:childTnLst>
                                </p:cTn>
                              </p:par>
                              <p:par>
                                <p:cTn id="28" presetID="15" presetClass="entr" presetSubtype="0"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p:cTn id="30"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1"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2" dur="1000" fill="hold"/>
                                        <p:tgtEl>
                                          <p:spTgt spid="3">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3">
                                            <p:txEl>
                                              <p:pRg st="4" end="4"/>
                                            </p:txEl>
                                          </p:spTgt>
                                        </p:tgtEl>
                                        <p:attrNameLst>
                                          <p:attrName>ppt_y</p:attrName>
                                        </p:attrNameLst>
                                      </p:cBhvr>
                                      <p:tavLst>
                                        <p:tav tm="0" fmla="#ppt_y+(sin(-2*pi*(1-$))*-#ppt_x+cos(-2*pi*(1-$))*(1-#ppt_y))*(1-$)">
                                          <p:val>
                                            <p:fltVal val="0"/>
                                          </p:val>
                                        </p:tav>
                                        <p:tav tm="100000">
                                          <p:val>
                                            <p:fltVal val="1"/>
                                          </p:val>
                                        </p:tav>
                                      </p:tavLst>
                                    </p:anim>
                                  </p:childTnLst>
                                </p:cTn>
                              </p:par>
                              <p:par>
                                <p:cTn id="34" presetID="15"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7"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8" dur="1000" fill="hold"/>
                                        <p:tgtEl>
                                          <p:spTgt spid="3">
                                            <p:txEl>
                                              <p:pRg st="5" end="5"/>
                                            </p:txEl>
                                          </p:spTgt>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3">
                                            <p:txEl>
                                              <p:pRg st="5" end="5"/>
                                            </p:txEl>
                                          </p:spTgt>
                                        </p:tgtEl>
                                        <p:attrNameLst>
                                          <p:attrName>ppt_y</p:attrName>
                                        </p:attrNameLst>
                                      </p:cBhvr>
                                      <p:tavLst>
                                        <p:tav tm="0" fmla="#ppt_y+(sin(-2*pi*(1-$))*-#ppt_x+cos(-2*pi*(1-$))*(1-#ppt_y))*(1-$)">
                                          <p:val>
                                            <p:fltVal val="0"/>
                                          </p:val>
                                        </p:tav>
                                        <p:tav tm="100000">
                                          <p:val>
                                            <p:fltVal val="1"/>
                                          </p:val>
                                        </p:tav>
                                      </p:tavLst>
                                    </p:anim>
                                  </p:childTnLst>
                                </p:cTn>
                              </p:par>
                              <p:par>
                                <p:cTn id="40" presetID="15"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p:cTn id="42"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3"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4" dur="1000" fill="hold"/>
                                        <p:tgtEl>
                                          <p:spTgt spid="3">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3">
                                            <p:txEl>
                                              <p:pRg st="6" end="6"/>
                                            </p:txEl>
                                          </p:spTgt>
                                        </p:tgtEl>
                                        <p:attrNameLst>
                                          <p:attrName>ppt_y</p:attrName>
                                        </p:attrNameLst>
                                      </p:cBhvr>
                                      <p:tavLst>
                                        <p:tav tm="0" fmla="#ppt_y+(sin(-2*pi*(1-$))*-#ppt_x+cos(-2*pi*(1-$))*(1-#ppt_y))*(1-$)">
                                          <p:val>
                                            <p:fltVal val="0"/>
                                          </p:val>
                                        </p:tav>
                                        <p:tav tm="100000">
                                          <p:val>
                                            <p:fltVal val="1"/>
                                          </p:val>
                                        </p:tav>
                                      </p:tavLst>
                                    </p:anim>
                                  </p:childTnLst>
                                </p:cTn>
                              </p:par>
                              <p:par>
                                <p:cTn id="46" presetID="15" presetClass="entr" presetSubtype="0"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p:cTn id="48"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9"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0" dur="1000" fill="hold"/>
                                        <p:tgtEl>
                                          <p:spTgt spid="3">
                                            <p:txEl>
                                              <p:pRg st="7" end="7"/>
                                            </p:txEl>
                                          </p:spTgt>
                                        </p:tgtEl>
                                        <p:attrNameLst>
                                          <p:attrName>ppt_x</p:attrName>
                                        </p:attrNameLst>
                                      </p:cBhvr>
                                      <p:tavLst>
                                        <p:tav tm="0" fmla="#ppt_x+(cos(-2*pi*(1-$))*-#ppt_x-sin(-2*pi*(1-$))*(1-#ppt_y))*(1-$)">
                                          <p:val>
                                            <p:fltVal val="0"/>
                                          </p:val>
                                        </p:tav>
                                        <p:tav tm="100000">
                                          <p:val>
                                            <p:fltVal val="1"/>
                                          </p:val>
                                        </p:tav>
                                      </p:tavLst>
                                    </p:anim>
                                    <p:anim calcmode="lin" valueType="num">
                                      <p:cBhvr>
                                        <p:cTn id="51" dur="1000" fill="hold"/>
                                        <p:tgtEl>
                                          <p:spTgt spid="3">
                                            <p:txEl>
                                              <p:pRg st="7" end="7"/>
                                            </p:txEl>
                                          </p:spTgt>
                                        </p:tgtEl>
                                        <p:attrNameLst>
                                          <p:attrName>ppt_y</p:attrName>
                                        </p:attrNameLst>
                                      </p:cBhvr>
                                      <p:tavLst>
                                        <p:tav tm="0" fmla="#ppt_y+(sin(-2*pi*(1-$))*-#ppt_x+cos(-2*pi*(1-$))*(1-#ppt_y))*(1-$)">
                                          <p:val>
                                            <p:fltVal val="0"/>
                                          </p:val>
                                        </p:tav>
                                        <p:tav tm="100000">
                                          <p:val>
                                            <p:fltVal val="1"/>
                                          </p:val>
                                        </p:tav>
                                      </p:tavLst>
                                    </p:anim>
                                  </p:childTnLst>
                                </p:cTn>
                              </p:par>
                              <p:par>
                                <p:cTn id="52" presetID="15" presetClass="entr" presetSubtype="0" fill="hold" nodeType="with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 calcmode="lin" valueType="num">
                                      <p:cBhvr>
                                        <p:cTn id="54"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5"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56" dur="1000" fill="hold"/>
                                        <p:tgtEl>
                                          <p:spTgt spid="3">
                                            <p:txEl>
                                              <p:pRg st="8" end="8"/>
                                            </p:txEl>
                                          </p:spTgt>
                                        </p:tgtEl>
                                        <p:attrNameLst>
                                          <p:attrName>ppt_x</p:attrName>
                                        </p:attrNameLst>
                                      </p:cBhvr>
                                      <p:tavLst>
                                        <p:tav tm="0" fmla="#ppt_x+(cos(-2*pi*(1-$))*-#ppt_x-sin(-2*pi*(1-$))*(1-#ppt_y))*(1-$)">
                                          <p:val>
                                            <p:fltVal val="0"/>
                                          </p:val>
                                        </p:tav>
                                        <p:tav tm="100000">
                                          <p:val>
                                            <p:fltVal val="1"/>
                                          </p:val>
                                        </p:tav>
                                      </p:tavLst>
                                    </p:anim>
                                    <p:anim calcmode="lin" valueType="num">
                                      <p:cBhvr>
                                        <p:cTn id="57" dur="1000" fill="hold"/>
                                        <p:tgtEl>
                                          <p:spTgt spid="3">
                                            <p:txEl>
                                              <p:pRg st="8" end="8"/>
                                            </p:txEl>
                                          </p:spTgt>
                                        </p:tgtEl>
                                        <p:attrNameLst>
                                          <p:attrName>ppt_y</p:attrName>
                                        </p:attrNameLst>
                                      </p:cBhvr>
                                      <p:tavLst>
                                        <p:tav tm="0" fmla="#ppt_y+(sin(-2*pi*(1-$))*-#ppt_x+cos(-2*pi*(1-$))*(1-#ppt_y))*(1-$)">
                                          <p:val>
                                            <p:fltVal val="0"/>
                                          </p:val>
                                        </p:tav>
                                        <p:tav tm="100000">
                                          <p:val>
                                            <p:fltVal val="1"/>
                                          </p:val>
                                        </p:tav>
                                      </p:tavLst>
                                    </p:anim>
                                  </p:childTnLst>
                                </p:cTn>
                              </p:par>
                              <p:par>
                                <p:cTn id="58" presetID="15" presetClass="entr" presetSubtype="0" fill="hold" nodeType="withEffect">
                                  <p:stCondLst>
                                    <p:cond delay="0"/>
                                  </p:stCondLst>
                                  <p:childTnLst>
                                    <p:set>
                                      <p:cBhvr>
                                        <p:cTn id="59" dur="1" fill="hold">
                                          <p:stCondLst>
                                            <p:cond delay="0"/>
                                          </p:stCondLst>
                                        </p:cTn>
                                        <p:tgtEl>
                                          <p:spTgt spid="3">
                                            <p:txEl>
                                              <p:pRg st="9" end="9"/>
                                            </p:txEl>
                                          </p:spTgt>
                                        </p:tgtEl>
                                        <p:attrNameLst>
                                          <p:attrName>style.visibility</p:attrName>
                                        </p:attrNameLst>
                                      </p:cBhvr>
                                      <p:to>
                                        <p:strVal val="visible"/>
                                      </p:to>
                                    </p:set>
                                    <p:anim calcmode="lin" valueType="num">
                                      <p:cBhvr>
                                        <p:cTn id="60"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1"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62" dur="1000" fill="hold"/>
                                        <p:tgtEl>
                                          <p:spTgt spid="3">
                                            <p:txEl>
                                              <p:pRg st="9" end="9"/>
                                            </p:txEl>
                                          </p:spTgt>
                                        </p:tgtEl>
                                        <p:attrNameLst>
                                          <p:attrName>ppt_x</p:attrName>
                                        </p:attrNameLst>
                                      </p:cBhvr>
                                      <p:tavLst>
                                        <p:tav tm="0" fmla="#ppt_x+(cos(-2*pi*(1-$))*-#ppt_x-sin(-2*pi*(1-$))*(1-#ppt_y))*(1-$)">
                                          <p:val>
                                            <p:fltVal val="0"/>
                                          </p:val>
                                        </p:tav>
                                        <p:tav tm="100000">
                                          <p:val>
                                            <p:fltVal val="1"/>
                                          </p:val>
                                        </p:tav>
                                      </p:tavLst>
                                    </p:anim>
                                    <p:anim calcmode="lin" valueType="num">
                                      <p:cBhvr>
                                        <p:cTn id="63" dur="1000" fill="hold"/>
                                        <p:tgtEl>
                                          <p:spTgt spid="3">
                                            <p:txEl>
                                              <p:pRg st="9" end="9"/>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02556"/>
            <a:ext cx="8610600" cy="1293028"/>
          </a:xfrm>
        </p:spPr>
        <p:txBody>
          <a:bodyPr/>
          <a:lstStyle/>
          <a:p>
            <a:r>
              <a:rPr lang="en-US" b="1" dirty="0"/>
              <a:t>TIME AND WORK</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57018" y="1893455"/>
                <a:ext cx="11942618" cy="4830617"/>
              </a:xfrm>
            </p:spPr>
            <p:txBody>
              <a:bodyPr/>
              <a:lstStyle/>
              <a:p>
                <a:pPr marL="0" indent="0">
                  <a:buNone/>
                </a:pPr>
                <a:r>
                  <a:rPr lang="en-US" sz="3600" b="1" dirty="0"/>
                  <a:t>Important Facts and Formulae:</a:t>
                </a:r>
              </a:p>
              <a:p>
                <a:pPr marL="457200" indent="-457200">
                  <a:buFont typeface="+mj-lt"/>
                  <a:buAutoNum type="arabicPeriod"/>
                </a:pPr>
                <a:endParaRPr lang="en-US" sz="3600" b="1" dirty="0"/>
              </a:p>
              <a:p>
                <a:pPr marL="457200" indent="-457200">
                  <a:buFont typeface="+mj-lt"/>
                  <a:buAutoNum type="arabicPeriod"/>
                </a:pPr>
                <a:r>
                  <a:rPr lang="en-US" sz="2800" dirty="0"/>
                  <a:t>If “A” can do a piece of work in “n” days, then A’s 1 day’s work =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𝑛</m:t>
                        </m:r>
                      </m:den>
                    </m:f>
                  </m:oMath>
                </a14:m>
                <a:endParaRPr lang="en-US" sz="2800" dirty="0"/>
              </a:p>
              <a:p>
                <a:pPr marL="457200" lvl="0" indent="-457200">
                  <a:buFont typeface="+mj-lt"/>
                  <a:buAutoNum type="arabicPeriod"/>
                </a:pPr>
                <a:r>
                  <a:rPr lang="en-US" sz="2800" dirty="0"/>
                  <a:t>If A’s 1 day’s work =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𝑛</m:t>
                        </m:r>
                      </m:den>
                    </m:f>
                  </m:oMath>
                </a14:m>
                <a:r>
                  <a:rPr lang="en-US" sz="2800" dirty="0"/>
                  <a:t>, then A can finish the work in “n” days.</a:t>
                </a:r>
              </a:p>
              <a:p>
                <a:pPr marL="457200" lvl="0" indent="-457200">
                  <a:buFont typeface="+mj-lt"/>
                  <a:buAutoNum type="arabicPeriod"/>
                </a:pPr>
                <a:r>
                  <a:rPr lang="en-US" sz="2800" dirty="0"/>
                  <a:t>If A is thrice as good as workman as B, then:</a:t>
                </a:r>
              </a:p>
              <a:p>
                <a:pPr marL="914400" lvl="1" indent="-457200">
                  <a:buFont typeface="+mj-lt"/>
                  <a:buAutoNum type="alphaLcPeriod"/>
                </a:pPr>
                <a:r>
                  <a:rPr lang="en-US" sz="2800" dirty="0"/>
                  <a:t>Ratio of work done by A &amp; B is 3:1</a:t>
                </a:r>
              </a:p>
              <a:p>
                <a:pPr marL="914400" lvl="1" indent="-457200">
                  <a:buFont typeface="+mj-lt"/>
                  <a:buAutoNum type="alphaLcPeriod"/>
                </a:pPr>
                <a:r>
                  <a:rPr lang="en-US" sz="2800" dirty="0"/>
                  <a:t>Ratio of times taken by A &amp; B is to finish a work is 1:3</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7018" y="1893455"/>
                <a:ext cx="11942618" cy="4830617"/>
              </a:xfrm>
              <a:blipFill>
                <a:blip r:embed="rId2"/>
                <a:stretch>
                  <a:fillRect l="-1582" t="-3030" r="-1021"/>
                </a:stretch>
              </a:blipFill>
            </p:spPr>
            <p:txBody>
              <a:bodyPr/>
              <a:lstStyle/>
              <a:p>
                <a:r>
                  <a:rPr lang="en-IN">
                    <a:noFill/>
                  </a:rPr>
                  <a:t> </a:t>
                </a:r>
              </a:p>
            </p:txBody>
          </p:sp>
        </mc:Fallback>
      </mc:AlternateContent>
    </p:spTree>
    <p:extLst>
      <p:ext uri="{BB962C8B-B14F-4D97-AF65-F5344CB8AC3E}">
        <p14:creationId xmlns:p14="http://schemas.microsoft.com/office/powerpoint/2010/main" xmlns="" val="2188228728"/>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35"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2000"/>
                                        <p:tgtEl>
                                          <p:spTgt spid="3">
                                            <p:txEl>
                                              <p:pRg st="0" end="0"/>
                                            </p:txEl>
                                          </p:spTgt>
                                        </p:tgtEl>
                                      </p:cBhvr>
                                    </p:animEffect>
                                    <p:anim calcmode="lin" valueType="num">
                                      <p:cBhvr>
                                        <p:cTn id="17" dur="2000" fill="hold"/>
                                        <p:tgtEl>
                                          <p:spTgt spid="3">
                                            <p:txEl>
                                              <p:pRg st="0" end="0"/>
                                            </p:txEl>
                                          </p:spTgt>
                                        </p:tgtEl>
                                        <p:attrNameLst>
                                          <p:attrName>style.rotation</p:attrName>
                                        </p:attrNameLst>
                                      </p:cBhvr>
                                      <p:tavLst>
                                        <p:tav tm="0">
                                          <p:val>
                                            <p:fltVal val="720"/>
                                          </p:val>
                                        </p:tav>
                                        <p:tav tm="100000">
                                          <p:val>
                                            <p:fltVal val="0"/>
                                          </p:val>
                                        </p:tav>
                                      </p:tavLst>
                                    </p:anim>
                                    <p:anim calcmode="lin" valueType="num">
                                      <p:cBhvr>
                                        <p:cTn id="18" dur="2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9" dur="2000" fill="hold"/>
                                        <p:tgtEl>
                                          <p:spTgt spid="3">
                                            <p:txEl>
                                              <p:pRg st="0" end="0"/>
                                            </p:txEl>
                                          </p:spTgt>
                                        </p:tgtEl>
                                        <p:attrNameLst>
                                          <p:attrName>ppt_w</p:attrName>
                                        </p:attrNameLst>
                                      </p:cBhvr>
                                      <p:tavLst>
                                        <p:tav tm="0">
                                          <p:val>
                                            <p:fltVal val="0"/>
                                          </p:val>
                                        </p:tav>
                                        <p:tav tm="100000">
                                          <p:val>
                                            <p:strVal val="#ppt_w"/>
                                          </p:val>
                                        </p:tav>
                                      </p:tavLst>
                                    </p:anim>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down)">
                                      <p:cBhvr>
                                        <p:cTn id="24" dur="580">
                                          <p:stCondLst>
                                            <p:cond delay="0"/>
                                          </p:stCondLst>
                                        </p:cTn>
                                        <p:tgtEl>
                                          <p:spTgt spid="3">
                                            <p:txEl>
                                              <p:pRg st="2" end="2"/>
                                            </p:txEl>
                                          </p:spTgt>
                                        </p:tgtEl>
                                      </p:cBhvr>
                                    </p:animEffect>
                                    <p:anim calcmode="lin" valueType="num">
                                      <p:cBhvr>
                                        <p:cTn id="25"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3">
                                            <p:txEl>
                                              <p:pRg st="2" end="2"/>
                                            </p:txEl>
                                          </p:spTgt>
                                        </p:tgtEl>
                                      </p:cBhvr>
                                      <p:to x="100000" y="60000"/>
                                    </p:animScale>
                                    <p:animScale>
                                      <p:cBhvr>
                                        <p:cTn id="31" dur="166" decel="50000">
                                          <p:stCondLst>
                                            <p:cond delay="676"/>
                                          </p:stCondLst>
                                        </p:cTn>
                                        <p:tgtEl>
                                          <p:spTgt spid="3">
                                            <p:txEl>
                                              <p:pRg st="2" end="2"/>
                                            </p:txEl>
                                          </p:spTgt>
                                        </p:tgtEl>
                                      </p:cBhvr>
                                      <p:to x="100000" y="100000"/>
                                    </p:animScale>
                                    <p:animScale>
                                      <p:cBhvr>
                                        <p:cTn id="32" dur="26">
                                          <p:stCondLst>
                                            <p:cond delay="1312"/>
                                          </p:stCondLst>
                                        </p:cTn>
                                        <p:tgtEl>
                                          <p:spTgt spid="3">
                                            <p:txEl>
                                              <p:pRg st="2" end="2"/>
                                            </p:txEl>
                                          </p:spTgt>
                                        </p:tgtEl>
                                      </p:cBhvr>
                                      <p:to x="100000" y="80000"/>
                                    </p:animScale>
                                    <p:animScale>
                                      <p:cBhvr>
                                        <p:cTn id="33" dur="166" decel="50000">
                                          <p:stCondLst>
                                            <p:cond delay="1338"/>
                                          </p:stCondLst>
                                        </p:cTn>
                                        <p:tgtEl>
                                          <p:spTgt spid="3">
                                            <p:txEl>
                                              <p:pRg st="2" end="2"/>
                                            </p:txEl>
                                          </p:spTgt>
                                        </p:tgtEl>
                                      </p:cBhvr>
                                      <p:to x="100000" y="100000"/>
                                    </p:animScale>
                                    <p:animScale>
                                      <p:cBhvr>
                                        <p:cTn id="34" dur="26">
                                          <p:stCondLst>
                                            <p:cond delay="1642"/>
                                          </p:stCondLst>
                                        </p:cTn>
                                        <p:tgtEl>
                                          <p:spTgt spid="3">
                                            <p:txEl>
                                              <p:pRg st="2" end="2"/>
                                            </p:txEl>
                                          </p:spTgt>
                                        </p:tgtEl>
                                      </p:cBhvr>
                                      <p:to x="100000" y="90000"/>
                                    </p:animScale>
                                    <p:animScale>
                                      <p:cBhvr>
                                        <p:cTn id="35" dur="166" decel="50000">
                                          <p:stCondLst>
                                            <p:cond delay="1668"/>
                                          </p:stCondLst>
                                        </p:cTn>
                                        <p:tgtEl>
                                          <p:spTgt spid="3">
                                            <p:txEl>
                                              <p:pRg st="2" end="2"/>
                                            </p:txEl>
                                          </p:spTgt>
                                        </p:tgtEl>
                                      </p:cBhvr>
                                      <p:to x="100000" y="100000"/>
                                    </p:animScale>
                                    <p:animScale>
                                      <p:cBhvr>
                                        <p:cTn id="36" dur="26">
                                          <p:stCondLst>
                                            <p:cond delay="1808"/>
                                          </p:stCondLst>
                                        </p:cTn>
                                        <p:tgtEl>
                                          <p:spTgt spid="3">
                                            <p:txEl>
                                              <p:pRg st="2" end="2"/>
                                            </p:txEl>
                                          </p:spTgt>
                                        </p:tgtEl>
                                      </p:cBhvr>
                                      <p:to x="100000" y="95000"/>
                                    </p:animScale>
                                    <p:animScale>
                                      <p:cBhvr>
                                        <p:cTn id="37" dur="166" decel="50000">
                                          <p:stCondLst>
                                            <p:cond delay="1834"/>
                                          </p:stCondLst>
                                        </p:cTn>
                                        <p:tgtEl>
                                          <p:spTgt spid="3">
                                            <p:txEl>
                                              <p:pRg st="2" end="2"/>
                                            </p:txEl>
                                          </p:spTgt>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wipe(down)">
                                      <p:cBhvr>
                                        <p:cTn id="42" dur="580">
                                          <p:stCondLst>
                                            <p:cond delay="0"/>
                                          </p:stCondLst>
                                        </p:cTn>
                                        <p:tgtEl>
                                          <p:spTgt spid="3">
                                            <p:txEl>
                                              <p:pRg st="3" end="3"/>
                                            </p:txEl>
                                          </p:spTgt>
                                        </p:tgtEl>
                                      </p:cBhvr>
                                    </p:animEffect>
                                    <p:anim calcmode="lin" valueType="num">
                                      <p:cBhvr>
                                        <p:cTn id="43"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8" dur="26">
                                          <p:stCondLst>
                                            <p:cond delay="650"/>
                                          </p:stCondLst>
                                        </p:cTn>
                                        <p:tgtEl>
                                          <p:spTgt spid="3">
                                            <p:txEl>
                                              <p:pRg st="3" end="3"/>
                                            </p:txEl>
                                          </p:spTgt>
                                        </p:tgtEl>
                                      </p:cBhvr>
                                      <p:to x="100000" y="60000"/>
                                    </p:animScale>
                                    <p:animScale>
                                      <p:cBhvr>
                                        <p:cTn id="49" dur="166" decel="50000">
                                          <p:stCondLst>
                                            <p:cond delay="676"/>
                                          </p:stCondLst>
                                        </p:cTn>
                                        <p:tgtEl>
                                          <p:spTgt spid="3">
                                            <p:txEl>
                                              <p:pRg st="3" end="3"/>
                                            </p:txEl>
                                          </p:spTgt>
                                        </p:tgtEl>
                                      </p:cBhvr>
                                      <p:to x="100000" y="100000"/>
                                    </p:animScale>
                                    <p:animScale>
                                      <p:cBhvr>
                                        <p:cTn id="50" dur="26">
                                          <p:stCondLst>
                                            <p:cond delay="1312"/>
                                          </p:stCondLst>
                                        </p:cTn>
                                        <p:tgtEl>
                                          <p:spTgt spid="3">
                                            <p:txEl>
                                              <p:pRg st="3" end="3"/>
                                            </p:txEl>
                                          </p:spTgt>
                                        </p:tgtEl>
                                      </p:cBhvr>
                                      <p:to x="100000" y="80000"/>
                                    </p:animScale>
                                    <p:animScale>
                                      <p:cBhvr>
                                        <p:cTn id="51" dur="166" decel="50000">
                                          <p:stCondLst>
                                            <p:cond delay="1338"/>
                                          </p:stCondLst>
                                        </p:cTn>
                                        <p:tgtEl>
                                          <p:spTgt spid="3">
                                            <p:txEl>
                                              <p:pRg st="3" end="3"/>
                                            </p:txEl>
                                          </p:spTgt>
                                        </p:tgtEl>
                                      </p:cBhvr>
                                      <p:to x="100000" y="100000"/>
                                    </p:animScale>
                                    <p:animScale>
                                      <p:cBhvr>
                                        <p:cTn id="52" dur="26">
                                          <p:stCondLst>
                                            <p:cond delay="1642"/>
                                          </p:stCondLst>
                                        </p:cTn>
                                        <p:tgtEl>
                                          <p:spTgt spid="3">
                                            <p:txEl>
                                              <p:pRg st="3" end="3"/>
                                            </p:txEl>
                                          </p:spTgt>
                                        </p:tgtEl>
                                      </p:cBhvr>
                                      <p:to x="100000" y="90000"/>
                                    </p:animScale>
                                    <p:animScale>
                                      <p:cBhvr>
                                        <p:cTn id="53" dur="166" decel="50000">
                                          <p:stCondLst>
                                            <p:cond delay="1668"/>
                                          </p:stCondLst>
                                        </p:cTn>
                                        <p:tgtEl>
                                          <p:spTgt spid="3">
                                            <p:txEl>
                                              <p:pRg st="3" end="3"/>
                                            </p:txEl>
                                          </p:spTgt>
                                        </p:tgtEl>
                                      </p:cBhvr>
                                      <p:to x="100000" y="100000"/>
                                    </p:animScale>
                                    <p:animScale>
                                      <p:cBhvr>
                                        <p:cTn id="54" dur="26">
                                          <p:stCondLst>
                                            <p:cond delay="1808"/>
                                          </p:stCondLst>
                                        </p:cTn>
                                        <p:tgtEl>
                                          <p:spTgt spid="3">
                                            <p:txEl>
                                              <p:pRg st="3" end="3"/>
                                            </p:txEl>
                                          </p:spTgt>
                                        </p:tgtEl>
                                      </p:cBhvr>
                                      <p:to x="100000" y="95000"/>
                                    </p:animScale>
                                    <p:animScale>
                                      <p:cBhvr>
                                        <p:cTn id="55" dur="166" decel="50000">
                                          <p:stCondLst>
                                            <p:cond delay="1834"/>
                                          </p:stCondLst>
                                        </p:cTn>
                                        <p:tgtEl>
                                          <p:spTgt spid="3">
                                            <p:txEl>
                                              <p:pRg st="3" end="3"/>
                                            </p:txEl>
                                          </p:spTgt>
                                        </p:tgtEl>
                                      </p:cBhvr>
                                      <p:to x="100000" y="100000"/>
                                    </p:animScale>
                                  </p:childTnLst>
                                </p:cTn>
                              </p:par>
                            </p:childTnLst>
                          </p:cTn>
                        </p:par>
                      </p:childTnLst>
                    </p:cTn>
                  </p:par>
                  <p:par>
                    <p:cTn id="56" fill="hold">
                      <p:stCondLst>
                        <p:cond delay="indefinite"/>
                      </p:stCondLst>
                      <p:childTnLst>
                        <p:par>
                          <p:cTn id="57" fill="hold">
                            <p:stCondLst>
                              <p:cond delay="0"/>
                            </p:stCondLst>
                            <p:childTnLst>
                              <p:par>
                                <p:cTn id="58" presetID="26" presetClass="entr" presetSubtype="0" fill="hold" nodeType="clickEffect">
                                  <p:stCondLst>
                                    <p:cond delay="0"/>
                                  </p:stCondLst>
                                  <p:childTnLst>
                                    <p:set>
                                      <p:cBhvr>
                                        <p:cTn id="59" dur="1" fill="hold">
                                          <p:stCondLst>
                                            <p:cond delay="0"/>
                                          </p:stCondLst>
                                        </p:cTn>
                                        <p:tgtEl>
                                          <p:spTgt spid="3">
                                            <p:txEl>
                                              <p:pRg st="4" end="4"/>
                                            </p:txEl>
                                          </p:spTgt>
                                        </p:tgtEl>
                                        <p:attrNameLst>
                                          <p:attrName>style.visibility</p:attrName>
                                        </p:attrNameLst>
                                      </p:cBhvr>
                                      <p:to>
                                        <p:strVal val="visible"/>
                                      </p:to>
                                    </p:set>
                                    <p:animEffect transition="in" filter="wipe(down)">
                                      <p:cBhvr>
                                        <p:cTn id="60" dur="580">
                                          <p:stCondLst>
                                            <p:cond delay="0"/>
                                          </p:stCondLst>
                                        </p:cTn>
                                        <p:tgtEl>
                                          <p:spTgt spid="3">
                                            <p:txEl>
                                              <p:pRg st="4" end="4"/>
                                            </p:txEl>
                                          </p:spTgt>
                                        </p:tgtEl>
                                      </p:cBhvr>
                                    </p:animEffect>
                                    <p:anim calcmode="lin" valueType="num">
                                      <p:cBhvr>
                                        <p:cTn id="61"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6" dur="26">
                                          <p:stCondLst>
                                            <p:cond delay="650"/>
                                          </p:stCondLst>
                                        </p:cTn>
                                        <p:tgtEl>
                                          <p:spTgt spid="3">
                                            <p:txEl>
                                              <p:pRg st="4" end="4"/>
                                            </p:txEl>
                                          </p:spTgt>
                                        </p:tgtEl>
                                      </p:cBhvr>
                                      <p:to x="100000" y="60000"/>
                                    </p:animScale>
                                    <p:animScale>
                                      <p:cBhvr>
                                        <p:cTn id="67" dur="166" decel="50000">
                                          <p:stCondLst>
                                            <p:cond delay="676"/>
                                          </p:stCondLst>
                                        </p:cTn>
                                        <p:tgtEl>
                                          <p:spTgt spid="3">
                                            <p:txEl>
                                              <p:pRg st="4" end="4"/>
                                            </p:txEl>
                                          </p:spTgt>
                                        </p:tgtEl>
                                      </p:cBhvr>
                                      <p:to x="100000" y="100000"/>
                                    </p:animScale>
                                    <p:animScale>
                                      <p:cBhvr>
                                        <p:cTn id="68" dur="26">
                                          <p:stCondLst>
                                            <p:cond delay="1312"/>
                                          </p:stCondLst>
                                        </p:cTn>
                                        <p:tgtEl>
                                          <p:spTgt spid="3">
                                            <p:txEl>
                                              <p:pRg st="4" end="4"/>
                                            </p:txEl>
                                          </p:spTgt>
                                        </p:tgtEl>
                                      </p:cBhvr>
                                      <p:to x="100000" y="80000"/>
                                    </p:animScale>
                                    <p:animScale>
                                      <p:cBhvr>
                                        <p:cTn id="69" dur="166" decel="50000">
                                          <p:stCondLst>
                                            <p:cond delay="1338"/>
                                          </p:stCondLst>
                                        </p:cTn>
                                        <p:tgtEl>
                                          <p:spTgt spid="3">
                                            <p:txEl>
                                              <p:pRg st="4" end="4"/>
                                            </p:txEl>
                                          </p:spTgt>
                                        </p:tgtEl>
                                      </p:cBhvr>
                                      <p:to x="100000" y="100000"/>
                                    </p:animScale>
                                    <p:animScale>
                                      <p:cBhvr>
                                        <p:cTn id="70" dur="26">
                                          <p:stCondLst>
                                            <p:cond delay="1642"/>
                                          </p:stCondLst>
                                        </p:cTn>
                                        <p:tgtEl>
                                          <p:spTgt spid="3">
                                            <p:txEl>
                                              <p:pRg st="4" end="4"/>
                                            </p:txEl>
                                          </p:spTgt>
                                        </p:tgtEl>
                                      </p:cBhvr>
                                      <p:to x="100000" y="90000"/>
                                    </p:animScale>
                                    <p:animScale>
                                      <p:cBhvr>
                                        <p:cTn id="71" dur="166" decel="50000">
                                          <p:stCondLst>
                                            <p:cond delay="1668"/>
                                          </p:stCondLst>
                                        </p:cTn>
                                        <p:tgtEl>
                                          <p:spTgt spid="3">
                                            <p:txEl>
                                              <p:pRg st="4" end="4"/>
                                            </p:txEl>
                                          </p:spTgt>
                                        </p:tgtEl>
                                      </p:cBhvr>
                                      <p:to x="100000" y="100000"/>
                                    </p:animScale>
                                    <p:animScale>
                                      <p:cBhvr>
                                        <p:cTn id="72" dur="26">
                                          <p:stCondLst>
                                            <p:cond delay="1808"/>
                                          </p:stCondLst>
                                        </p:cTn>
                                        <p:tgtEl>
                                          <p:spTgt spid="3">
                                            <p:txEl>
                                              <p:pRg st="4" end="4"/>
                                            </p:txEl>
                                          </p:spTgt>
                                        </p:tgtEl>
                                      </p:cBhvr>
                                      <p:to x="100000" y="95000"/>
                                    </p:animScale>
                                    <p:animScale>
                                      <p:cBhvr>
                                        <p:cTn id="73" dur="166" decel="50000">
                                          <p:stCondLst>
                                            <p:cond delay="1834"/>
                                          </p:stCondLst>
                                        </p:cTn>
                                        <p:tgtEl>
                                          <p:spTgt spid="3">
                                            <p:txEl>
                                              <p:pRg st="4" end="4"/>
                                            </p:txEl>
                                          </p:spTgt>
                                        </p:tgtEl>
                                      </p:cBhvr>
                                      <p:to x="100000" y="100000"/>
                                    </p:animScale>
                                  </p:childTnLst>
                                </p:cTn>
                              </p:par>
                              <p:par>
                                <p:cTn id="74" presetID="26" presetClass="entr" presetSubtype="0" fill="hold" nodeType="withEffect">
                                  <p:stCondLst>
                                    <p:cond delay="0"/>
                                  </p:stCondLst>
                                  <p:childTnLst>
                                    <p:set>
                                      <p:cBhvr>
                                        <p:cTn id="75" dur="1" fill="hold">
                                          <p:stCondLst>
                                            <p:cond delay="0"/>
                                          </p:stCondLst>
                                        </p:cTn>
                                        <p:tgtEl>
                                          <p:spTgt spid="3">
                                            <p:txEl>
                                              <p:pRg st="5" end="5"/>
                                            </p:txEl>
                                          </p:spTgt>
                                        </p:tgtEl>
                                        <p:attrNameLst>
                                          <p:attrName>style.visibility</p:attrName>
                                        </p:attrNameLst>
                                      </p:cBhvr>
                                      <p:to>
                                        <p:strVal val="visible"/>
                                      </p:to>
                                    </p:set>
                                    <p:animEffect transition="in" filter="wipe(down)">
                                      <p:cBhvr>
                                        <p:cTn id="76" dur="580">
                                          <p:stCondLst>
                                            <p:cond delay="0"/>
                                          </p:stCondLst>
                                        </p:cTn>
                                        <p:tgtEl>
                                          <p:spTgt spid="3">
                                            <p:txEl>
                                              <p:pRg st="5" end="5"/>
                                            </p:txEl>
                                          </p:spTgt>
                                        </p:tgtEl>
                                      </p:cBhvr>
                                    </p:animEffect>
                                    <p:anim calcmode="lin" valueType="num">
                                      <p:cBhvr>
                                        <p:cTn id="77"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78"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79"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80"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81"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82" dur="26">
                                          <p:stCondLst>
                                            <p:cond delay="650"/>
                                          </p:stCondLst>
                                        </p:cTn>
                                        <p:tgtEl>
                                          <p:spTgt spid="3">
                                            <p:txEl>
                                              <p:pRg st="5" end="5"/>
                                            </p:txEl>
                                          </p:spTgt>
                                        </p:tgtEl>
                                      </p:cBhvr>
                                      <p:to x="100000" y="60000"/>
                                    </p:animScale>
                                    <p:animScale>
                                      <p:cBhvr>
                                        <p:cTn id="83" dur="166" decel="50000">
                                          <p:stCondLst>
                                            <p:cond delay="676"/>
                                          </p:stCondLst>
                                        </p:cTn>
                                        <p:tgtEl>
                                          <p:spTgt spid="3">
                                            <p:txEl>
                                              <p:pRg st="5" end="5"/>
                                            </p:txEl>
                                          </p:spTgt>
                                        </p:tgtEl>
                                      </p:cBhvr>
                                      <p:to x="100000" y="100000"/>
                                    </p:animScale>
                                    <p:animScale>
                                      <p:cBhvr>
                                        <p:cTn id="84" dur="26">
                                          <p:stCondLst>
                                            <p:cond delay="1312"/>
                                          </p:stCondLst>
                                        </p:cTn>
                                        <p:tgtEl>
                                          <p:spTgt spid="3">
                                            <p:txEl>
                                              <p:pRg st="5" end="5"/>
                                            </p:txEl>
                                          </p:spTgt>
                                        </p:tgtEl>
                                      </p:cBhvr>
                                      <p:to x="100000" y="80000"/>
                                    </p:animScale>
                                    <p:animScale>
                                      <p:cBhvr>
                                        <p:cTn id="85" dur="166" decel="50000">
                                          <p:stCondLst>
                                            <p:cond delay="1338"/>
                                          </p:stCondLst>
                                        </p:cTn>
                                        <p:tgtEl>
                                          <p:spTgt spid="3">
                                            <p:txEl>
                                              <p:pRg st="5" end="5"/>
                                            </p:txEl>
                                          </p:spTgt>
                                        </p:tgtEl>
                                      </p:cBhvr>
                                      <p:to x="100000" y="100000"/>
                                    </p:animScale>
                                    <p:animScale>
                                      <p:cBhvr>
                                        <p:cTn id="86" dur="26">
                                          <p:stCondLst>
                                            <p:cond delay="1642"/>
                                          </p:stCondLst>
                                        </p:cTn>
                                        <p:tgtEl>
                                          <p:spTgt spid="3">
                                            <p:txEl>
                                              <p:pRg st="5" end="5"/>
                                            </p:txEl>
                                          </p:spTgt>
                                        </p:tgtEl>
                                      </p:cBhvr>
                                      <p:to x="100000" y="90000"/>
                                    </p:animScale>
                                    <p:animScale>
                                      <p:cBhvr>
                                        <p:cTn id="87" dur="166" decel="50000">
                                          <p:stCondLst>
                                            <p:cond delay="1668"/>
                                          </p:stCondLst>
                                        </p:cTn>
                                        <p:tgtEl>
                                          <p:spTgt spid="3">
                                            <p:txEl>
                                              <p:pRg st="5" end="5"/>
                                            </p:txEl>
                                          </p:spTgt>
                                        </p:tgtEl>
                                      </p:cBhvr>
                                      <p:to x="100000" y="100000"/>
                                    </p:animScale>
                                    <p:animScale>
                                      <p:cBhvr>
                                        <p:cTn id="88" dur="26">
                                          <p:stCondLst>
                                            <p:cond delay="1808"/>
                                          </p:stCondLst>
                                        </p:cTn>
                                        <p:tgtEl>
                                          <p:spTgt spid="3">
                                            <p:txEl>
                                              <p:pRg st="5" end="5"/>
                                            </p:txEl>
                                          </p:spTgt>
                                        </p:tgtEl>
                                      </p:cBhvr>
                                      <p:to x="100000" y="95000"/>
                                    </p:animScale>
                                    <p:animScale>
                                      <p:cBhvr>
                                        <p:cTn id="89" dur="166" decel="50000">
                                          <p:stCondLst>
                                            <p:cond delay="1834"/>
                                          </p:stCondLst>
                                        </p:cTn>
                                        <p:tgtEl>
                                          <p:spTgt spid="3">
                                            <p:txEl>
                                              <p:pRg st="5" end="5"/>
                                            </p:txEl>
                                          </p:spTgt>
                                        </p:tgtEl>
                                      </p:cBhvr>
                                      <p:to x="100000" y="100000"/>
                                    </p:animScale>
                                  </p:childTnLst>
                                </p:cTn>
                              </p:par>
                              <p:par>
                                <p:cTn id="90" presetID="26" presetClass="entr" presetSubtype="0" fill="hold" nodeType="withEffect">
                                  <p:stCondLst>
                                    <p:cond delay="0"/>
                                  </p:stCondLst>
                                  <p:childTnLst>
                                    <p:set>
                                      <p:cBhvr>
                                        <p:cTn id="91" dur="1" fill="hold">
                                          <p:stCondLst>
                                            <p:cond delay="0"/>
                                          </p:stCondLst>
                                        </p:cTn>
                                        <p:tgtEl>
                                          <p:spTgt spid="3">
                                            <p:txEl>
                                              <p:pRg st="6" end="6"/>
                                            </p:txEl>
                                          </p:spTgt>
                                        </p:tgtEl>
                                        <p:attrNameLst>
                                          <p:attrName>style.visibility</p:attrName>
                                        </p:attrNameLst>
                                      </p:cBhvr>
                                      <p:to>
                                        <p:strVal val="visible"/>
                                      </p:to>
                                    </p:set>
                                    <p:animEffect transition="in" filter="wipe(down)">
                                      <p:cBhvr>
                                        <p:cTn id="92" dur="580">
                                          <p:stCondLst>
                                            <p:cond delay="0"/>
                                          </p:stCondLst>
                                        </p:cTn>
                                        <p:tgtEl>
                                          <p:spTgt spid="3">
                                            <p:txEl>
                                              <p:pRg st="6" end="6"/>
                                            </p:txEl>
                                          </p:spTgt>
                                        </p:tgtEl>
                                      </p:cBhvr>
                                    </p:animEffect>
                                    <p:anim calcmode="lin" valueType="num">
                                      <p:cBhvr>
                                        <p:cTn id="93"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98" dur="26">
                                          <p:stCondLst>
                                            <p:cond delay="650"/>
                                          </p:stCondLst>
                                        </p:cTn>
                                        <p:tgtEl>
                                          <p:spTgt spid="3">
                                            <p:txEl>
                                              <p:pRg st="6" end="6"/>
                                            </p:txEl>
                                          </p:spTgt>
                                        </p:tgtEl>
                                      </p:cBhvr>
                                      <p:to x="100000" y="60000"/>
                                    </p:animScale>
                                    <p:animScale>
                                      <p:cBhvr>
                                        <p:cTn id="99" dur="166" decel="50000">
                                          <p:stCondLst>
                                            <p:cond delay="676"/>
                                          </p:stCondLst>
                                        </p:cTn>
                                        <p:tgtEl>
                                          <p:spTgt spid="3">
                                            <p:txEl>
                                              <p:pRg st="6" end="6"/>
                                            </p:txEl>
                                          </p:spTgt>
                                        </p:tgtEl>
                                      </p:cBhvr>
                                      <p:to x="100000" y="100000"/>
                                    </p:animScale>
                                    <p:animScale>
                                      <p:cBhvr>
                                        <p:cTn id="100" dur="26">
                                          <p:stCondLst>
                                            <p:cond delay="1312"/>
                                          </p:stCondLst>
                                        </p:cTn>
                                        <p:tgtEl>
                                          <p:spTgt spid="3">
                                            <p:txEl>
                                              <p:pRg st="6" end="6"/>
                                            </p:txEl>
                                          </p:spTgt>
                                        </p:tgtEl>
                                      </p:cBhvr>
                                      <p:to x="100000" y="80000"/>
                                    </p:animScale>
                                    <p:animScale>
                                      <p:cBhvr>
                                        <p:cTn id="101" dur="166" decel="50000">
                                          <p:stCondLst>
                                            <p:cond delay="1338"/>
                                          </p:stCondLst>
                                        </p:cTn>
                                        <p:tgtEl>
                                          <p:spTgt spid="3">
                                            <p:txEl>
                                              <p:pRg st="6" end="6"/>
                                            </p:txEl>
                                          </p:spTgt>
                                        </p:tgtEl>
                                      </p:cBhvr>
                                      <p:to x="100000" y="100000"/>
                                    </p:animScale>
                                    <p:animScale>
                                      <p:cBhvr>
                                        <p:cTn id="102" dur="26">
                                          <p:stCondLst>
                                            <p:cond delay="1642"/>
                                          </p:stCondLst>
                                        </p:cTn>
                                        <p:tgtEl>
                                          <p:spTgt spid="3">
                                            <p:txEl>
                                              <p:pRg st="6" end="6"/>
                                            </p:txEl>
                                          </p:spTgt>
                                        </p:tgtEl>
                                      </p:cBhvr>
                                      <p:to x="100000" y="90000"/>
                                    </p:animScale>
                                    <p:animScale>
                                      <p:cBhvr>
                                        <p:cTn id="103" dur="166" decel="50000">
                                          <p:stCondLst>
                                            <p:cond delay="1668"/>
                                          </p:stCondLst>
                                        </p:cTn>
                                        <p:tgtEl>
                                          <p:spTgt spid="3">
                                            <p:txEl>
                                              <p:pRg st="6" end="6"/>
                                            </p:txEl>
                                          </p:spTgt>
                                        </p:tgtEl>
                                      </p:cBhvr>
                                      <p:to x="100000" y="100000"/>
                                    </p:animScale>
                                    <p:animScale>
                                      <p:cBhvr>
                                        <p:cTn id="104" dur="26">
                                          <p:stCondLst>
                                            <p:cond delay="1808"/>
                                          </p:stCondLst>
                                        </p:cTn>
                                        <p:tgtEl>
                                          <p:spTgt spid="3">
                                            <p:txEl>
                                              <p:pRg st="6" end="6"/>
                                            </p:txEl>
                                          </p:spTgt>
                                        </p:tgtEl>
                                      </p:cBhvr>
                                      <p:to x="100000" y="95000"/>
                                    </p:animScale>
                                    <p:animScale>
                                      <p:cBhvr>
                                        <p:cTn id="105" dur="166" decel="50000">
                                          <p:stCondLst>
                                            <p:cond delay="1834"/>
                                          </p:stCondLst>
                                        </p:cTn>
                                        <p:tgtEl>
                                          <p:spTgt spid="3">
                                            <p:txEl>
                                              <p:pRg st="6" end="6"/>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23336"/>
            <a:ext cx="8610600" cy="1293028"/>
          </a:xfrm>
        </p:spPr>
        <p:txBody>
          <a:bodyPr/>
          <a:lstStyle/>
          <a:p>
            <a:r>
              <a:rPr lang="en-US" b="1" dirty="0"/>
              <a:t>PROBLEMS</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20072" y="1131173"/>
                <a:ext cx="11951855" cy="5135418"/>
              </a:xfrm>
            </p:spPr>
            <p:txBody>
              <a:bodyPr>
                <a:normAutofit lnSpcReduction="10000"/>
              </a:bodyPr>
              <a:lstStyle/>
              <a:p>
                <a:pPr marL="0" lvl="0" indent="0">
                  <a:buNone/>
                </a:pPr>
                <a:r>
                  <a:rPr lang="en-US" dirty="0"/>
                  <a:t>1) Worker “A” takes 8 hours to do a job. Worker B takes 10 hours to do the same job. How long should it take both A and B working together but independently to do the same job?</a:t>
                </a:r>
              </a:p>
              <a:p>
                <a:pPr marL="0" indent="0">
                  <a:buNone/>
                </a:pPr>
                <a:r>
                  <a:rPr lang="en-US" dirty="0"/>
                  <a:t>Sol) A’s 1 hour’s work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8</m:t>
                        </m:r>
                      </m:den>
                    </m:f>
                  </m:oMath>
                </a14:m>
                <a:r>
                  <a:rPr lang="en-US" dirty="0"/>
                  <a:t> , B’s 1 hour’s work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oMath>
                </a14:m>
                <a:endParaRPr lang="en-US" dirty="0"/>
              </a:p>
              <a:p>
                <a:pPr marL="0" indent="0">
                  <a:buNone/>
                </a:pPr>
                <a:r>
                  <a:rPr lang="en-US" dirty="0"/>
                  <a:t>      (A+B)’s 1 hour’s work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8</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9</m:t>
                        </m:r>
                      </m:num>
                      <m:den>
                        <m:r>
                          <a:rPr lang="en-US" i="1">
                            <a:latin typeface="Cambria Math" panose="02040503050406030204" pitchFamily="18" charset="0"/>
                          </a:rPr>
                          <m:t>40</m:t>
                        </m:r>
                      </m:den>
                    </m:f>
                  </m:oMath>
                </a14:m>
                <a:endParaRPr lang="en-US" dirty="0"/>
              </a:p>
              <a:p>
                <a:pPr marL="0" indent="0">
                  <a:buNone/>
                </a:pPr>
                <a:r>
                  <a:rPr lang="en-US" dirty="0"/>
                  <a:t>      Both A &amp; B will finish the work in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40</m:t>
                        </m:r>
                      </m:num>
                      <m:den>
                        <m:r>
                          <a:rPr lang="en-US" i="1">
                            <a:latin typeface="Cambria Math" panose="02040503050406030204" pitchFamily="18" charset="0"/>
                          </a:rPr>
                          <m:t>9</m:t>
                        </m:r>
                      </m:den>
                    </m:f>
                  </m:oMath>
                </a14:m>
                <a:r>
                  <a:rPr lang="en-US" dirty="0"/>
                  <a:t> hours = 4</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9</m:t>
                        </m:r>
                      </m:den>
                    </m:f>
                  </m:oMath>
                </a14:m>
                <a:r>
                  <a:rPr lang="en-US" dirty="0"/>
                  <a:t> hours.</a:t>
                </a:r>
              </a:p>
              <a:p>
                <a:pPr marL="0" indent="0">
                  <a:buNone/>
                </a:pPr>
                <a:endParaRPr lang="en-US" dirty="0"/>
              </a:p>
              <a:p>
                <a:pPr marL="0" lvl="0" indent="0">
                  <a:buNone/>
                </a:pPr>
                <a:r>
                  <a:rPr lang="en-US" dirty="0"/>
                  <a:t>2) A &amp; B together can complete a piece of work in 4 days. If A alone can complete the same work in 12 days, in how many days can B alone complete that work?</a:t>
                </a:r>
              </a:p>
              <a:p>
                <a:pPr marL="0" indent="0">
                  <a:buNone/>
                </a:pPr>
                <a:r>
                  <a:rPr lang="en-US" dirty="0"/>
                  <a:t>Sol)(A+B)’s 1 day’s work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m:t>
                        </m:r>
                      </m:den>
                    </m:f>
                  </m:oMath>
                </a14:m>
                <a:r>
                  <a:rPr lang="en-US" dirty="0"/>
                  <a:t> , A’s 1 day’s work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oMath>
                </a14:m>
                <a:endParaRPr lang="en-US" dirty="0"/>
              </a:p>
              <a:p>
                <a:pPr marL="0" indent="0">
                  <a:buNone/>
                </a:pPr>
                <a:r>
                  <a:rPr lang="en-US" dirty="0"/>
                  <a:t>      B’s 1 day’s work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r>
                      <a:rPr lang="en-US" i="1">
                        <a:latin typeface="Cambria Math" panose="02040503050406030204" pitchFamily="18" charset="0"/>
                      </a:rPr>
                      <m:t> </m:t>
                    </m:r>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endParaRPr lang="en-US" dirty="0"/>
              </a:p>
              <a:p>
                <a:pPr marL="0" indent="0">
                  <a:buNone/>
                </a:pPr>
                <a:r>
                  <a:rPr lang="en-US" dirty="0"/>
                  <a:t>      Hence, B alone can complete the work in 6 days.</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0072" y="1131173"/>
                <a:ext cx="11951855" cy="5135418"/>
              </a:xfrm>
              <a:blipFill>
                <a:blip r:embed="rId2"/>
                <a:stretch>
                  <a:fillRect l="-663" t="-2138"/>
                </a:stretch>
              </a:blipFill>
            </p:spPr>
            <p:txBody>
              <a:bodyPr/>
              <a:lstStyle/>
              <a:p>
                <a:r>
                  <a:rPr lang="en-IN">
                    <a:noFill/>
                  </a:rPr>
                  <a:t> </a:t>
                </a:r>
              </a:p>
            </p:txBody>
          </p:sp>
        </mc:Fallback>
      </mc:AlternateContent>
    </p:spTree>
    <p:extLst>
      <p:ext uri="{BB962C8B-B14F-4D97-AF65-F5344CB8AC3E}">
        <p14:creationId xmlns:p14="http://schemas.microsoft.com/office/powerpoint/2010/main" xmlns="" val="2445198978"/>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arn(inVertical)">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down)">
                                      <p:cBhvr>
                                        <p:cTn id="34" dur="580">
                                          <p:stCondLst>
                                            <p:cond delay="0"/>
                                          </p:stCondLst>
                                        </p:cTn>
                                        <p:tgtEl>
                                          <p:spTgt spid="3">
                                            <p:txEl>
                                              <p:pRg st="6" end="6"/>
                                            </p:txEl>
                                          </p:spTgt>
                                        </p:tgtEl>
                                      </p:cBhvr>
                                    </p:animEffect>
                                    <p:anim calcmode="lin" valueType="num">
                                      <p:cBhvr>
                                        <p:cTn id="35"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40" dur="26">
                                          <p:stCondLst>
                                            <p:cond delay="650"/>
                                          </p:stCondLst>
                                        </p:cTn>
                                        <p:tgtEl>
                                          <p:spTgt spid="3">
                                            <p:txEl>
                                              <p:pRg st="6" end="6"/>
                                            </p:txEl>
                                          </p:spTgt>
                                        </p:tgtEl>
                                      </p:cBhvr>
                                      <p:to x="100000" y="60000"/>
                                    </p:animScale>
                                    <p:animScale>
                                      <p:cBhvr>
                                        <p:cTn id="41" dur="166" decel="50000">
                                          <p:stCondLst>
                                            <p:cond delay="676"/>
                                          </p:stCondLst>
                                        </p:cTn>
                                        <p:tgtEl>
                                          <p:spTgt spid="3">
                                            <p:txEl>
                                              <p:pRg st="6" end="6"/>
                                            </p:txEl>
                                          </p:spTgt>
                                        </p:tgtEl>
                                      </p:cBhvr>
                                      <p:to x="100000" y="100000"/>
                                    </p:animScale>
                                    <p:animScale>
                                      <p:cBhvr>
                                        <p:cTn id="42" dur="26">
                                          <p:stCondLst>
                                            <p:cond delay="1312"/>
                                          </p:stCondLst>
                                        </p:cTn>
                                        <p:tgtEl>
                                          <p:spTgt spid="3">
                                            <p:txEl>
                                              <p:pRg st="6" end="6"/>
                                            </p:txEl>
                                          </p:spTgt>
                                        </p:tgtEl>
                                      </p:cBhvr>
                                      <p:to x="100000" y="80000"/>
                                    </p:animScale>
                                    <p:animScale>
                                      <p:cBhvr>
                                        <p:cTn id="43" dur="166" decel="50000">
                                          <p:stCondLst>
                                            <p:cond delay="1338"/>
                                          </p:stCondLst>
                                        </p:cTn>
                                        <p:tgtEl>
                                          <p:spTgt spid="3">
                                            <p:txEl>
                                              <p:pRg st="6" end="6"/>
                                            </p:txEl>
                                          </p:spTgt>
                                        </p:tgtEl>
                                      </p:cBhvr>
                                      <p:to x="100000" y="100000"/>
                                    </p:animScale>
                                    <p:animScale>
                                      <p:cBhvr>
                                        <p:cTn id="44" dur="26">
                                          <p:stCondLst>
                                            <p:cond delay="1642"/>
                                          </p:stCondLst>
                                        </p:cTn>
                                        <p:tgtEl>
                                          <p:spTgt spid="3">
                                            <p:txEl>
                                              <p:pRg st="6" end="6"/>
                                            </p:txEl>
                                          </p:spTgt>
                                        </p:tgtEl>
                                      </p:cBhvr>
                                      <p:to x="100000" y="90000"/>
                                    </p:animScale>
                                    <p:animScale>
                                      <p:cBhvr>
                                        <p:cTn id="45" dur="166" decel="50000">
                                          <p:stCondLst>
                                            <p:cond delay="1668"/>
                                          </p:stCondLst>
                                        </p:cTn>
                                        <p:tgtEl>
                                          <p:spTgt spid="3">
                                            <p:txEl>
                                              <p:pRg st="6" end="6"/>
                                            </p:txEl>
                                          </p:spTgt>
                                        </p:tgtEl>
                                      </p:cBhvr>
                                      <p:to x="100000" y="100000"/>
                                    </p:animScale>
                                    <p:animScale>
                                      <p:cBhvr>
                                        <p:cTn id="46" dur="26">
                                          <p:stCondLst>
                                            <p:cond delay="1808"/>
                                          </p:stCondLst>
                                        </p:cTn>
                                        <p:tgtEl>
                                          <p:spTgt spid="3">
                                            <p:txEl>
                                              <p:pRg st="6" end="6"/>
                                            </p:txEl>
                                          </p:spTgt>
                                        </p:tgtEl>
                                      </p:cBhvr>
                                      <p:to x="100000" y="95000"/>
                                    </p:animScale>
                                    <p:animScale>
                                      <p:cBhvr>
                                        <p:cTn id="47" dur="166" decel="50000">
                                          <p:stCondLst>
                                            <p:cond delay="1834"/>
                                          </p:stCondLst>
                                        </p:cTn>
                                        <p:tgtEl>
                                          <p:spTgt spid="3">
                                            <p:txEl>
                                              <p:pRg st="6" end="6"/>
                                            </p:txEl>
                                          </p:spTgt>
                                        </p:tgtEl>
                                      </p:cBhvr>
                                      <p:to x="100000" y="100000"/>
                                    </p:animScale>
                                  </p:childTnLst>
                                </p:cTn>
                              </p:par>
                              <p:par>
                                <p:cTn id="48" presetID="26" presetClass="entr" presetSubtype="0" fill="hold" nodeType="with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wipe(down)">
                                      <p:cBhvr>
                                        <p:cTn id="50" dur="580">
                                          <p:stCondLst>
                                            <p:cond delay="0"/>
                                          </p:stCondLst>
                                        </p:cTn>
                                        <p:tgtEl>
                                          <p:spTgt spid="3">
                                            <p:txEl>
                                              <p:pRg st="7" end="7"/>
                                            </p:txEl>
                                          </p:spTgt>
                                        </p:tgtEl>
                                      </p:cBhvr>
                                    </p:animEffect>
                                    <p:anim calcmode="lin" valueType="num">
                                      <p:cBhvr>
                                        <p:cTn id="51"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56" dur="26">
                                          <p:stCondLst>
                                            <p:cond delay="650"/>
                                          </p:stCondLst>
                                        </p:cTn>
                                        <p:tgtEl>
                                          <p:spTgt spid="3">
                                            <p:txEl>
                                              <p:pRg st="7" end="7"/>
                                            </p:txEl>
                                          </p:spTgt>
                                        </p:tgtEl>
                                      </p:cBhvr>
                                      <p:to x="100000" y="60000"/>
                                    </p:animScale>
                                    <p:animScale>
                                      <p:cBhvr>
                                        <p:cTn id="57" dur="166" decel="50000">
                                          <p:stCondLst>
                                            <p:cond delay="676"/>
                                          </p:stCondLst>
                                        </p:cTn>
                                        <p:tgtEl>
                                          <p:spTgt spid="3">
                                            <p:txEl>
                                              <p:pRg st="7" end="7"/>
                                            </p:txEl>
                                          </p:spTgt>
                                        </p:tgtEl>
                                      </p:cBhvr>
                                      <p:to x="100000" y="100000"/>
                                    </p:animScale>
                                    <p:animScale>
                                      <p:cBhvr>
                                        <p:cTn id="58" dur="26">
                                          <p:stCondLst>
                                            <p:cond delay="1312"/>
                                          </p:stCondLst>
                                        </p:cTn>
                                        <p:tgtEl>
                                          <p:spTgt spid="3">
                                            <p:txEl>
                                              <p:pRg st="7" end="7"/>
                                            </p:txEl>
                                          </p:spTgt>
                                        </p:tgtEl>
                                      </p:cBhvr>
                                      <p:to x="100000" y="80000"/>
                                    </p:animScale>
                                    <p:animScale>
                                      <p:cBhvr>
                                        <p:cTn id="59" dur="166" decel="50000">
                                          <p:stCondLst>
                                            <p:cond delay="1338"/>
                                          </p:stCondLst>
                                        </p:cTn>
                                        <p:tgtEl>
                                          <p:spTgt spid="3">
                                            <p:txEl>
                                              <p:pRg st="7" end="7"/>
                                            </p:txEl>
                                          </p:spTgt>
                                        </p:tgtEl>
                                      </p:cBhvr>
                                      <p:to x="100000" y="100000"/>
                                    </p:animScale>
                                    <p:animScale>
                                      <p:cBhvr>
                                        <p:cTn id="60" dur="26">
                                          <p:stCondLst>
                                            <p:cond delay="1642"/>
                                          </p:stCondLst>
                                        </p:cTn>
                                        <p:tgtEl>
                                          <p:spTgt spid="3">
                                            <p:txEl>
                                              <p:pRg st="7" end="7"/>
                                            </p:txEl>
                                          </p:spTgt>
                                        </p:tgtEl>
                                      </p:cBhvr>
                                      <p:to x="100000" y="90000"/>
                                    </p:animScale>
                                    <p:animScale>
                                      <p:cBhvr>
                                        <p:cTn id="61" dur="166" decel="50000">
                                          <p:stCondLst>
                                            <p:cond delay="1668"/>
                                          </p:stCondLst>
                                        </p:cTn>
                                        <p:tgtEl>
                                          <p:spTgt spid="3">
                                            <p:txEl>
                                              <p:pRg st="7" end="7"/>
                                            </p:txEl>
                                          </p:spTgt>
                                        </p:tgtEl>
                                      </p:cBhvr>
                                      <p:to x="100000" y="100000"/>
                                    </p:animScale>
                                    <p:animScale>
                                      <p:cBhvr>
                                        <p:cTn id="62" dur="26">
                                          <p:stCondLst>
                                            <p:cond delay="1808"/>
                                          </p:stCondLst>
                                        </p:cTn>
                                        <p:tgtEl>
                                          <p:spTgt spid="3">
                                            <p:txEl>
                                              <p:pRg st="7" end="7"/>
                                            </p:txEl>
                                          </p:spTgt>
                                        </p:tgtEl>
                                      </p:cBhvr>
                                      <p:to x="100000" y="95000"/>
                                    </p:animScale>
                                    <p:animScale>
                                      <p:cBhvr>
                                        <p:cTn id="63" dur="166" decel="50000">
                                          <p:stCondLst>
                                            <p:cond delay="1834"/>
                                          </p:stCondLst>
                                        </p:cTn>
                                        <p:tgtEl>
                                          <p:spTgt spid="3">
                                            <p:txEl>
                                              <p:pRg st="7" end="7"/>
                                            </p:txEl>
                                          </p:spTgt>
                                        </p:tgtEl>
                                      </p:cBhvr>
                                      <p:to x="100000" y="100000"/>
                                    </p:animScale>
                                  </p:childTnLst>
                                </p:cTn>
                              </p:par>
                              <p:par>
                                <p:cTn id="64" presetID="26" presetClass="entr" presetSubtype="0" fill="hold" nodeType="withEffect">
                                  <p:stCondLst>
                                    <p:cond delay="0"/>
                                  </p:stCondLst>
                                  <p:childTnLst>
                                    <p:set>
                                      <p:cBhvr>
                                        <p:cTn id="65" dur="1" fill="hold">
                                          <p:stCondLst>
                                            <p:cond delay="0"/>
                                          </p:stCondLst>
                                        </p:cTn>
                                        <p:tgtEl>
                                          <p:spTgt spid="3">
                                            <p:txEl>
                                              <p:pRg st="8" end="8"/>
                                            </p:txEl>
                                          </p:spTgt>
                                        </p:tgtEl>
                                        <p:attrNameLst>
                                          <p:attrName>style.visibility</p:attrName>
                                        </p:attrNameLst>
                                      </p:cBhvr>
                                      <p:to>
                                        <p:strVal val="visible"/>
                                      </p:to>
                                    </p:set>
                                    <p:animEffect transition="in" filter="wipe(down)">
                                      <p:cBhvr>
                                        <p:cTn id="66" dur="580">
                                          <p:stCondLst>
                                            <p:cond delay="0"/>
                                          </p:stCondLst>
                                        </p:cTn>
                                        <p:tgtEl>
                                          <p:spTgt spid="3">
                                            <p:txEl>
                                              <p:pRg st="8" end="8"/>
                                            </p:txEl>
                                          </p:spTgt>
                                        </p:tgtEl>
                                      </p:cBhvr>
                                    </p:animEffect>
                                    <p:anim calcmode="lin" valueType="num">
                                      <p:cBhvr>
                                        <p:cTn id="67"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72" dur="26">
                                          <p:stCondLst>
                                            <p:cond delay="650"/>
                                          </p:stCondLst>
                                        </p:cTn>
                                        <p:tgtEl>
                                          <p:spTgt spid="3">
                                            <p:txEl>
                                              <p:pRg st="8" end="8"/>
                                            </p:txEl>
                                          </p:spTgt>
                                        </p:tgtEl>
                                      </p:cBhvr>
                                      <p:to x="100000" y="60000"/>
                                    </p:animScale>
                                    <p:animScale>
                                      <p:cBhvr>
                                        <p:cTn id="73" dur="166" decel="50000">
                                          <p:stCondLst>
                                            <p:cond delay="676"/>
                                          </p:stCondLst>
                                        </p:cTn>
                                        <p:tgtEl>
                                          <p:spTgt spid="3">
                                            <p:txEl>
                                              <p:pRg st="8" end="8"/>
                                            </p:txEl>
                                          </p:spTgt>
                                        </p:tgtEl>
                                      </p:cBhvr>
                                      <p:to x="100000" y="100000"/>
                                    </p:animScale>
                                    <p:animScale>
                                      <p:cBhvr>
                                        <p:cTn id="74" dur="26">
                                          <p:stCondLst>
                                            <p:cond delay="1312"/>
                                          </p:stCondLst>
                                        </p:cTn>
                                        <p:tgtEl>
                                          <p:spTgt spid="3">
                                            <p:txEl>
                                              <p:pRg st="8" end="8"/>
                                            </p:txEl>
                                          </p:spTgt>
                                        </p:tgtEl>
                                      </p:cBhvr>
                                      <p:to x="100000" y="80000"/>
                                    </p:animScale>
                                    <p:animScale>
                                      <p:cBhvr>
                                        <p:cTn id="75" dur="166" decel="50000">
                                          <p:stCondLst>
                                            <p:cond delay="1338"/>
                                          </p:stCondLst>
                                        </p:cTn>
                                        <p:tgtEl>
                                          <p:spTgt spid="3">
                                            <p:txEl>
                                              <p:pRg st="8" end="8"/>
                                            </p:txEl>
                                          </p:spTgt>
                                        </p:tgtEl>
                                      </p:cBhvr>
                                      <p:to x="100000" y="100000"/>
                                    </p:animScale>
                                    <p:animScale>
                                      <p:cBhvr>
                                        <p:cTn id="76" dur="26">
                                          <p:stCondLst>
                                            <p:cond delay="1642"/>
                                          </p:stCondLst>
                                        </p:cTn>
                                        <p:tgtEl>
                                          <p:spTgt spid="3">
                                            <p:txEl>
                                              <p:pRg st="8" end="8"/>
                                            </p:txEl>
                                          </p:spTgt>
                                        </p:tgtEl>
                                      </p:cBhvr>
                                      <p:to x="100000" y="90000"/>
                                    </p:animScale>
                                    <p:animScale>
                                      <p:cBhvr>
                                        <p:cTn id="77" dur="166" decel="50000">
                                          <p:stCondLst>
                                            <p:cond delay="1668"/>
                                          </p:stCondLst>
                                        </p:cTn>
                                        <p:tgtEl>
                                          <p:spTgt spid="3">
                                            <p:txEl>
                                              <p:pRg st="8" end="8"/>
                                            </p:txEl>
                                          </p:spTgt>
                                        </p:tgtEl>
                                      </p:cBhvr>
                                      <p:to x="100000" y="100000"/>
                                    </p:animScale>
                                    <p:animScale>
                                      <p:cBhvr>
                                        <p:cTn id="78" dur="26">
                                          <p:stCondLst>
                                            <p:cond delay="1808"/>
                                          </p:stCondLst>
                                        </p:cTn>
                                        <p:tgtEl>
                                          <p:spTgt spid="3">
                                            <p:txEl>
                                              <p:pRg st="8" end="8"/>
                                            </p:txEl>
                                          </p:spTgt>
                                        </p:tgtEl>
                                      </p:cBhvr>
                                      <p:to x="100000" y="95000"/>
                                    </p:animScale>
                                    <p:animScale>
                                      <p:cBhvr>
                                        <p:cTn id="79" dur="166" decel="50000">
                                          <p:stCondLst>
                                            <p:cond delay="1834"/>
                                          </p:stCondLst>
                                        </p:cTn>
                                        <p:tgtEl>
                                          <p:spTgt spid="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450335"/>
            <a:ext cx="8610600" cy="1293028"/>
          </a:xfrm>
        </p:spPr>
        <p:txBody>
          <a:bodyPr/>
          <a:lstStyle/>
          <a:p>
            <a:r>
              <a:rPr lang="en-US" b="1" dirty="0"/>
              <a:t>PROFIT AND LOSS</a:t>
            </a:r>
            <a:endParaRPr lang="en-US" b="1" i="1" dirty="0"/>
          </a:p>
        </p:txBody>
      </p:sp>
      <p:sp>
        <p:nvSpPr>
          <p:cNvPr id="3" name="Content Placeholder 2"/>
          <p:cNvSpPr>
            <a:spLocks noGrp="1"/>
          </p:cNvSpPr>
          <p:nvPr>
            <p:ph idx="1"/>
          </p:nvPr>
        </p:nvSpPr>
        <p:spPr>
          <a:xfrm>
            <a:off x="193964" y="1847273"/>
            <a:ext cx="11896436" cy="4876799"/>
          </a:xfrm>
        </p:spPr>
        <p:txBody>
          <a:bodyPr>
            <a:normAutofit/>
          </a:bodyPr>
          <a:lstStyle/>
          <a:p>
            <a:pPr marL="0" indent="0">
              <a:buNone/>
            </a:pPr>
            <a:r>
              <a:rPr lang="en-US" sz="3200" b="1" dirty="0"/>
              <a:t>Important Facts:</a:t>
            </a:r>
          </a:p>
          <a:p>
            <a:pPr marL="0" indent="0">
              <a:buNone/>
            </a:pPr>
            <a:endParaRPr lang="en-US" sz="3200" b="1" dirty="0"/>
          </a:p>
          <a:p>
            <a:pPr marL="0" indent="0">
              <a:buNone/>
            </a:pPr>
            <a:r>
              <a:rPr lang="en-US" sz="2800" b="1" dirty="0"/>
              <a:t>Cost Price:</a:t>
            </a:r>
            <a:r>
              <a:rPr lang="en-US" sz="2800" dirty="0"/>
              <a:t> The price at which an article is purchased is called its cost price, abbreviated as C.P.</a:t>
            </a:r>
          </a:p>
          <a:p>
            <a:pPr marL="0" indent="0">
              <a:buNone/>
            </a:pPr>
            <a:r>
              <a:rPr lang="en-US" sz="2800" b="1" dirty="0"/>
              <a:t>Selling Price:</a:t>
            </a:r>
            <a:r>
              <a:rPr lang="en-US" sz="2800" dirty="0"/>
              <a:t> The price at which an article is sold is called its selling price, abbreviated as S.P.</a:t>
            </a:r>
          </a:p>
          <a:p>
            <a:pPr marL="0" indent="0">
              <a:buNone/>
            </a:pPr>
            <a:r>
              <a:rPr lang="en-US" sz="2800" b="1" dirty="0"/>
              <a:t>Profit or Gain:</a:t>
            </a:r>
            <a:r>
              <a:rPr lang="en-US" sz="2800" dirty="0"/>
              <a:t> If S.P is greater than C.P, the seller is said to have a profit or gain.</a:t>
            </a:r>
          </a:p>
          <a:p>
            <a:pPr marL="0" indent="0">
              <a:buNone/>
            </a:pPr>
            <a:r>
              <a:rPr lang="en-US" sz="2800" b="1" dirty="0"/>
              <a:t>Loss:</a:t>
            </a:r>
            <a:r>
              <a:rPr lang="en-US" sz="2800" dirty="0"/>
              <a:t> If S.P is less than C.P, the seller is said to have incurred a loss.</a:t>
            </a:r>
          </a:p>
          <a:p>
            <a:pPr marL="0" indent="0">
              <a:buNone/>
            </a:pPr>
            <a:endParaRPr lang="en-US" dirty="0"/>
          </a:p>
        </p:txBody>
      </p:sp>
    </p:spTree>
    <p:extLst>
      <p:ext uri="{BB962C8B-B14F-4D97-AF65-F5344CB8AC3E}">
        <p14:creationId xmlns:p14="http://schemas.microsoft.com/office/powerpoint/2010/main" xmlns="" val="125020045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p:cTn id="2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box(in)">
                                      <p:cBhvr>
                                        <p:cTn id="32" dur="20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37" dur="5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barn(inVertical)">
                                      <p:cBhvr>
                                        <p:cTn id="42" dur="5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additive="base">
                                        <p:cTn id="4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38545" y="1440874"/>
                <a:ext cx="11970328" cy="5255490"/>
              </a:xfrm>
            </p:spPr>
            <p:txBody>
              <a:bodyPr>
                <a:normAutofit/>
              </a:bodyPr>
              <a:lstStyle/>
              <a:p>
                <a:pPr marL="0" lvl="0" indent="0">
                  <a:buNone/>
                </a:pPr>
                <a:r>
                  <a:rPr lang="en-US" dirty="0"/>
                  <a:t>3) A can do a piece of work in 7 days of 9 hours each and B can do it in 6 days of 7 hours each. How long will they take to do it, working together 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5</m:t>
                        </m:r>
                      </m:den>
                    </m:f>
                  </m:oMath>
                </a14:m>
                <a:r>
                  <a:rPr lang="en-US" dirty="0"/>
                  <a:t>  hours a day?</a:t>
                </a:r>
              </a:p>
              <a:p>
                <a:pPr marL="0" indent="0">
                  <a:buNone/>
                </a:pPr>
                <a:r>
                  <a:rPr lang="en-US" dirty="0"/>
                  <a:t>Sol) A can complete the work in (7 x 9) = 63 hours</a:t>
                </a:r>
              </a:p>
              <a:p>
                <a:pPr marL="0" indent="0">
                  <a:buNone/>
                </a:pPr>
                <a:r>
                  <a:rPr lang="en-US" dirty="0"/>
                  <a:t>       B can complete the work in (6 x 7) = 42 hours</a:t>
                </a:r>
              </a:p>
              <a:p>
                <a:pPr marL="0" indent="0">
                  <a:buNone/>
                </a:pPr>
                <a:r>
                  <a:rPr lang="en-US" dirty="0"/>
                  <a:t>       A’s 1 hour’s work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63</m:t>
                        </m:r>
                      </m:den>
                    </m:f>
                  </m:oMath>
                </a14:m>
                <a:r>
                  <a:rPr lang="en-US" dirty="0"/>
                  <a:t> , B’s 1 hour’s work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42</m:t>
                        </m:r>
                      </m:den>
                    </m:f>
                  </m:oMath>
                </a14:m>
                <a:endParaRPr lang="en-US" dirty="0"/>
              </a:p>
              <a:p>
                <a:pPr marL="0" indent="0">
                  <a:buNone/>
                </a:pPr>
                <a:r>
                  <a:rPr lang="en-US" dirty="0"/>
                  <a:t>       (A+B)’s 1 hour work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63</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42</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126</m:t>
                        </m:r>
                      </m:den>
                    </m:f>
                    <m:r>
                      <a:rPr lang="en-US" i="1">
                        <a:latin typeface="Cambria Math" panose="02040503050406030204" pitchFamily="18" charset="0"/>
                      </a:rPr>
                      <m:t> </m:t>
                    </m:r>
                    <m:r>
                      <a:rPr lang="en-US" i="1">
                        <a:latin typeface="Cambria Math" panose="02040503050406030204" pitchFamily="18" charset="0"/>
                      </a:rPr>
                      <m:t>h𝑜𝑢𝑟𝑠</m:t>
                    </m:r>
                  </m:oMath>
                </a14:m>
                <a:endParaRPr lang="en-US" dirty="0"/>
              </a:p>
              <a:p>
                <a:pPr marL="0" indent="0">
                  <a:buNone/>
                </a:pPr>
                <a:r>
                  <a:rPr lang="en-US" dirty="0"/>
                  <a:t>       Both will finish the work in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126</m:t>
                        </m:r>
                      </m:num>
                      <m:den>
                        <m:r>
                          <a:rPr lang="en-US" i="1">
                            <a:latin typeface="Cambria Math" panose="02040503050406030204" pitchFamily="18" charset="0"/>
                          </a:rPr>
                          <m:t>5</m:t>
                        </m:r>
                      </m:den>
                    </m:f>
                  </m:oMath>
                </a14:m>
                <a:r>
                  <a:rPr lang="en-US" dirty="0"/>
                  <a:t> hrs</a:t>
                </a:r>
              </a:p>
              <a:p>
                <a:pPr marL="0" indent="0">
                  <a:buNone/>
                </a:pPr>
                <a:r>
                  <a:rPr lang="en-US" dirty="0"/>
                  <a:t>       Number of days ( for finish) of 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5</m:t>
                        </m:r>
                      </m:den>
                    </m:f>
                  </m:oMath>
                </a14:m>
                <a:r>
                  <a:rPr lang="en-US" dirty="0"/>
                  <a:t> hours each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126</m:t>
                        </m:r>
                      </m:num>
                      <m:den>
                        <m:r>
                          <a:rPr lang="en-US" i="1">
                            <a:latin typeface="Cambria Math" panose="02040503050406030204" pitchFamily="18" charset="0"/>
                          </a:rPr>
                          <m:t>5</m:t>
                        </m:r>
                      </m:den>
                    </m:f>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42</m:t>
                        </m:r>
                      </m:den>
                    </m:f>
                    <m:r>
                      <a:rPr lang="en-US" i="1">
                        <a:latin typeface="Cambria Math" panose="02040503050406030204" pitchFamily="18" charset="0"/>
                      </a:rPr>
                      <m:t>=3 </m:t>
                    </m:r>
                    <m:r>
                      <a:rPr lang="en-US" i="1">
                        <a:latin typeface="Cambria Math" panose="02040503050406030204" pitchFamily="18" charset="0"/>
                      </a:rPr>
                      <m:t>𝑑𝑎𝑦𝑠</m:t>
                    </m:r>
                  </m:oMath>
                </a14:m>
                <a:endParaRPr lang="en-US" dirty="0"/>
              </a:p>
              <a:p>
                <a:pPr marL="0" lvl="0" indent="0">
                  <a:buNone/>
                </a:pPr>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8545" y="1440874"/>
                <a:ext cx="11970328" cy="5255490"/>
              </a:xfrm>
              <a:blipFill>
                <a:blip r:embed="rId2"/>
                <a:stretch>
                  <a:fillRect l="-662" t="-1392"/>
                </a:stretch>
              </a:blipFill>
            </p:spPr>
            <p:txBody>
              <a:bodyPr/>
              <a:lstStyle/>
              <a:p>
                <a:r>
                  <a:rPr lang="en-IN">
                    <a:noFill/>
                  </a:rPr>
                  <a:t> </a:t>
                </a:r>
              </a:p>
            </p:txBody>
          </p:sp>
        </mc:Fallback>
      </mc:AlternateContent>
    </p:spTree>
    <p:extLst>
      <p:ext uri="{BB962C8B-B14F-4D97-AF65-F5344CB8AC3E}">
        <p14:creationId xmlns:p14="http://schemas.microsoft.com/office/powerpoint/2010/main" xmlns="" val="1042360181"/>
      </p:ext>
    </p:extLst>
  </p:cSld>
  <p:clrMapOvr>
    <a:masterClrMapping/>
  </p:clrMapOvr>
  <mc:AlternateContent xmlns:mc="http://schemas.openxmlformats.org/markup-compatibility/2006">
    <mc:Choice xmlns:p14="http://schemas.microsoft.com/office/powerpoint/2010/main" xmlns=""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3">
                                            <p:txEl>
                                              <p:pRg st="1" end="1"/>
                                            </p:txEl>
                                          </p:spTgt>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3">
                                            <p:txEl>
                                              <p:pRg st="2" end="2"/>
                                            </p:txEl>
                                          </p:spTgt>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3">
                                            <p:txEl>
                                              <p:pRg st="3" end="3"/>
                                            </p:txEl>
                                          </p:spTgt>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3">
                                            <p:txEl>
                                              <p:pRg st="4" end="4"/>
                                            </p:txEl>
                                          </p:spTgt>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5" end="5"/>
                                            </p:txEl>
                                          </p:spTgt>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3">
                                            <p:txEl>
                                              <p:pRg st="5" end="5"/>
                                            </p:txEl>
                                          </p:spTgt>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3">
                                            <p:txEl>
                                              <p:pRg st="6" end="6"/>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13145" y="1474123"/>
                <a:ext cx="11958781" cy="5314604"/>
              </a:xfrm>
            </p:spPr>
            <p:txBody>
              <a:bodyPr>
                <a:normAutofit fontScale="92500" lnSpcReduction="10000"/>
              </a:bodyPr>
              <a:lstStyle/>
              <a:p>
                <a:pPr marL="0" lvl="0" indent="0">
                  <a:buNone/>
                </a:pPr>
                <a:r>
                  <a:rPr lang="en-US" dirty="0"/>
                  <a:t>4) A &amp; B can do a piece of work in 18 days, B &amp; C can do it in 24 days, A &amp; C can do it in 36 days. In how many days will A, B &amp; C finish it, working together and separately?</a:t>
                </a:r>
              </a:p>
              <a:p>
                <a:pPr marL="0" indent="0">
                  <a:buNone/>
                </a:pPr>
                <a:r>
                  <a:rPr lang="en-US" dirty="0"/>
                  <a:t>Sol) (A+B)’s 1 day’s work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18</m:t>
                        </m:r>
                      </m:den>
                    </m:f>
                  </m:oMath>
                </a14:m>
                <a:r>
                  <a:rPr lang="en-US" dirty="0"/>
                  <a:t> , (B+C)’s 1 day’s work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24</m:t>
                        </m:r>
                      </m:den>
                    </m:f>
                    <m:r>
                      <a:rPr lang="en-US" i="1">
                        <a:latin typeface="Cambria Math" panose="02040503050406030204" pitchFamily="18" charset="0"/>
                      </a:rPr>
                      <m:t> </m:t>
                    </m:r>
                  </m:oMath>
                </a14:m>
                <a:r>
                  <a:rPr lang="en-US" dirty="0"/>
                  <a:t>&amp; (A+C)’s 1 day’s work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36</m:t>
                        </m:r>
                      </m:den>
                    </m:f>
                  </m:oMath>
                </a14:m>
                <a:endParaRPr lang="en-US" dirty="0"/>
              </a:p>
              <a:p>
                <a:pPr marL="0" indent="0">
                  <a:buNone/>
                </a:pPr>
                <a:r>
                  <a:rPr lang="en-US" dirty="0"/>
                  <a:t>     Adding, we get </a:t>
                </a:r>
              </a:p>
              <a:p>
                <a:pPr marL="0" indent="0">
                  <a:buNone/>
                </a:pPr>
                <a:r>
                  <a:rPr lang="en-US" dirty="0"/>
                  <a:t>     2(A+B+C)’s 1 day’s work = 2(</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18</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24</m:t>
                        </m:r>
                      </m:den>
                    </m:f>
                    <m:r>
                      <a:rPr lang="en-US" i="1">
                        <a:latin typeface="Cambria Math" panose="02040503050406030204" pitchFamily="18" charset="0"/>
                      </a:rPr>
                      <m:t> </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36</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16</m:t>
                        </m:r>
                      </m:den>
                    </m:f>
                  </m:oMath>
                </a14:m>
                <a:endParaRPr lang="en-US" dirty="0"/>
              </a:p>
              <a:p>
                <a:pPr marL="0" indent="0">
                  <a:buNone/>
                </a:pPr>
                <a:r>
                  <a:rPr lang="en-US" dirty="0"/>
                  <a:t>     Thus A, B &amp; C together can finish the work in 16 days</a:t>
                </a:r>
              </a:p>
              <a:p>
                <a:pPr marL="0" indent="0">
                  <a:buNone/>
                </a:pPr>
                <a:r>
                  <a:rPr lang="en-US" dirty="0"/>
                  <a:t>     Now, A’s 1 day’s work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16</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24</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48</m:t>
                        </m:r>
                      </m:den>
                    </m:f>
                  </m:oMath>
                </a14:m>
                <a:endParaRPr lang="en-US" dirty="0"/>
              </a:p>
              <a:p>
                <a:pPr marL="0" indent="0">
                  <a:buNone/>
                </a:pPr>
                <a:r>
                  <a:rPr lang="en-US" dirty="0"/>
                  <a:t>     A alone can finish the work in 48 days</a:t>
                </a:r>
              </a:p>
              <a:p>
                <a:pPr marL="0" indent="0">
                  <a:buNone/>
                </a:pPr>
                <a:r>
                  <a:rPr lang="en-US" dirty="0"/>
                  <a:t>     Similarly, B’s 1 day’s work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16</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36</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144</m:t>
                        </m:r>
                      </m:den>
                    </m:f>
                  </m:oMath>
                </a14:m>
                <a:endParaRPr lang="en-US" dirty="0"/>
              </a:p>
              <a:p>
                <a:pPr marL="0" indent="0">
                  <a:buNone/>
                </a:pPr>
                <a:r>
                  <a:rPr lang="en-US" dirty="0"/>
                  <a:t>     B alone can finish the work in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144</m:t>
                        </m:r>
                      </m:num>
                      <m:den>
                        <m:r>
                          <a:rPr lang="en-US" i="1">
                            <a:latin typeface="Cambria Math" panose="02040503050406030204" pitchFamily="18" charset="0"/>
                          </a:rPr>
                          <m:t>5</m:t>
                        </m:r>
                      </m:den>
                    </m:f>
                  </m:oMath>
                </a14:m>
                <a:r>
                  <a:rPr lang="en-US" dirty="0"/>
                  <a:t> = 28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5</m:t>
                        </m:r>
                      </m:den>
                    </m:f>
                  </m:oMath>
                </a14:m>
                <a:r>
                  <a:rPr lang="en-US" dirty="0"/>
                  <a:t> days</a:t>
                </a:r>
              </a:p>
              <a:p>
                <a:pPr marL="0" indent="0">
                  <a:buNone/>
                </a:pPr>
                <a:r>
                  <a:rPr lang="en-US" dirty="0"/>
                  <a:t>     C’s 1 day’s work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16</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18</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144</m:t>
                        </m:r>
                      </m:den>
                    </m:f>
                  </m:oMath>
                </a14:m>
                <a:endParaRPr lang="en-US" dirty="0"/>
              </a:p>
              <a:p>
                <a:pPr marL="0" indent="0">
                  <a:buNone/>
                </a:pPr>
                <a:r>
                  <a:rPr lang="en-US" dirty="0"/>
                  <a:t>     C can alone finish the work in 144 days.</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3145" y="1474123"/>
                <a:ext cx="11958781" cy="5314604"/>
              </a:xfrm>
              <a:blipFill>
                <a:blip r:embed="rId2"/>
                <a:stretch>
                  <a:fillRect l="-561" t="-1835"/>
                </a:stretch>
              </a:blipFill>
            </p:spPr>
            <p:txBody>
              <a:bodyPr/>
              <a:lstStyle/>
              <a:p>
                <a:r>
                  <a:rPr lang="en-IN">
                    <a:noFill/>
                  </a:rPr>
                  <a:t> </a:t>
                </a:r>
              </a:p>
            </p:txBody>
          </p:sp>
        </mc:Fallback>
      </mc:AlternateContent>
    </p:spTree>
    <p:extLst>
      <p:ext uri="{BB962C8B-B14F-4D97-AF65-F5344CB8AC3E}">
        <p14:creationId xmlns:p14="http://schemas.microsoft.com/office/powerpoint/2010/main" xmlns="" val="3670068495"/>
      </p:ext>
    </p:extLst>
  </p:cSld>
  <p:clrMapOvr>
    <a:masterClrMapping/>
  </p:clrMapOvr>
  <mc:AlternateContent xmlns:mc="http://schemas.openxmlformats.org/markup-compatibility/2006">
    <mc:Choice xmlns:p14="http://schemas.microsoft.com/office/powerpoint/2010/main" xmlns=""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5"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2000"/>
                                        <p:tgtEl>
                                          <p:spTgt spid="3">
                                            <p:txEl>
                                              <p:pRg st="1" end="1"/>
                                            </p:txEl>
                                          </p:spTgt>
                                        </p:tgtEl>
                                      </p:cBhvr>
                                    </p:animEffect>
                                    <p:anim calcmode="lin" valueType="num">
                                      <p:cBhvr>
                                        <p:cTn id="20" dur="2000" fill="hold"/>
                                        <p:tgtEl>
                                          <p:spTgt spid="3">
                                            <p:txEl>
                                              <p:pRg st="1" end="1"/>
                                            </p:txEl>
                                          </p:spTgt>
                                        </p:tgtEl>
                                        <p:attrNameLst>
                                          <p:attrName>style.rotation</p:attrName>
                                        </p:attrNameLst>
                                      </p:cBhvr>
                                      <p:tavLst>
                                        <p:tav tm="0">
                                          <p:val>
                                            <p:fltVal val="720"/>
                                          </p:val>
                                        </p:tav>
                                        <p:tav tm="100000">
                                          <p:val>
                                            <p:fltVal val="0"/>
                                          </p:val>
                                        </p:tav>
                                      </p:tavLst>
                                    </p:anim>
                                    <p:anim calcmode="lin" valueType="num">
                                      <p:cBhvr>
                                        <p:cTn id="21" dur="2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2" dur="2000" fill="hold"/>
                                        <p:tgtEl>
                                          <p:spTgt spid="3">
                                            <p:txEl>
                                              <p:pRg st="1" end="1"/>
                                            </p:txEl>
                                          </p:spTgt>
                                        </p:tgtEl>
                                        <p:attrNameLst>
                                          <p:attrName>ppt_w</p:attrName>
                                        </p:attrNameLst>
                                      </p:cBhvr>
                                      <p:tavLst>
                                        <p:tav tm="0">
                                          <p:val>
                                            <p:fltVal val="0"/>
                                          </p:val>
                                        </p:tav>
                                        <p:tav tm="100000">
                                          <p:val>
                                            <p:strVal val="#ppt_w"/>
                                          </p:val>
                                        </p:tav>
                                      </p:tavLst>
                                    </p:anim>
                                  </p:childTnLst>
                                </p:cTn>
                              </p:par>
                              <p:par>
                                <p:cTn id="23" presetID="35"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2000"/>
                                        <p:tgtEl>
                                          <p:spTgt spid="3">
                                            <p:txEl>
                                              <p:pRg st="2" end="2"/>
                                            </p:txEl>
                                          </p:spTgt>
                                        </p:tgtEl>
                                      </p:cBhvr>
                                    </p:animEffect>
                                    <p:anim calcmode="lin" valueType="num">
                                      <p:cBhvr>
                                        <p:cTn id="26" dur="2000" fill="hold"/>
                                        <p:tgtEl>
                                          <p:spTgt spid="3">
                                            <p:txEl>
                                              <p:pRg st="2" end="2"/>
                                            </p:txEl>
                                          </p:spTgt>
                                        </p:tgtEl>
                                        <p:attrNameLst>
                                          <p:attrName>style.rotation</p:attrName>
                                        </p:attrNameLst>
                                      </p:cBhvr>
                                      <p:tavLst>
                                        <p:tav tm="0">
                                          <p:val>
                                            <p:fltVal val="720"/>
                                          </p:val>
                                        </p:tav>
                                        <p:tav tm="100000">
                                          <p:val>
                                            <p:fltVal val="0"/>
                                          </p:val>
                                        </p:tav>
                                      </p:tavLst>
                                    </p:anim>
                                    <p:anim calcmode="lin" valueType="num">
                                      <p:cBhvr>
                                        <p:cTn id="27" dur="2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8" dur="2000" fill="hold"/>
                                        <p:tgtEl>
                                          <p:spTgt spid="3">
                                            <p:txEl>
                                              <p:pRg st="2" end="2"/>
                                            </p:txEl>
                                          </p:spTgt>
                                        </p:tgtEl>
                                        <p:attrNameLst>
                                          <p:attrName>ppt_w</p:attrName>
                                        </p:attrNameLst>
                                      </p:cBhvr>
                                      <p:tavLst>
                                        <p:tav tm="0">
                                          <p:val>
                                            <p:fltVal val="0"/>
                                          </p:val>
                                        </p:tav>
                                        <p:tav tm="100000">
                                          <p:val>
                                            <p:strVal val="#ppt_w"/>
                                          </p:val>
                                        </p:tav>
                                      </p:tavLst>
                                    </p:anim>
                                  </p:childTnLst>
                                </p:cTn>
                              </p:par>
                              <p:par>
                                <p:cTn id="29" presetID="35" presetClass="entr" presetSubtype="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2000"/>
                                        <p:tgtEl>
                                          <p:spTgt spid="3">
                                            <p:txEl>
                                              <p:pRg st="3" end="3"/>
                                            </p:txEl>
                                          </p:spTgt>
                                        </p:tgtEl>
                                      </p:cBhvr>
                                    </p:animEffect>
                                    <p:anim calcmode="lin" valueType="num">
                                      <p:cBhvr>
                                        <p:cTn id="32" dur="2000" fill="hold"/>
                                        <p:tgtEl>
                                          <p:spTgt spid="3">
                                            <p:txEl>
                                              <p:pRg st="3" end="3"/>
                                            </p:txEl>
                                          </p:spTgt>
                                        </p:tgtEl>
                                        <p:attrNameLst>
                                          <p:attrName>style.rotation</p:attrName>
                                        </p:attrNameLst>
                                      </p:cBhvr>
                                      <p:tavLst>
                                        <p:tav tm="0">
                                          <p:val>
                                            <p:fltVal val="720"/>
                                          </p:val>
                                        </p:tav>
                                        <p:tav tm="100000">
                                          <p:val>
                                            <p:fltVal val="0"/>
                                          </p:val>
                                        </p:tav>
                                      </p:tavLst>
                                    </p:anim>
                                    <p:anim calcmode="lin" valueType="num">
                                      <p:cBhvr>
                                        <p:cTn id="33" dur="2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4" dur="2000" fill="hold"/>
                                        <p:tgtEl>
                                          <p:spTgt spid="3">
                                            <p:txEl>
                                              <p:pRg st="3" end="3"/>
                                            </p:txEl>
                                          </p:spTgt>
                                        </p:tgtEl>
                                        <p:attrNameLst>
                                          <p:attrName>ppt_w</p:attrName>
                                        </p:attrNameLst>
                                      </p:cBhvr>
                                      <p:tavLst>
                                        <p:tav tm="0">
                                          <p:val>
                                            <p:fltVal val="0"/>
                                          </p:val>
                                        </p:tav>
                                        <p:tav tm="100000">
                                          <p:val>
                                            <p:strVal val="#ppt_w"/>
                                          </p:val>
                                        </p:tav>
                                      </p:tavLst>
                                    </p:anim>
                                  </p:childTnLst>
                                </p:cTn>
                              </p:par>
                              <p:par>
                                <p:cTn id="35" presetID="35"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2000"/>
                                        <p:tgtEl>
                                          <p:spTgt spid="3">
                                            <p:txEl>
                                              <p:pRg st="4" end="4"/>
                                            </p:txEl>
                                          </p:spTgt>
                                        </p:tgtEl>
                                      </p:cBhvr>
                                    </p:animEffect>
                                    <p:anim calcmode="lin" valueType="num">
                                      <p:cBhvr>
                                        <p:cTn id="38" dur="2000" fill="hold"/>
                                        <p:tgtEl>
                                          <p:spTgt spid="3">
                                            <p:txEl>
                                              <p:pRg st="4" end="4"/>
                                            </p:txEl>
                                          </p:spTgt>
                                        </p:tgtEl>
                                        <p:attrNameLst>
                                          <p:attrName>style.rotation</p:attrName>
                                        </p:attrNameLst>
                                      </p:cBhvr>
                                      <p:tavLst>
                                        <p:tav tm="0">
                                          <p:val>
                                            <p:fltVal val="720"/>
                                          </p:val>
                                        </p:tav>
                                        <p:tav tm="100000">
                                          <p:val>
                                            <p:fltVal val="0"/>
                                          </p:val>
                                        </p:tav>
                                      </p:tavLst>
                                    </p:anim>
                                    <p:anim calcmode="lin" valueType="num">
                                      <p:cBhvr>
                                        <p:cTn id="39" dur="2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0" dur="2000" fill="hold"/>
                                        <p:tgtEl>
                                          <p:spTgt spid="3">
                                            <p:txEl>
                                              <p:pRg st="4" end="4"/>
                                            </p:txEl>
                                          </p:spTgt>
                                        </p:tgtEl>
                                        <p:attrNameLst>
                                          <p:attrName>ppt_w</p:attrName>
                                        </p:attrNameLst>
                                      </p:cBhvr>
                                      <p:tavLst>
                                        <p:tav tm="0">
                                          <p:val>
                                            <p:fltVal val="0"/>
                                          </p:val>
                                        </p:tav>
                                        <p:tav tm="100000">
                                          <p:val>
                                            <p:strVal val="#ppt_w"/>
                                          </p:val>
                                        </p:tav>
                                      </p:tavLst>
                                    </p:anim>
                                  </p:childTnLst>
                                </p:cTn>
                              </p:par>
                              <p:par>
                                <p:cTn id="41" presetID="35" presetClass="entr" presetSubtype="0" fill="hold"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2000"/>
                                        <p:tgtEl>
                                          <p:spTgt spid="3">
                                            <p:txEl>
                                              <p:pRg st="5" end="5"/>
                                            </p:txEl>
                                          </p:spTgt>
                                        </p:tgtEl>
                                      </p:cBhvr>
                                    </p:animEffect>
                                    <p:anim calcmode="lin" valueType="num">
                                      <p:cBhvr>
                                        <p:cTn id="44" dur="2000" fill="hold"/>
                                        <p:tgtEl>
                                          <p:spTgt spid="3">
                                            <p:txEl>
                                              <p:pRg st="5" end="5"/>
                                            </p:txEl>
                                          </p:spTgt>
                                        </p:tgtEl>
                                        <p:attrNameLst>
                                          <p:attrName>style.rotation</p:attrName>
                                        </p:attrNameLst>
                                      </p:cBhvr>
                                      <p:tavLst>
                                        <p:tav tm="0">
                                          <p:val>
                                            <p:fltVal val="720"/>
                                          </p:val>
                                        </p:tav>
                                        <p:tav tm="100000">
                                          <p:val>
                                            <p:fltVal val="0"/>
                                          </p:val>
                                        </p:tav>
                                      </p:tavLst>
                                    </p:anim>
                                    <p:anim calcmode="lin" valueType="num">
                                      <p:cBhvr>
                                        <p:cTn id="45" dur="2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6" dur="2000" fill="hold"/>
                                        <p:tgtEl>
                                          <p:spTgt spid="3">
                                            <p:txEl>
                                              <p:pRg st="5" end="5"/>
                                            </p:txEl>
                                          </p:spTgt>
                                        </p:tgtEl>
                                        <p:attrNameLst>
                                          <p:attrName>ppt_w</p:attrName>
                                        </p:attrNameLst>
                                      </p:cBhvr>
                                      <p:tavLst>
                                        <p:tav tm="0">
                                          <p:val>
                                            <p:fltVal val="0"/>
                                          </p:val>
                                        </p:tav>
                                        <p:tav tm="100000">
                                          <p:val>
                                            <p:strVal val="#ppt_w"/>
                                          </p:val>
                                        </p:tav>
                                      </p:tavLst>
                                    </p:anim>
                                  </p:childTnLst>
                                </p:cTn>
                              </p:par>
                              <p:par>
                                <p:cTn id="47" presetID="35" presetClass="entr" presetSubtype="0" fill="hold"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2000"/>
                                        <p:tgtEl>
                                          <p:spTgt spid="3">
                                            <p:txEl>
                                              <p:pRg st="6" end="6"/>
                                            </p:txEl>
                                          </p:spTgt>
                                        </p:tgtEl>
                                      </p:cBhvr>
                                    </p:animEffect>
                                    <p:anim calcmode="lin" valueType="num">
                                      <p:cBhvr>
                                        <p:cTn id="50" dur="2000" fill="hold"/>
                                        <p:tgtEl>
                                          <p:spTgt spid="3">
                                            <p:txEl>
                                              <p:pRg st="6" end="6"/>
                                            </p:txEl>
                                          </p:spTgt>
                                        </p:tgtEl>
                                        <p:attrNameLst>
                                          <p:attrName>style.rotation</p:attrName>
                                        </p:attrNameLst>
                                      </p:cBhvr>
                                      <p:tavLst>
                                        <p:tav tm="0">
                                          <p:val>
                                            <p:fltVal val="720"/>
                                          </p:val>
                                        </p:tav>
                                        <p:tav tm="100000">
                                          <p:val>
                                            <p:fltVal val="0"/>
                                          </p:val>
                                        </p:tav>
                                      </p:tavLst>
                                    </p:anim>
                                    <p:anim calcmode="lin" valueType="num">
                                      <p:cBhvr>
                                        <p:cTn id="51" dur="2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2" dur="2000" fill="hold"/>
                                        <p:tgtEl>
                                          <p:spTgt spid="3">
                                            <p:txEl>
                                              <p:pRg st="6" end="6"/>
                                            </p:txEl>
                                          </p:spTgt>
                                        </p:tgtEl>
                                        <p:attrNameLst>
                                          <p:attrName>ppt_w</p:attrName>
                                        </p:attrNameLst>
                                      </p:cBhvr>
                                      <p:tavLst>
                                        <p:tav tm="0">
                                          <p:val>
                                            <p:fltVal val="0"/>
                                          </p:val>
                                        </p:tav>
                                        <p:tav tm="100000">
                                          <p:val>
                                            <p:strVal val="#ppt_w"/>
                                          </p:val>
                                        </p:tav>
                                      </p:tavLst>
                                    </p:anim>
                                  </p:childTnLst>
                                </p:cTn>
                              </p:par>
                              <p:par>
                                <p:cTn id="53" presetID="35" presetClass="entr" presetSubtype="0" fill="hold" nodeType="with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2000"/>
                                        <p:tgtEl>
                                          <p:spTgt spid="3">
                                            <p:txEl>
                                              <p:pRg st="7" end="7"/>
                                            </p:txEl>
                                          </p:spTgt>
                                        </p:tgtEl>
                                      </p:cBhvr>
                                    </p:animEffect>
                                    <p:anim calcmode="lin" valueType="num">
                                      <p:cBhvr>
                                        <p:cTn id="56" dur="2000" fill="hold"/>
                                        <p:tgtEl>
                                          <p:spTgt spid="3">
                                            <p:txEl>
                                              <p:pRg st="7" end="7"/>
                                            </p:txEl>
                                          </p:spTgt>
                                        </p:tgtEl>
                                        <p:attrNameLst>
                                          <p:attrName>style.rotation</p:attrName>
                                        </p:attrNameLst>
                                      </p:cBhvr>
                                      <p:tavLst>
                                        <p:tav tm="0">
                                          <p:val>
                                            <p:fltVal val="720"/>
                                          </p:val>
                                        </p:tav>
                                        <p:tav tm="100000">
                                          <p:val>
                                            <p:fltVal val="0"/>
                                          </p:val>
                                        </p:tav>
                                      </p:tavLst>
                                    </p:anim>
                                    <p:anim calcmode="lin" valueType="num">
                                      <p:cBhvr>
                                        <p:cTn id="57" dur="2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8" dur="2000" fill="hold"/>
                                        <p:tgtEl>
                                          <p:spTgt spid="3">
                                            <p:txEl>
                                              <p:pRg st="7" end="7"/>
                                            </p:txEl>
                                          </p:spTgt>
                                        </p:tgtEl>
                                        <p:attrNameLst>
                                          <p:attrName>ppt_w</p:attrName>
                                        </p:attrNameLst>
                                      </p:cBhvr>
                                      <p:tavLst>
                                        <p:tav tm="0">
                                          <p:val>
                                            <p:fltVal val="0"/>
                                          </p:val>
                                        </p:tav>
                                        <p:tav tm="100000">
                                          <p:val>
                                            <p:strVal val="#ppt_w"/>
                                          </p:val>
                                        </p:tav>
                                      </p:tavLst>
                                    </p:anim>
                                  </p:childTnLst>
                                </p:cTn>
                              </p:par>
                              <p:par>
                                <p:cTn id="59" presetID="35" presetClass="entr" presetSubtype="0" fill="hold" nodeType="with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Effect transition="in" filter="fade">
                                      <p:cBhvr>
                                        <p:cTn id="61" dur="2000"/>
                                        <p:tgtEl>
                                          <p:spTgt spid="3">
                                            <p:txEl>
                                              <p:pRg st="8" end="8"/>
                                            </p:txEl>
                                          </p:spTgt>
                                        </p:tgtEl>
                                      </p:cBhvr>
                                    </p:animEffect>
                                    <p:anim calcmode="lin" valueType="num">
                                      <p:cBhvr>
                                        <p:cTn id="62" dur="2000" fill="hold"/>
                                        <p:tgtEl>
                                          <p:spTgt spid="3">
                                            <p:txEl>
                                              <p:pRg st="8" end="8"/>
                                            </p:txEl>
                                          </p:spTgt>
                                        </p:tgtEl>
                                        <p:attrNameLst>
                                          <p:attrName>style.rotation</p:attrName>
                                        </p:attrNameLst>
                                      </p:cBhvr>
                                      <p:tavLst>
                                        <p:tav tm="0">
                                          <p:val>
                                            <p:fltVal val="720"/>
                                          </p:val>
                                        </p:tav>
                                        <p:tav tm="100000">
                                          <p:val>
                                            <p:fltVal val="0"/>
                                          </p:val>
                                        </p:tav>
                                      </p:tavLst>
                                    </p:anim>
                                    <p:anim calcmode="lin" valueType="num">
                                      <p:cBhvr>
                                        <p:cTn id="63" dur="2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64" dur="2000" fill="hold"/>
                                        <p:tgtEl>
                                          <p:spTgt spid="3">
                                            <p:txEl>
                                              <p:pRg st="8" end="8"/>
                                            </p:txEl>
                                          </p:spTgt>
                                        </p:tgtEl>
                                        <p:attrNameLst>
                                          <p:attrName>ppt_w</p:attrName>
                                        </p:attrNameLst>
                                      </p:cBhvr>
                                      <p:tavLst>
                                        <p:tav tm="0">
                                          <p:val>
                                            <p:fltVal val="0"/>
                                          </p:val>
                                        </p:tav>
                                        <p:tav tm="100000">
                                          <p:val>
                                            <p:strVal val="#ppt_w"/>
                                          </p:val>
                                        </p:tav>
                                      </p:tavLst>
                                    </p:anim>
                                  </p:childTnLst>
                                </p:cTn>
                              </p:par>
                              <p:par>
                                <p:cTn id="65" presetID="35"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fade">
                                      <p:cBhvr>
                                        <p:cTn id="67" dur="2000"/>
                                        <p:tgtEl>
                                          <p:spTgt spid="3">
                                            <p:txEl>
                                              <p:pRg st="9" end="9"/>
                                            </p:txEl>
                                          </p:spTgt>
                                        </p:tgtEl>
                                      </p:cBhvr>
                                    </p:animEffect>
                                    <p:anim calcmode="lin" valueType="num">
                                      <p:cBhvr>
                                        <p:cTn id="68" dur="2000" fill="hold"/>
                                        <p:tgtEl>
                                          <p:spTgt spid="3">
                                            <p:txEl>
                                              <p:pRg st="9" end="9"/>
                                            </p:txEl>
                                          </p:spTgt>
                                        </p:tgtEl>
                                        <p:attrNameLst>
                                          <p:attrName>style.rotation</p:attrName>
                                        </p:attrNameLst>
                                      </p:cBhvr>
                                      <p:tavLst>
                                        <p:tav tm="0">
                                          <p:val>
                                            <p:fltVal val="720"/>
                                          </p:val>
                                        </p:tav>
                                        <p:tav tm="100000">
                                          <p:val>
                                            <p:fltVal val="0"/>
                                          </p:val>
                                        </p:tav>
                                      </p:tavLst>
                                    </p:anim>
                                    <p:anim calcmode="lin" valueType="num">
                                      <p:cBhvr>
                                        <p:cTn id="69" dur="2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70" dur="2000" fill="hold"/>
                                        <p:tgtEl>
                                          <p:spTgt spid="3">
                                            <p:txEl>
                                              <p:pRg st="9" end="9"/>
                                            </p:txEl>
                                          </p:spTgt>
                                        </p:tgtEl>
                                        <p:attrNameLst>
                                          <p:attrName>ppt_w</p:attrName>
                                        </p:attrNameLst>
                                      </p:cBhvr>
                                      <p:tavLst>
                                        <p:tav tm="0">
                                          <p:val>
                                            <p:fltVal val="0"/>
                                          </p:val>
                                        </p:tav>
                                        <p:tav tm="100000">
                                          <p:val>
                                            <p:strVal val="#ppt_w"/>
                                          </p:val>
                                        </p:tav>
                                      </p:tavLst>
                                    </p:anim>
                                  </p:childTnLst>
                                </p:cTn>
                              </p:par>
                              <p:par>
                                <p:cTn id="71" presetID="35" presetClass="entr" presetSubtype="0" fill="hold" nodeType="with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fade">
                                      <p:cBhvr>
                                        <p:cTn id="73" dur="2000"/>
                                        <p:tgtEl>
                                          <p:spTgt spid="3">
                                            <p:txEl>
                                              <p:pRg st="10" end="10"/>
                                            </p:txEl>
                                          </p:spTgt>
                                        </p:tgtEl>
                                      </p:cBhvr>
                                    </p:animEffect>
                                    <p:anim calcmode="lin" valueType="num">
                                      <p:cBhvr>
                                        <p:cTn id="74" dur="2000" fill="hold"/>
                                        <p:tgtEl>
                                          <p:spTgt spid="3">
                                            <p:txEl>
                                              <p:pRg st="10" end="10"/>
                                            </p:txEl>
                                          </p:spTgt>
                                        </p:tgtEl>
                                        <p:attrNameLst>
                                          <p:attrName>style.rotation</p:attrName>
                                        </p:attrNameLst>
                                      </p:cBhvr>
                                      <p:tavLst>
                                        <p:tav tm="0">
                                          <p:val>
                                            <p:fltVal val="720"/>
                                          </p:val>
                                        </p:tav>
                                        <p:tav tm="100000">
                                          <p:val>
                                            <p:fltVal val="0"/>
                                          </p:val>
                                        </p:tav>
                                      </p:tavLst>
                                    </p:anim>
                                    <p:anim calcmode="lin" valueType="num">
                                      <p:cBhvr>
                                        <p:cTn id="75" dur="2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76" dur="2000" fill="hold"/>
                                        <p:tgtEl>
                                          <p:spTgt spid="3">
                                            <p:txEl>
                                              <p:pRg st="10" end="10"/>
                                            </p:txEl>
                                          </p:spTgt>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20073" y="1413164"/>
                <a:ext cx="11942617" cy="5292436"/>
              </a:xfrm>
            </p:spPr>
            <p:txBody>
              <a:bodyPr>
                <a:normAutofit fontScale="92500" lnSpcReduction="10000"/>
              </a:bodyPr>
              <a:lstStyle/>
              <a:p>
                <a:pPr marL="0" lvl="0" indent="0">
                  <a:buNone/>
                </a:pPr>
                <a:r>
                  <a:rPr lang="en-US" dirty="0"/>
                  <a:t>5) A is twice as good a work man as B and together they finish a piece of work in 18 days. In how many days will A alone finish the work?</a:t>
                </a:r>
              </a:p>
              <a:p>
                <a:pPr marL="0" indent="0">
                  <a:buNone/>
                </a:pPr>
                <a:r>
                  <a:rPr lang="en-US" dirty="0"/>
                  <a:t>Sol) (A’s 1 day’s work): (B’s 1 day’s work) = 2:1 (work done ratio of 1 day)</a:t>
                </a:r>
              </a:p>
              <a:p>
                <a:pPr marL="0" indent="0">
                  <a:buNone/>
                </a:pPr>
                <a:r>
                  <a:rPr lang="en-US" dirty="0"/>
                  <a:t>       (A+B)’s 1 day’s work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18</m:t>
                        </m:r>
                      </m:den>
                    </m:f>
                  </m:oMath>
                </a14:m>
                <a:endParaRPr lang="en-US" dirty="0"/>
              </a:p>
              <a:p>
                <a:pPr marL="0" indent="0">
                  <a:buNone/>
                </a:pPr>
                <a:r>
                  <a:rPr lang="en-US" dirty="0"/>
                  <a:t>       Divide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18</m:t>
                        </m:r>
                      </m:den>
                    </m:f>
                    <m:r>
                      <a:rPr lang="en-US" i="1">
                        <a:latin typeface="Cambria Math" panose="02040503050406030204" pitchFamily="18" charset="0"/>
                      </a:rPr>
                      <m:t> </m:t>
                    </m:r>
                  </m:oMath>
                </a14:m>
                <a:r>
                  <a:rPr lang="en-US" dirty="0"/>
                  <a:t>in the ratio 2:1</a:t>
                </a:r>
              </a:p>
              <a:p>
                <a:pPr marL="0" indent="0">
                  <a:buNone/>
                </a:pPr>
                <a:r>
                  <a:rPr lang="en-US" dirty="0"/>
                  <a:t>       A’s 1 day’s work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18</m:t>
                        </m:r>
                      </m:den>
                    </m:f>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 3</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27</m:t>
                        </m:r>
                      </m:den>
                    </m:f>
                  </m:oMath>
                </a14:m>
                <a:endParaRPr lang="en-US" dirty="0"/>
              </a:p>
              <a:p>
                <a:pPr marL="0" indent="0">
                  <a:buNone/>
                </a:pPr>
                <a:r>
                  <a:rPr lang="en-US" dirty="0"/>
                  <a:t>       Hence A alone can finish the work in 27 days.</a:t>
                </a:r>
              </a:p>
              <a:p>
                <a:pPr marL="0" indent="0">
                  <a:buNone/>
                </a:pPr>
                <a:endParaRPr lang="en-US" dirty="0"/>
              </a:p>
              <a:p>
                <a:pPr marL="0" lvl="0" indent="0">
                  <a:buNone/>
                </a:pPr>
                <a:r>
                  <a:rPr lang="en-US" dirty="0"/>
                  <a:t>6) A can do a certain job  in 12 days. B is 60% more efficient than A. How many days does B alone take to do the same Job?</a:t>
                </a:r>
              </a:p>
              <a:p>
                <a:pPr marL="0" indent="0">
                  <a:buNone/>
                </a:pPr>
                <a:r>
                  <a:rPr lang="en-US" dirty="0"/>
                  <a:t>Sol) Ratio of times taken by A &amp; B = 160 : 100 =  8 : 5</a:t>
                </a:r>
              </a:p>
              <a:p>
                <a:pPr marL="0" indent="0">
                  <a:buNone/>
                </a:pPr>
                <a:r>
                  <a:rPr lang="en-US" dirty="0"/>
                  <a:t>       Suppose B alone takes X days to do the job </a:t>
                </a:r>
              </a:p>
              <a:p>
                <a:pPr marL="0" indent="0">
                  <a:buNone/>
                </a:pPr>
                <a:r>
                  <a:rPr lang="en-US" dirty="0"/>
                  <a:t>       Then, 8 : 5 : : 12 : X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8</m:t>
                        </m:r>
                      </m:num>
                      <m:den>
                        <m:r>
                          <a:rPr lang="en-US" i="1">
                            <a:latin typeface="Cambria Math" panose="02040503050406030204" pitchFamily="18" charset="0"/>
                          </a:rPr>
                          <m:t>5</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12</m:t>
                        </m:r>
                      </m:num>
                      <m:den>
                        <m:r>
                          <a:rPr lang="en-US" i="1">
                            <a:latin typeface="Cambria Math" panose="02040503050406030204" pitchFamily="18" charset="0"/>
                          </a:rPr>
                          <m:t>𝑥</m:t>
                        </m:r>
                      </m:den>
                    </m:f>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=7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r>
                      <a:rPr lang="en-US" i="1">
                        <a:latin typeface="Cambria Math" panose="02040503050406030204" pitchFamily="18" charset="0"/>
                      </a:rPr>
                      <m:t>𝑑𝑎𝑦𝑠</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0073" y="1413164"/>
                <a:ext cx="11942617" cy="5292436"/>
              </a:xfrm>
              <a:blipFill>
                <a:blip r:embed="rId2"/>
                <a:stretch>
                  <a:fillRect l="-562" t="-1843"/>
                </a:stretch>
              </a:blipFill>
            </p:spPr>
            <p:txBody>
              <a:bodyPr/>
              <a:lstStyle/>
              <a:p>
                <a:r>
                  <a:rPr lang="en-IN">
                    <a:noFill/>
                  </a:rPr>
                  <a:t> </a:t>
                </a:r>
              </a:p>
            </p:txBody>
          </p:sp>
        </mc:Fallback>
      </mc:AlternateContent>
    </p:spTree>
    <p:extLst>
      <p:ext uri="{BB962C8B-B14F-4D97-AF65-F5344CB8AC3E}">
        <p14:creationId xmlns:p14="http://schemas.microsoft.com/office/powerpoint/2010/main" xmlns="" val="1318792"/>
      </p:ext>
    </p:extLst>
  </p:cSld>
  <p:clrMapOvr>
    <a:masterClrMapping/>
  </p:clrMapOvr>
  <mc:AlternateContent xmlns:mc="http://schemas.openxmlformats.org/markup-compatibility/2006">
    <mc:Choice xmlns:p14="http://schemas.microsoft.com/office/powerpoint/2010/main" xmlns=""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80">
                                          <p:stCondLst>
                                            <p:cond delay="0"/>
                                          </p:stCondLst>
                                        </p:cTn>
                                        <p:tgtEl>
                                          <p:spTgt spid="3">
                                            <p:txEl>
                                              <p:pRg st="1" end="1"/>
                                            </p:txEl>
                                          </p:spTgt>
                                        </p:tgtEl>
                                      </p:cBhvr>
                                    </p:animEffect>
                                    <p:anim calcmode="lin" valueType="num">
                                      <p:cBhvr>
                                        <p:cTn id="13"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1" end="1"/>
                                            </p:txEl>
                                          </p:spTgt>
                                        </p:tgtEl>
                                      </p:cBhvr>
                                      <p:to x="100000" y="60000"/>
                                    </p:animScale>
                                    <p:animScale>
                                      <p:cBhvr>
                                        <p:cTn id="19" dur="166" decel="50000">
                                          <p:stCondLst>
                                            <p:cond delay="676"/>
                                          </p:stCondLst>
                                        </p:cTn>
                                        <p:tgtEl>
                                          <p:spTgt spid="3">
                                            <p:txEl>
                                              <p:pRg st="1" end="1"/>
                                            </p:txEl>
                                          </p:spTgt>
                                        </p:tgtEl>
                                      </p:cBhvr>
                                      <p:to x="100000" y="100000"/>
                                    </p:animScale>
                                    <p:animScale>
                                      <p:cBhvr>
                                        <p:cTn id="20" dur="26">
                                          <p:stCondLst>
                                            <p:cond delay="1312"/>
                                          </p:stCondLst>
                                        </p:cTn>
                                        <p:tgtEl>
                                          <p:spTgt spid="3">
                                            <p:txEl>
                                              <p:pRg st="1" end="1"/>
                                            </p:txEl>
                                          </p:spTgt>
                                        </p:tgtEl>
                                      </p:cBhvr>
                                      <p:to x="100000" y="80000"/>
                                    </p:animScale>
                                    <p:animScale>
                                      <p:cBhvr>
                                        <p:cTn id="21" dur="166" decel="50000">
                                          <p:stCondLst>
                                            <p:cond delay="1338"/>
                                          </p:stCondLst>
                                        </p:cTn>
                                        <p:tgtEl>
                                          <p:spTgt spid="3">
                                            <p:txEl>
                                              <p:pRg st="1" end="1"/>
                                            </p:txEl>
                                          </p:spTgt>
                                        </p:tgtEl>
                                      </p:cBhvr>
                                      <p:to x="100000" y="100000"/>
                                    </p:animScale>
                                    <p:animScale>
                                      <p:cBhvr>
                                        <p:cTn id="22" dur="26">
                                          <p:stCondLst>
                                            <p:cond delay="1642"/>
                                          </p:stCondLst>
                                        </p:cTn>
                                        <p:tgtEl>
                                          <p:spTgt spid="3">
                                            <p:txEl>
                                              <p:pRg st="1" end="1"/>
                                            </p:txEl>
                                          </p:spTgt>
                                        </p:tgtEl>
                                      </p:cBhvr>
                                      <p:to x="100000" y="90000"/>
                                    </p:animScale>
                                    <p:animScale>
                                      <p:cBhvr>
                                        <p:cTn id="23" dur="166" decel="50000">
                                          <p:stCondLst>
                                            <p:cond delay="1668"/>
                                          </p:stCondLst>
                                        </p:cTn>
                                        <p:tgtEl>
                                          <p:spTgt spid="3">
                                            <p:txEl>
                                              <p:pRg st="1" end="1"/>
                                            </p:txEl>
                                          </p:spTgt>
                                        </p:tgtEl>
                                      </p:cBhvr>
                                      <p:to x="100000" y="100000"/>
                                    </p:animScale>
                                    <p:animScale>
                                      <p:cBhvr>
                                        <p:cTn id="24" dur="26">
                                          <p:stCondLst>
                                            <p:cond delay="1808"/>
                                          </p:stCondLst>
                                        </p:cTn>
                                        <p:tgtEl>
                                          <p:spTgt spid="3">
                                            <p:txEl>
                                              <p:pRg st="1" end="1"/>
                                            </p:txEl>
                                          </p:spTgt>
                                        </p:tgtEl>
                                      </p:cBhvr>
                                      <p:to x="100000" y="95000"/>
                                    </p:animScale>
                                    <p:animScale>
                                      <p:cBhvr>
                                        <p:cTn id="25" dur="166" decel="50000">
                                          <p:stCondLst>
                                            <p:cond delay="1834"/>
                                          </p:stCondLst>
                                        </p:cTn>
                                        <p:tgtEl>
                                          <p:spTgt spid="3">
                                            <p:txEl>
                                              <p:pRg st="1" end="1"/>
                                            </p:txEl>
                                          </p:spTgt>
                                        </p:tgtEl>
                                      </p:cBhvr>
                                      <p:to x="100000" y="100000"/>
                                    </p:animScale>
                                  </p:childTnLst>
                                </p:cTn>
                              </p:par>
                              <p:par>
                                <p:cTn id="26" presetID="26"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80">
                                          <p:stCondLst>
                                            <p:cond delay="0"/>
                                          </p:stCondLst>
                                        </p:cTn>
                                        <p:tgtEl>
                                          <p:spTgt spid="3">
                                            <p:txEl>
                                              <p:pRg st="2" end="2"/>
                                            </p:txEl>
                                          </p:spTgt>
                                        </p:tgtEl>
                                      </p:cBhvr>
                                    </p:animEffect>
                                    <p:anim calcmode="lin" valueType="num">
                                      <p:cBhvr>
                                        <p:cTn id="29"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3">
                                            <p:txEl>
                                              <p:pRg st="2" end="2"/>
                                            </p:txEl>
                                          </p:spTgt>
                                        </p:tgtEl>
                                      </p:cBhvr>
                                      <p:to x="100000" y="60000"/>
                                    </p:animScale>
                                    <p:animScale>
                                      <p:cBhvr>
                                        <p:cTn id="35" dur="166" decel="50000">
                                          <p:stCondLst>
                                            <p:cond delay="676"/>
                                          </p:stCondLst>
                                        </p:cTn>
                                        <p:tgtEl>
                                          <p:spTgt spid="3">
                                            <p:txEl>
                                              <p:pRg st="2" end="2"/>
                                            </p:txEl>
                                          </p:spTgt>
                                        </p:tgtEl>
                                      </p:cBhvr>
                                      <p:to x="100000" y="100000"/>
                                    </p:animScale>
                                    <p:animScale>
                                      <p:cBhvr>
                                        <p:cTn id="36" dur="26">
                                          <p:stCondLst>
                                            <p:cond delay="1312"/>
                                          </p:stCondLst>
                                        </p:cTn>
                                        <p:tgtEl>
                                          <p:spTgt spid="3">
                                            <p:txEl>
                                              <p:pRg st="2" end="2"/>
                                            </p:txEl>
                                          </p:spTgt>
                                        </p:tgtEl>
                                      </p:cBhvr>
                                      <p:to x="100000" y="80000"/>
                                    </p:animScale>
                                    <p:animScale>
                                      <p:cBhvr>
                                        <p:cTn id="37" dur="166" decel="50000">
                                          <p:stCondLst>
                                            <p:cond delay="1338"/>
                                          </p:stCondLst>
                                        </p:cTn>
                                        <p:tgtEl>
                                          <p:spTgt spid="3">
                                            <p:txEl>
                                              <p:pRg st="2" end="2"/>
                                            </p:txEl>
                                          </p:spTgt>
                                        </p:tgtEl>
                                      </p:cBhvr>
                                      <p:to x="100000" y="100000"/>
                                    </p:animScale>
                                    <p:animScale>
                                      <p:cBhvr>
                                        <p:cTn id="38" dur="26">
                                          <p:stCondLst>
                                            <p:cond delay="1642"/>
                                          </p:stCondLst>
                                        </p:cTn>
                                        <p:tgtEl>
                                          <p:spTgt spid="3">
                                            <p:txEl>
                                              <p:pRg st="2" end="2"/>
                                            </p:txEl>
                                          </p:spTgt>
                                        </p:tgtEl>
                                      </p:cBhvr>
                                      <p:to x="100000" y="90000"/>
                                    </p:animScale>
                                    <p:animScale>
                                      <p:cBhvr>
                                        <p:cTn id="39" dur="166" decel="50000">
                                          <p:stCondLst>
                                            <p:cond delay="1668"/>
                                          </p:stCondLst>
                                        </p:cTn>
                                        <p:tgtEl>
                                          <p:spTgt spid="3">
                                            <p:txEl>
                                              <p:pRg st="2" end="2"/>
                                            </p:txEl>
                                          </p:spTgt>
                                        </p:tgtEl>
                                      </p:cBhvr>
                                      <p:to x="100000" y="100000"/>
                                    </p:animScale>
                                    <p:animScale>
                                      <p:cBhvr>
                                        <p:cTn id="40" dur="26">
                                          <p:stCondLst>
                                            <p:cond delay="1808"/>
                                          </p:stCondLst>
                                        </p:cTn>
                                        <p:tgtEl>
                                          <p:spTgt spid="3">
                                            <p:txEl>
                                              <p:pRg st="2" end="2"/>
                                            </p:txEl>
                                          </p:spTgt>
                                        </p:tgtEl>
                                      </p:cBhvr>
                                      <p:to x="100000" y="95000"/>
                                    </p:animScale>
                                    <p:animScale>
                                      <p:cBhvr>
                                        <p:cTn id="41" dur="166" decel="50000">
                                          <p:stCondLst>
                                            <p:cond delay="1834"/>
                                          </p:stCondLst>
                                        </p:cTn>
                                        <p:tgtEl>
                                          <p:spTgt spid="3">
                                            <p:txEl>
                                              <p:pRg st="2" end="2"/>
                                            </p:txEl>
                                          </p:spTgt>
                                        </p:tgtEl>
                                      </p:cBhvr>
                                      <p:to x="100000" y="100000"/>
                                    </p:animScale>
                                  </p:childTnLst>
                                </p:cTn>
                              </p:par>
                              <p:par>
                                <p:cTn id="42" presetID="26" presetClass="entr" presetSubtype="0" fill="hold" nodeType="with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Effect transition="in" filter="wipe(down)">
                                      <p:cBhvr>
                                        <p:cTn id="44" dur="580">
                                          <p:stCondLst>
                                            <p:cond delay="0"/>
                                          </p:stCondLst>
                                        </p:cTn>
                                        <p:tgtEl>
                                          <p:spTgt spid="3">
                                            <p:txEl>
                                              <p:pRg st="3" end="3"/>
                                            </p:txEl>
                                          </p:spTgt>
                                        </p:tgtEl>
                                      </p:cBhvr>
                                    </p:animEffect>
                                    <p:anim calcmode="lin" valueType="num">
                                      <p:cBhvr>
                                        <p:cTn id="45"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3">
                                            <p:txEl>
                                              <p:pRg st="3" end="3"/>
                                            </p:txEl>
                                          </p:spTgt>
                                        </p:tgtEl>
                                      </p:cBhvr>
                                      <p:to x="100000" y="60000"/>
                                    </p:animScale>
                                    <p:animScale>
                                      <p:cBhvr>
                                        <p:cTn id="51" dur="166" decel="50000">
                                          <p:stCondLst>
                                            <p:cond delay="676"/>
                                          </p:stCondLst>
                                        </p:cTn>
                                        <p:tgtEl>
                                          <p:spTgt spid="3">
                                            <p:txEl>
                                              <p:pRg st="3" end="3"/>
                                            </p:txEl>
                                          </p:spTgt>
                                        </p:tgtEl>
                                      </p:cBhvr>
                                      <p:to x="100000" y="100000"/>
                                    </p:animScale>
                                    <p:animScale>
                                      <p:cBhvr>
                                        <p:cTn id="52" dur="26">
                                          <p:stCondLst>
                                            <p:cond delay="1312"/>
                                          </p:stCondLst>
                                        </p:cTn>
                                        <p:tgtEl>
                                          <p:spTgt spid="3">
                                            <p:txEl>
                                              <p:pRg st="3" end="3"/>
                                            </p:txEl>
                                          </p:spTgt>
                                        </p:tgtEl>
                                      </p:cBhvr>
                                      <p:to x="100000" y="80000"/>
                                    </p:animScale>
                                    <p:animScale>
                                      <p:cBhvr>
                                        <p:cTn id="53" dur="166" decel="50000">
                                          <p:stCondLst>
                                            <p:cond delay="1338"/>
                                          </p:stCondLst>
                                        </p:cTn>
                                        <p:tgtEl>
                                          <p:spTgt spid="3">
                                            <p:txEl>
                                              <p:pRg st="3" end="3"/>
                                            </p:txEl>
                                          </p:spTgt>
                                        </p:tgtEl>
                                      </p:cBhvr>
                                      <p:to x="100000" y="100000"/>
                                    </p:animScale>
                                    <p:animScale>
                                      <p:cBhvr>
                                        <p:cTn id="54" dur="26">
                                          <p:stCondLst>
                                            <p:cond delay="1642"/>
                                          </p:stCondLst>
                                        </p:cTn>
                                        <p:tgtEl>
                                          <p:spTgt spid="3">
                                            <p:txEl>
                                              <p:pRg st="3" end="3"/>
                                            </p:txEl>
                                          </p:spTgt>
                                        </p:tgtEl>
                                      </p:cBhvr>
                                      <p:to x="100000" y="90000"/>
                                    </p:animScale>
                                    <p:animScale>
                                      <p:cBhvr>
                                        <p:cTn id="55" dur="166" decel="50000">
                                          <p:stCondLst>
                                            <p:cond delay="1668"/>
                                          </p:stCondLst>
                                        </p:cTn>
                                        <p:tgtEl>
                                          <p:spTgt spid="3">
                                            <p:txEl>
                                              <p:pRg st="3" end="3"/>
                                            </p:txEl>
                                          </p:spTgt>
                                        </p:tgtEl>
                                      </p:cBhvr>
                                      <p:to x="100000" y="100000"/>
                                    </p:animScale>
                                    <p:animScale>
                                      <p:cBhvr>
                                        <p:cTn id="56" dur="26">
                                          <p:stCondLst>
                                            <p:cond delay="1808"/>
                                          </p:stCondLst>
                                        </p:cTn>
                                        <p:tgtEl>
                                          <p:spTgt spid="3">
                                            <p:txEl>
                                              <p:pRg st="3" end="3"/>
                                            </p:txEl>
                                          </p:spTgt>
                                        </p:tgtEl>
                                      </p:cBhvr>
                                      <p:to x="100000" y="95000"/>
                                    </p:animScale>
                                    <p:animScale>
                                      <p:cBhvr>
                                        <p:cTn id="57" dur="166" decel="50000">
                                          <p:stCondLst>
                                            <p:cond delay="1834"/>
                                          </p:stCondLst>
                                        </p:cTn>
                                        <p:tgtEl>
                                          <p:spTgt spid="3">
                                            <p:txEl>
                                              <p:pRg st="3" end="3"/>
                                            </p:txEl>
                                          </p:spTgt>
                                        </p:tgtEl>
                                      </p:cBhvr>
                                      <p:to x="100000" y="100000"/>
                                    </p:animScale>
                                  </p:childTnLst>
                                </p:cTn>
                              </p:par>
                              <p:par>
                                <p:cTn id="58" presetID="26" presetClass="entr" presetSubtype="0" fill="hold" nodeType="withEffect">
                                  <p:stCondLst>
                                    <p:cond delay="0"/>
                                  </p:stCondLst>
                                  <p:childTnLst>
                                    <p:set>
                                      <p:cBhvr>
                                        <p:cTn id="59" dur="1" fill="hold">
                                          <p:stCondLst>
                                            <p:cond delay="0"/>
                                          </p:stCondLst>
                                        </p:cTn>
                                        <p:tgtEl>
                                          <p:spTgt spid="3">
                                            <p:txEl>
                                              <p:pRg st="4" end="4"/>
                                            </p:txEl>
                                          </p:spTgt>
                                        </p:tgtEl>
                                        <p:attrNameLst>
                                          <p:attrName>style.visibility</p:attrName>
                                        </p:attrNameLst>
                                      </p:cBhvr>
                                      <p:to>
                                        <p:strVal val="visible"/>
                                      </p:to>
                                    </p:set>
                                    <p:animEffect transition="in" filter="wipe(down)">
                                      <p:cBhvr>
                                        <p:cTn id="60" dur="580">
                                          <p:stCondLst>
                                            <p:cond delay="0"/>
                                          </p:stCondLst>
                                        </p:cTn>
                                        <p:tgtEl>
                                          <p:spTgt spid="3">
                                            <p:txEl>
                                              <p:pRg st="4" end="4"/>
                                            </p:txEl>
                                          </p:spTgt>
                                        </p:tgtEl>
                                      </p:cBhvr>
                                    </p:animEffect>
                                    <p:anim calcmode="lin" valueType="num">
                                      <p:cBhvr>
                                        <p:cTn id="61"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6" dur="26">
                                          <p:stCondLst>
                                            <p:cond delay="650"/>
                                          </p:stCondLst>
                                        </p:cTn>
                                        <p:tgtEl>
                                          <p:spTgt spid="3">
                                            <p:txEl>
                                              <p:pRg st="4" end="4"/>
                                            </p:txEl>
                                          </p:spTgt>
                                        </p:tgtEl>
                                      </p:cBhvr>
                                      <p:to x="100000" y="60000"/>
                                    </p:animScale>
                                    <p:animScale>
                                      <p:cBhvr>
                                        <p:cTn id="67" dur="166" decel="50000">
                                          <p:stCondLst>
                                            <p:cond delay="676"/>
                                          </p:stCondLst>
                                        </p:cTn>
                                        <p:tgtEl>
                                          <p:spTgt spid="3">
                                            <p:txEl>
                                              <p:pRg st="4" end="4"/>
                                            </p:txEl>
                                          </p:spTgt>
                                        </p:tgtEl>
                                      </p:cBhvr>
                                      <p:to x="100000" y="100000"/>
                                    </p:animScale>
                                    <p:animScale>
                                      <p:cBhvr>
                                        <p:cTn id="68" dur="26">
                                          <p:stCondLst>
                                            <p:cond delay="1312"/>
                                          </p:stCondLst>
                                        </p:cTn>
                                        <p:tgtEl>
                                          <p:spTgt spid="3">
                                            <p:txEl>
                                              <p:pRg st="4" end="4"/>
                                            </p:txEl>
                                          </p:spTgt>
                                        </p:tgtEl>
                                      </p:cBhvr>
                                      <p:to x="100000" y="80000"/>
                                    </p:animScale>
                                    <p:animScale>
                                      <p:cBhvr>
                                        <p:cTn id="69" dur="166" decel="50000">
                                          <p:stCondLst>
                                            <p:cond delay="1338"/>
                                          </p:stCondLst>
                                        </p:cTn>
                                        <p:tgtEl>
                                          <p:spTgt spid="3">
                                            <p:txEl>
                                              <p:pRg st="4" end="4"/>
                                            </p:txEl>
                                          </p:spTgt>
                                        </p:tgtEl>
                                      </p:cBhvr>
                                      <p:to x="100000" y="100000"/>
                                    </p:animScale>
                                    <p:animScale>
                                      <p:cBhvr>
                                        <p:cTn id="70" dur="26">
                                          <p:stCondLst>
                                            <p:cond delay="1642"/>
                                          </p:stCondLst>
                                        </p:cTn>
                                        <p:tgtEl>
                                          <p:spTgt spid="3">
                                            <p:txEl>
                                              <p:pRg st="4" end="4"/>
                                            </p:txEl>
                                          </p:spTgt>
                                        </p:tgtEl>
                                      </p:cBhvr>
                                      <p:to x="100000" y="90000"/>
                                    </p:animScale>
                                    <p:animScale>
                                      <p:cBhvr>
                                        <p:cTn id="71" dur="166" decel="50000">
                                          <p:stCondLst>
                                            <p:cond delay="1668"/>
                                          </p:stCondLst>
                                        </p:cTn>
                                        <p:tgtEl>
                                          <p:spTgt spid="3">
                                            <p:txEl>
                                              <p:pRg st="4" end="4"/>
                                            </p:txEl>
                                          </p:spTgt>
                                        </p:tgtEl>
                                      </p:cBhvr>
                                      <p:to x="100000" y="100000"/>
                                    </p:animScale>
                                    <p:animScale>
                                      <p:cBhvr>
                                        <p:cTn id="72" dur="26">
                                          <p:stCondLst>
                                            <p:cond delay="1808"/>
                                          </p:stCondLst>
                                        </p:cTn>
                                        <p:tgtEl>
                                          <p:spTgt spid="3">
                                            <p:txEl>
                                              <p:pRg st="4" end="4"/>
                                            </p:txEl>
                                          </p:spTgt>
                                        </p:tgtEl>
                                      </p:cBhvr>
                                      <p:to x="100000" y="95000"/>
                                    </p:animScale>
                                    <p:animScale>
                                      <p:cBhvr>
                                        <p:cTn id="73" dur="166" decel="50000">
                                          <p:stCondLst>
                                            <p:cond delay="1834"/>
                                          </p:stCondLst>
                                        </p:cTn>
                                        <p:tgtEl>
                                          <p:spTgt spid="3">
                                            <p:txEl>
                                              <p:pRg st="4" end="4"/>
                                            </p:txEl>
                                          </p:spTgt>
                                        </p:tgtEl>
                                      </p:cBhvr>
                                      <p:to x="100000" y="100000"/>
                                    </p:animScale>
                                  </p:childTnLst>
                                </p:cTn>
                              </p:par>
                              <p:par>
                                <p:cTn id="74" presetID="26" presetClass="entr" presetSubtype="0" fill="hold" nodeType="withEffect">
                                  <p:stCondLst>
                                    <p:cond delay="0"/>
                                  </p:stCondLst>
                                  <p:childTnLst>
                                    <p:set>
                                      <p:cBhvr>
                                        <p:cTn id="75" dur="1" fill="hold">
                                          <p:stCondLst>
                                            <p:cond delay="0"/>
                                          </p:stCondLst>
                                        </p:cTn>
                                        <p:tgtEl>
                                          <p:spTgt spid="3">
                                            <p:txEl>
                                              <p:pRg st="5" end="5"/>
                                            </p:txEl>
                                          </p:spTgt>
                                        </p:tgtEl>
                                        <p:attrNameLst>
                                          <p:attrName>style.visibility</p:attrName>
                                        </p:attrNameLst>
                                      </p:cBhvr>
                                      <p:to>
                                        <p:strVal val="visible"/>
                                      </p:to>
                                    </p:set>
                                    <p:animEffect transition="in" filter="wipe(down)">
                                      <p:cBhvr>
                                        <p:cTn id="76" dur="580">
                                          <p:stCondLst>
                                            <p:cond delay="0"/>
                                          </p:stCondLst>
                                        </p:cTn>
                                        <p:tgtEl>
                                          <p:spTgt spid="3">
                                            <p:txEl>
                                              <p:pRg st="5" end="5"/>
                                            </p:txEl>
                                          </p:spTgt>
                                        </p:tgtEl>
                                      </p:cBhvr>
                                    </p:animEffect>
                                    <p:anim calcmode="lin" valueType="num">
                                      <p:cBhvr>
                                        <p:cTn id="77"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78"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79"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80"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81"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82" dur="26">
                                          <p:stCondLst>
                                            <p:cond delay="650"/>
                                          </p:stCondLst>
                                        </p:cTn>
                                        <p:tgtEl>
                                          <p:spTgt spid="3">
                                            <p:txEl>
                                              <p:pRg st="5" end="5"/>
                                            </p:txEl>
                                          </p:spTgt>
                                        </p:tgtEl>
                                      </p:cBhvr>
                                      <p:to x="100000" y="60000"/>
                                    </p:animScale>
                                    <p:animScale>
                                      <p:cBhvr>
                                        <p:cTn id="83" dur="166" decel="50000">
                                          <p:stCondLst>
                                            <p:cond delay="676"/>
                                          </p:stCondLst>
                                        </p:cTn>
                                        <p:tgtEl>
                                          <p:spTgt spid="3">
                                            <p:txEl>
                                              <p:pRg st="5" end="5"/>
                                            </p:txEl>
                                          </p:spTgt>
                                        </p:tgtEl>
                                      </p:cBhvr>
                                      <p:to x="100000" y="100000"/>
                                    </p:animScale>
                                    <p:animScale>
                                      <p:cBhvr>
                                        <p:cTn id="84" dur="26">
                                          <p:stCondLst>
                                            <p:cond delay="1312"/>
                                          </p:stCondLst>
                                        </p:cTn>
                                        <p:tgtEl>
                                          <p:spTgt spid="3">
                                            <p:txEl>
                                              <p:pRg st="5" end="5"/>
                                            </p:txEl>
                                          </p:spTgt>
                                        </p:tgtEl>
                                      </p:cBhvr>
                                      <p:to x="100000" y="80000"/>
                                    </p:animScale>
                                    <p:animScale>
                                      <p:cBhvr>
                                        <p:cTn id="85" dur="166" decel="50000">
                                          <p:stCondLst>
                                            <p:cond delay="1338"/>
                                          </p:stCondLst>
                                        </p:cTn>
                                        <p:tgtEl>
                                          <p:spTgt spid="3">
                                            <p:txEl>
                                              <p:pRg st="5" end="5"/>
                                            </p:txEl>
                                          </p:spTgt>
                                        </p:tgtEl>
                                      </p:cBhvr>
                                      <p:to x="100000" y="100000"/>
                                    </p:animScale>
                                    <p:animScale>
                                      <p:cBhvr>
                                        <p:cTn id="86" dur="26">
                                          <p:stCondLst>
                                            <p:cond delay="1642"/>
                                          </p:stCondLst>
                                        </p:cTn>
                                        <p:tgtEl>
                                          <p:spTgt spid="3">
                                            <p:txEl>
                                              <p:pRg st="5" end="5"/>
                                            </p:txEl>
                                          </p:spTgt>
                                        </p:tgtEl>
                                      </p:cBhvr>
                                      <p:to x="100000" y="90000"/>
                                    </p:animScale>
                                    <p:animScale>
                                      <p:cBhvr>
                                        <p:cTn id="87" dur="166" decel="50000">
                                          <p:stCondLst>
                                            <p:cond delay="1668"/>
                                          </p:stCondLst>
                                        </p:cTn>
                                        <p:tgtEl>
                                          <p:spTgt spid="3">
                                            <p:txEl>
                                              <p:pRg st="5" end="5"/>
                                            </p:txEl>
                                          </p:spTgt>
                                        </p:tgtEl>
                                      </p:cBhvr>
                                      <p:to x="100000" y="100000"/>
                                    </p:animScale>
                                    <p:animScale>
                                      <p:cBhvr>
                                        <p:cTn id="88" dur="26">
                                          <p:stCondLst>
                                            <p:cond delay="1808"/>
                                          </p:stCondLst>
                                        </p:cTn>
                                        <p:tgtEl>
                                          <p:spTgt spid="3">
                                            <p:txEl>
                                              <p:pRg st="5" end="5"/>
                                            </p:txEl>
                                          </p:spTgt>
                                        </p:tgtEl>
                                      </p:cBhvr>
                                      <p:to x="100000" y="95000"/>
                                    </p:animScale>
                                    <p:animScale>
                                      <p:cBhvr>
                                        <p:cTn id="89" dur="166" decel="50000">
                                          <p:stCondLst>
                                            <p:cond delay="1834"/>
                                          </p:stCondLst>
                                        </p:cTn>
                                        <p:tgtEl>
                                          <p:spTgt spid="3">
                                            <p:txEl>
                                              <p:pRg st="5" end="5"/>
                                            </p:txEl>
                                          </p:spTgt>
                                        </p:tgtEl>
                                      </p:cBhvr>
                                      <p:to x="100000" y="100000"/>
                                    </p:animScale>
                                  </p:childTnLst>
                                </p:cTn>
                              </p:par>
                            </p:childTnLst>
                          </p:cTn>
                        </p:par>
                      </p:childTnLst>
                    </p:cTn>
                  </p:par>
                  <p:par>
                    <p:cTn id="90" fill="hold">
                      <p:stCondLst>
                        <p:cond delay="indefinite"/>
                      </p:stCondLst>
                      <p:childTnLst>
                        <p:par>
                          <p:cTn id="91" fill="hold">
                            <p:stCondLst>
                              <p:cond delay="0"/>
                            </p:stCondLst>
                            <p:childTnLst>
                              <p:par>
                                <p:cTn id="92" presetID="15" presetClass="entr" presetSubtype="0" fill="hold" nodeType="clickEffect">
                                  <p:stCondLst>
                                    <p:cond delay="0"/>
                                  </p:stCondLst>
                                  <p:childTnLst>
                                    <p:set>
                                      <p:cBhvr>
                                        <p:cTn id="93" dur="1" fill="hold">
                                          <p:stCondLst>
                                            <p:cond delay="0"/>
                                          </p:stCondLst>
                                        </p:cTn>
                                        <p:tgtEl>
                                          <p:spTgt spid="3">
                                            <p:txEl>
                                              <p:pRg st="7" end="7"/>
                                            </p:txEl>
                                          </p:spTgt>
                                        </p:tgtEl>
                                        <p:attrNameLst>
                                          <p:attrName>style.visibility</p:attrName>
                                        </p:attrNameLst>
                                      </p:cBhvr>
                                      <p:to>
                                        <p:strVal val="visible"/>
                                      </p:to>
                                    </p:set>
                                    <p:anim calcmode="lin" valueType="num">
                                      <p:cBhvr>
                                        <p:cTn id="94"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95"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96" dur="1000" fill="hold"/>
                                        <p:tgtEl>
                                          <p:spTgt spid="3">
                                            <p:txEl>
                                              <p:pRg st="7" end="7"/>
                                            </p:txEl>
                                          </p:spTgt>
                                        </p:tgtEl>
                                        <p:attrNameLst>
                                          <p:attrName>ppt_x</p:attrName>
                                        </p:attrNameLst>
                                      </p:cBhvr>
                                      <p:tavLst>
                                        <p:tav tm="0" fmla="#ppt_x+(cos(-2*pi*(1-$))*-#ppt_x-sin(-2*pi*(1-$))*(1-#ppt_y))*(1-$)">
                                          <p:val>
                                            <p:fltVal val="0"/>
                                          </p:val>
                                        </p:tav>
                                        <p:tav tm="100000">
                                          <p:val>
                                            <p:fltVal val="1"/>
                                          </p:val>
                                        </p:tav>
                                      </p:tavLst>
                                    </p:anim>
                                    <p:anim calcmode="lin" valueType="num">
                                      <p:cBhvr>
                                        <p:cTn id="97" dur="1000" fill="hold"/>
                                        <p:tgtEl>
                                          <p:spTgt spid="3">
                                            <p:txEl>
                                              <p:pRg st="7" end="7"/>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98" fill="hold">
                      <p:stCondLst>
                        <p:cond delay="indefinite"/>
                      </p:stCondLst>
                      <p:childTnLst>
                        <p:par>
                          <p:cTn id="99" fill="hold">
                            <p:stCondLst>
                              <p:cond delay="0"/>
                            </p:stCondLst>
                            <p:childTnLst>
                              <p:par>
                                <p:cTn id="100" presetID="26" presetClass="entr" presetSubtype="0" fill="hold" nodeType="clickEffect">
                                  <p:stCondLst>
                                    <p:cond delay="0"/>
                                  </p:stCondLst>
                                  <p:childTnLst>
                                    <p:set>
                                      <p:cBhvr>
                                        <p:cTn id="101" dur="1" fill="hold">
                                          <p:stCondLst>
                                            <p:cond delay="0"/>
                                          </p:stCondLst>
                                        </p:cTn>
                                        <p:tgtEl>
                                          <p:spTgt spid="3">
                                            <p:txEl>
                                              <p:pRg st="8" end="8"/>
                                            </p:txEl>
                                          </p:spTgt>
                                        </p:tgtEl>
                                        <p:attrNameLst>
                                          <p:attrName>style.visibility</p:attrName>
                                        </p:attrNameLst>
                                      </p:cBhvr>
                                      <p:to>
                                        <p:strVal val="visible"/>
                                      </p:to>
                                    </p:set>
                                    <p:animEffect transition="in" filter="wipe(down)">
                                      <p:cBhvr>
                                        <p:cTn id="102" dur="580">
                                          <p:stCondLst>
                                            <p:cond delay="0"/>
                                          </p:stCondLst>
                                        </p:cTn>
                                        <p:tgtEl>
                                          <p:spTgt spid="3">
                                            <p:txEl>
                                              <p:pRg st="8" end="8"/>
                                            </p:txEl>
                                          </p:spTgt>
                                        </p:tgtEl>
                                      </p:cBhvr>
                                    </p:animEffect>
                                    <p:anim calcmode="lin" valueType="num">
                                      <p:cBhvr>
                                        <p:cTn id="103"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04"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05"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06"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07"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08" dur="26">
                                          <p:stCondLst>
                                            <p:cond delay="650"/>
                                          </p:stCondLst>
                                        </p:cTn>
                                        <p:tgtEl>
                                          <p:spTgt spid="3">
                                            <p:txEl>
                                              <p:pRg st="8" end="8"/>
                                            </p:txEl>
                                          </p:spTgt>
                                        </p:tgtEl>
                                      </p:cBhvr>
                                      <p:to x="100000" y="60000"/>
                                    </p:animScale>
                                    <p:animScale>
                                      <p:cBhvr>
                                        <p:cTn id="109" dur="166" decel="50000">
                                          <p:stCondLst>
                                            <p:cond delay="676"/>
                                          </p:stCondLst>
                                        </p:cTn>
                                        <p:tgtEl>
                                          <p:spTgt spid="3">
                                            <p:txEl>
                                              <p:pRg st="8" end="8"/>
                                            </p:txEl>
                                          </p:spTgt>
                                        </p:tgtEl>
                                      </p:cBhvr>
                                      <p:to x="100000" y="100000"/>
                                    </p:animScale>
                                    <p:animScale>
                                      <p:cBhvr>
                                        <p:cTn id="110" dur="26">
                                          <p:stCondLst>
                                            <p:cond delay="1312"/>
                                          </p:stCondLst>
                                        </p:cTn>
                                        <p:tgtEl>
                                          <p:spTgt spid="3">
                                            <p:txEl>
                                              <p:pRg st="8" end="8"/>
                                            </p:txEl>
                                          </p:spTgt>
                                        </p:tgtEl>
                                      </p:cBhvr>
                                      <p:to x="100000" y="80000"/>
                                    </p:animScale>
                                    <p:animScale>
                                      <p:cBhvr>
                                        <p:cTn id="111" dur="166" decel="50000">
                                          <p:stCondLst>
                                            <p:cond delay="1338"/>
                                          </p:stCondLst>
                                        </p:cTn>
                                        <p:tgtEl>
                                          <p:spTgt spid="3">
                                            <p:txEl>
                                              <p:pRg st="8" end="8"/>
                                            </p:txEl>
                                          </p:spTgt>
                                        </p:tgtEl>
                                      </p:cBhvr>
                                      <p:to x="100000" y="100000"/>
                                    </p:animScale>
                                    <p:animScale>
                                      <p:cBhvr>
                                        <p:cTn id="112" dur="26">
                                          <p:stCondLst>
                                            <p:cond delay="1642"/>
                                          </p:stCondLst>
                                        </p:cTn>
                                        <p:tgtEl>
                                          <p:spTgt spid="3">
                                            <p:txEl>
                                              <p:pRg st="8" end="8"/>
                                            </p:txEl>
                                          </p:spTgt>
                                        </p:tgtEl>
                                      </p:cBhvr>
                                      <p:to x="100000" y="90000"/>
                                    </p:animScale>
                                    <p:animScale>
                                      <p:cBhvr>
                                        <p:cTn id="113" dur="166" decel="50000">
                                          <p:stCondLst>
                                            <p:cond delay="1668"/>
                                          </p:stCondLst>
                                        </p:cTn>
                                        <p:tgtEl>
                                          <p:spTgt spid="3">
                                            <p:txEl>
                                              <p:pRg st="8" end="8"/>
                                            </p:txEl>
                                          </p:spTgt>
                                        </p:tgtEl>
                                      </p:cBhvr>
                                      <p:to x="100000" y="100000"/>
                                    </p:animScale>
                                    <p:animScale>
                                      <p:cBhvr>
                                        <p:cTn id="114" dur="26">
                                          <p:stCondLst>
                                            <p:cond delay="1808"/>
                                          </p:stCondLst>
                                        </p:cTn>
                                        <p:tgtEl>
                                          <p:spTgt spid="3">
                                            <p:txEl>
                                              <p:pRg st="8" end="8"/>
                                            </p:txEl>
                                          </p:spTgt>
                                        </p:tgtEl>
                                      </p:cBhvr>
                                      <p:to x="100000" y="95000"/>
                                    </p:animScale>
                                    <p:animScale>
                                      <p:cBhvr>
                                        <p:cTn id="115" dur="166" decel="50000">
                                          <p:stCondLst>
                                            <p:cond delay="1834"/>
                                          </p:stCondLst>
                                        </p:cTn>
                                        <p:tgtEl>
                                          <p:spTgt spid="3">
                                            <p:txEl>
                                              <p:pRg st="8" end="8"/>
                                            </p:txEl>
                                          </p:spTgt>
                                        </p:tgtEl>
                                      </p:cBhvr>
                                      <p:to x="100000" y="100000"/>
                                    </p:animScale>
                                  </p:childTnLst>
                                </p:cTn>
                              </p:par>
                              <p:par>
                                <p:cTn id="116" presetID="26" presetClass="entr" presetSubtype="0" fill="hold" nodeType="withEffect">
                                  <p:stCondLst>
                                    <p:cond delay="0"/>
                                  </p:stCondLst>
                                  <p:childTnLst>
                                    <p:set>
                                      <p:cBhvr>
                                        <p:cTn id="117" dur="1" fill="hold">
                                          <p:stCondLst>
                                            <p:cond delay="0"/>
                                          </p:stCondLst>
                                        </p:cTn>
                                        <p:tgtEl>
                                          <p:spTgt spid="3">
                                            <p:txEl>
                                              <p:pRg st="9" end="9"/>
                                            </p:txEl>
                                          </p:spTgt>
                                        </p:tgtEl>
                                        <p:attrNameLst>
                                          <p:attrName>style.visibility</p:attrName>
                                        </p:attrNameLst>
                                      </p:cBhvr>
                                      <p:to>
                                        <p:strVal val="visible"/>
                                      </p:to>
                                    </p:set>
                                    <p:animEffect transition="in" filter="wipe(down)">
                                      <p:cBhvr>
                                        <p:cTn id="118" dur="580">
                                          <p:stCondLst>
                                            <p:cond delay="0"/>
                                          </p:stCondLst>
                                        </p:cTn>
                                        <p:tgtEl>
                                          <p:spTgt spid="3">
                                            <p:txEl>
                                              <p:pRg st="9" end="9"/>
                                            </p:txEl>
                                          </p:spTgt>
                                        </p:tgtEl>
                                      </p:cBhvr>
                                    </p:animEffect>
                                    <p:anim calcmode="lin" valueType="num">
                                      <p:cBhvr>
                                        <p:cTn id="119"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120"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121"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122"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123"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124" dur="26">
                                          <p:stCondLst>
                                            <p:cond delay="650"/>
                                          </p:stCondLst>
                                        </p:cTn>
                                        <p:tgtEl>
                                          <p:spTgt spid="3">
                                            <p:txEl>
                                              <p:pRg st="9" end="9"/>
                                            </p:txEl>
                                          </p:spTgt>
                                        </p:tgtEl>
                                      </p:cBhvr>
                                      <p:to x="100000" y="60000"/>
                                    </p:animScale>
                                    <p:animScale>
                                      <p:cBhvr>
                                        <p:cTn id="125" dur="166" decel="50000">
                                          <p:stCondLst>
                                            <p:cond delay="676"/>
                                          </p:stCondLst>
                                        </p:cTn>
                                        <p:tgtEl>
                                          <p:spTgt spid="3">
                                            <p:txEl>
                                              <p:pRg st="9" end="9"/>
                                            </p:txEl>
                                          </p:spTgt>
                                        </p:tgtEl>
                                      </p:cBhvr>
                                      <p:to x="100000" y="100000"/>
                                    </p:animScale>
                                    <p:animScale>
                                      <p:cBhvr>
                                        <p:cTn id="126" dur="26">
                                          <p:stCondLst>
                                            <p:cond delay="1312"/>
                                          </p:stCondLst>
                                        </p:cTn>
                                        <p:tgtEl>
                                          <p:spTgt spid="3">
                                            <p:txEl>
                                              <p:pRg st="9" end="9"/>
                                            </p:txEl>
                                          </p:spTgt>
                                        </p:tgtEl>
                                      </p:cBhvr>
                                      <p:to x="100000" y="80000"/>
                                    </p:animScale>
                                    <p:animScale>
                                      <p:cBhvr>
                                        <p:cTn id="127" dur="166" decel="50000">
                                          <p:stCondLst>
                                            <p:cond delay="1338"/>
                                          </p:stCondLst>
                                        </p:cTn>
                                        <p:tgtEl>
                                          <p:spTgt spid="3">
                                            <p:txEl>
                                              <p:pRg st="9" end="9"/>
                                            </p:txEl>
                                          </p:spTgt>
                                        </p:tgtEl>
                                      </p:cBhvr>
                                      <p:to x="100000" y="100000"/>
                                    </p:animScale>
                                    <p:animScale>
                                      <p:cBhvr>
                                        <p:cTn id="128" dur="26">
                                          <p:stCondLst>
                                            <p:cond delay="1642"/>
                                          </p:stCondLst>
                                        </p:cTn>
                                        <p:tgtEl>
                                          <p:spTgt spid="3">
                                            <p:txEl>
                                              <p:pRg st="9" end="9"/>
                                            </p:txEl>
                                          </p:spTgt>
                                        </p:tgtEl>
                                      </p:cBhvr>
                                      <p:to x="100000" y="90000"/>
                                    </p:animScale>
                                    <p:animScale>
                                      <p:cBhvr>
                                        <p:cTn id="129" dur="166" decel="50000">
                                          <p:stCondLst>
                                            <p:cond delay="1668"/>
                                          </p:stCondLst>
                                        </p:cTn>
                                        <p:tgtEl>
                                          <p:spTgt spid="3">
                                            <p:txEl>
                                              <p:pRg st="9" end="9"/>
                                            </p:txEl>
                                          </p:spTgt>
                                        </p:tgtEl>
                                      </p:cBhvr>
                                      <p:to x="100000" y="100000"/>
                                    </p:animScale>
                                    <p:animScale>
                                      <p:cBhvr>
                                        <p:cTn id="130" dur="26">
                                          <p:stCondLst>
                                            <p:cond delay="1808"/>
                                          </p:stCondLst>
                                        </p:cTn>
                                        <p:tgtEl>
                                          <p:spTgt spid="3">
                                            <p:txEl>
                                              <p:pRg st="9" end="9"/>
                                            </p:txEl>
                                          </p:spTgt>
                                        </p:tgtEl>
                                      </p:cBhvr>
                                      <p:to x="100000" y="95000"/>
                                    </p:animScale>
                                    <p:animScale>
                                      <p:cBhvr>
                                        <p:cTn id="131" dur="166" decel="50000">
                                          <p:stCondLst>
                                            <p:cond delay="1834"/>
                                          </p:stCondLst>
                                        </p:cTn>
                                        <p:tgtEl>
                                          <p:spTgt spid="3">
                                            <p:txEl>
                                              <p:pRg st="9" end="9"/>
                                            </p:txEl>
                                          </p:spTgt>
                                        </p:tgtEl>
                                      </p:cBhvr>
                                      <p:to x="100000" y="100000"/>
                                    </p:animScale>
                                  </p:childTnLst>
                                </p:cTn>
                              </p:par>
                              <p:par>
                                <p:cTn id="132" presetID="26" presetClass="entr" presetSubtype="0" fill="hold" nodeType="withEffect">
                                  <p:stCondLst>
                                    <p:cond delay="0"/>
                                  </p:stCondLst>
                                  <p:childTnLst>
                                    <p:set>
                                      <p:cBhvr>
                                        <p:cTn id="133" dur="1" fill="hold">
                                          <p:stCondLst>
                                            <p:cond delay="0"/>
                                          </p:stCondLst>
                                        </p:cTn>
                                        <p:tgtEl>
                                          <p:spTgt spid="3">
                                            <p:txEl>
                                              <p:pRg st="10" end="10"/>
                                            </p:txEl>
                                          </p:spTgt>
                                        </p:tgtEl>
                                        <p:attrNameLst>
                                          <p:attrName>style.visibility</p:attrName>
                                        </p:attrNameLst>
                                      </p:cBhvr>
                                      <p:to>
                                        <p:strVal val="visible"/>
                                      </p:to>
                                    </p:set>
                                    <p:animEffect transition="in" filter="wipe(down)">
                                      <p:cBhvr>
                                        <p:cTn id="134" dur="580">
                                          <p:stCondLst>
                                            <p:cond delay="0"/>
                                          </p:stCondLst>
                                        </p:cTn>
                                        <p:tgtEl>
                                          <p:spTgt spid="3">
                                            <p:txEl>
                                              <p:pRg st="10" end="10"/>
                                            </p:txEl>
                                          </p:spTgt>
                                        </p:tgtEl>
                                      </p:cBhvr>
                                    </p:animEffect>
                                    <p:anim calcmode="lin" valueType="num">
                                      <p:cBhvr>
                                        <p:cTn id="135"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136"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137"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138"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139"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140" dur="26">
                                          <p:stCondLst>
                                            <p:cond delay="650"/>
                                          </p:stCondLst>
                                        </p:cTn>
                                        <p:tgtEl>
                                          <p:spTgt spid="3">
                                            <p:txEl>
                                              <p:pRg st="10" end="10"/>
                                            </p:txEl>
                                          </p:spTgt>
                                        </p:tgtEl>
                                      </p:cBhvr>
                                      <p:to x="100000" y="60000"/>
                                    </p:animScale>
                                    <p:animScale>
                                      <p:cBhvr>
                                        <p:cTn id="141" dur="166" decel="50000">
                                          <p:stCondLst>
                                            <p:cond delay="676"/>
                                          </p:stCondLst>
                                        </p:cTn>
                                        <p:tgtEl>
                                          <p:spTgt spid="3">
                                            <p:txEl>
                                              <p:pRg st="10" end="10"/>
                                            </p:txEl>
                                          </p:spTgt>
                                        </p:tgtEl>
                                      </p:cBhvr>
                                      <p:to x="100000" y="100000"/>
                                    </p:animScale>
                                    <p:animScale>
                                      <p:cBhvr>
                                        <p:cTn id="142" dur="26">
                                          <p:stCondLst>
                                            <p:cond delay="1312"/>
                                          </p:stCondLst>
                                        </p:cTn>
                                        <p:tgtEl>
                                          <p:spTgt spid="3">
                                            <p:txEl>
                                              <p:pRg st="10" end="10"/>
                                            </p:txEl>
                                          </p:spTgt>
                                        </p:tgtEl>
                                      </p:cBhvr>
                                      <p:to x="100000" y="80000"/>
                                    </p:animScale>
                                    <p:animScale>
                                      <p:cBhvr>
                                        <p:cTn id="143" dur="166" decel="50000">
                                          <p:stCondLst>
                                            <p:cond delay="1338"/>
                                          </p:stCondLst>
                                        </p:cTn>
                                        <p:tgtEl>
                                          <p:spTgt spid="3">
                                            <p:txEl>
                                              <p:pRg st="10" end="10"/>
                                            </p:txEl>
                                          </p:spTgt>
                                        </p:tgtEl>
                                      </p:cBhvr>
                                      <p:to x="100000" y="100000"/>
                                    </p:animScale>
                                    <p:animScale>
                                      <p:cBhvr>
                                        <p:cTn id="144" dur="26">
                                          <p:stCondLst>
                                            <p:cond delay="1642"/>
                                          </p:stCondLst>
                                        </p:cTn>
                                        <p:tgtEl>
                                          <p:spTgt spid="3">
                                            <p:txEl>
                                              <p:pRg st="10" end="10"/>
                                            </p:txEl>
                                          </p:spTgt>
                                        </p:tgtEl>
                                      </p:cBhvr>
                                      <p:to x="100000" y="90000"/>
                                    </p:animScale>
                                    <p:animScale>
                                      <p:cBhvr>
                                        <p:cTn id="145" dur="166" decel="50000">
                                          <p:stCondLst>
                                            <p:cond delay="1668"/>
                                          </p:stCondLst>
                                        </p:cTn>
                                        <p:tgtEl>
                                          <p:spTgt spid="3">
                                            <p:txEl>
                                              <p:pRg st="10" end="10"/>
                                            </p:txEl>
                                          </p:spTgt>
                                        </p:tgtEl>
                                      </p:cBhvr>
                                      <p:to x="100000" y="100000"/>
                                    </p:animScale>
                                    <p:animScale>
                                      <p:cBhvr>
                                        <p:cTn id="146" dur="26">
                                          <p:stCondLst>
                                            <p:cond delay="1808"/>
                                          </p:stCondLst>
                                        </p:cTn>
                                        <p:tgtEl>
                                          <p:spTgt spid="3">
                                            <p:txEl>
                                              <p:pRg st="10" end="10"/>
                                            </p:txEl>
                                          </p:spTgt>
                                        </p:tgtEl>
                                      </p:cBhvr>
                                      <p:to x="100000" y="95000"/>
                                    </p:animScale>
                                    <p:animScale>
                                      <p:cBhvr>
                                        <p:cTn id="147" dur="166" decel="50000">
                                          <p:stCondLst>
                                            <p:cond delay="1834"/>
                                          </p:stCondLst>
                                        </p:cTn>
                                        <p:tgtEl>
                                          <p:spTgt spid="3">
                                            <p:txEl>
                                              <p:pRg st="10" end="1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31617" y="1477819"/>
                <a:ext cx="11903365" cy="5380182"/>
              </a:xfrm>
            </p:spPr>
            <p:txBody>
              <a:bodyPr>
                <a:normAutofit fontScale="70000" lnSpcReduction="20000"/>
              </a:bodyPr>
              <a:lstStyle/>
              <a:p>
                <a:pPr marL="0" lvl="0" indent="0">
                  <a:buNone/>
                </a:pPr>
                <a:r>
                  <a:rPr lang="en-US" dirty="0"/>
                  <a:t>7) A can do a piece of work in 80 days. He works at it for 10 days and then B alone finishes the remaining work in 42 days. In how much time will they (A &amp; B), working together, finish the work?</a:t>
                </a:r>
              </a:p>
              <a:p>
                <a:pPr marL="0" indent="0">
                  <a:buNone/>
                </a:pPr>
                <a:r>
                  <a:rPr lang="en-US" dirty="0"/>
                  <a:t>Sol) Work done by A in 10 day’s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80</m:t>
                        </m:r>
                      </m:den>
                    </m:f>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10=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8</m:t>
                        </m:r>
                      </m:den>
                    </m:f>
                  </m:oMath>
                </a14:m>
                <a:endParaRPr lang="en-US" dirty="0"/>
              </a:p>
              <a:p>
                <a:pPr marL="457200" lvl="1" indent="0">
                  <a:buNone/>
                </a:pPr>
                <a:endParaRPr lang="en-US" dirty="0"/>
              </a:p>
              <a:p>
                <a:pPr marL="457200" lvl="1" indent="0">
                  <a:buNone/>
                </a:pPr>
                <a:r>
                  <a:rPr lang="en-US" dirty="0"/>
                  <a:t>(Since A’s 1 day’s work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80</m:t>
                        </m:r>
                      </m:den>
                    </m:f>
                  </m:oMath>
                </a14:m>
                <a:r>
                  <a:rPr lang="en-US" dirty="0"/>
                  <a:t>)</a:t>
                </a:r>
              </a:p>
              <a:p>
                <a:pPr marL="457200" lvl="1" indent="0">
                  <a:buNone/>
                </a:pPr>
                <a:r>
                  <a:rPr lang="en-US" dirty="0"/>
                  <a:t>   Remaining work = </a:t>
                </a:r>
                <a14:m>
                  <m:oMath xmlns:m="http://schemas.openxmlformats.org/officeDocument/2006/math">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8</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8</m:t>
                        </m:r>
                      </m:den>
                    </m:f>
                  </m:oMath>
                </a14:m>
                <a:endParaRPr lang="en-US" dirty="0"/>
              </a:p>
              <a:p>
                <a:pPr marL="457200" lvl="1" indent="0">
                  <a:buNone/>
                </a:pPr>
                <a:r>
                  <a:rPr lang="en-US" dirty="0"/>
                  <a:t>Now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8</m:t>
                        </m:r>
                      </m:den>
                    </m:f>
                  </m:oMath>
                </a14:m>
                <a:r>
                  <a:rPr lang="en-US" dirty="0"/>
                  <a:t> work is done by B in 42 days.</a:t>
                </a:r>
              </a:p>
              <a:p>
                <a:pPr marL="457200" lvl="1" indent="0">
                  <a:buNone/>
                </a:pPr>
                <a:r>
                  <a:rPr lang="en-US" dirty="0"/>
                  <a:t>Whole work will be done by B in (</a:t>
                </a:r>
                <a14:m>
                  <m:oMath xmlns:m="http://schemas.openxmlformats.org/officeDocument/2006/math">
                    <m:r>
                      <a:rPr lang="en-US" i="1">
                        <a:latin typeface="Cambria Math" panose="02040503050406030204" pitchFamily="18" charset="0"/>
                      </a:rPr>
                      <m:t>42 </m:t>
                    </m:r>
                    <m:r>
                      <a:rPr lang="en-US" i="1">
                        <a:latin typeface="Cambria Math" panose="02040503050406030204" pitchFamily="18" charset="0"/>
                      </a:rPr>
                      <m:t>𝑥</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8</m:t>
                        </m:r>
                      </m:num>
                      <m:den>
                        <m:r>
                          <a:rPr lang="en-US" i="1">
                            <a:latin typeface="Cambria Math" panose="02040503050406030204" pitchFamily="18" charset="0"/>
                          </a:rPr>
                          <m:t>7</m:t>
                        </m:r>
                      </m:den>
                    </m:f>
                  </m:oMath>
                </a14:m>
                <a:r>
                  <a:rPr lang="en-US" dirty="0"/>
                  <a:t>) = 48 days</a:t>
                </a:r>
              </a:p>
              <a:p>
                <a:pPr marL="457200" lvl="1" indent="0">
                  <a:buNone/>
                </a:pPr>
                <a:r>
                  <a:rPr lang="en-US" dirty="0"/>
                  <a:t>A’s 1 day’s work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80</m:t>
                        </m:r>
                      </m:den>
                    </m:f>
                  </m:oMath>
                </a14:m>
                <a:r>
                  <a:rPr lang="en-US" dirty="0"/>
                  <a:t>&amp; B’s 1 day’s work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48</m:t>
                        </m:r>
                      </m:den>
                    </m:f>
                  </m:oMath>
                </a14:m>
                <a:endParaRPr lang="en-US" dirty="0"/>
              </a:p>
              <a:p>
                <a:pPr marL="457200" lvl="1" indent="0">
                  <a:buNone/>
                </a:pPr>
                <a:r>
                  <a:rPr lang="en-US" dirty="0"/>
                  <a:t>(A+B)’s 1 day’s work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80</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48</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30</m:t>
                        </m:r>
                      </m:den>
                    </m:f>
                  </m:oMath>
                </a14:m>
                <a:endParaRPr lang="en-US" dirty="0"/>
              </a:p>
              <a:p>
                <a:pPr marL="457200" lvl="1" indent="0">
                  <a:buNone/>
                </a:pPr>
                <a:r>
                  <a:rPr lang="en-US" dirty="0"/>
                  <a:t>Hence both will finish the work in 30 days.</a:t>
                </a:r>
              </a:p>
              <a:p>
                <a:pPr marL="0" indent="0">
                  <a:buNone/>
                </a:pPr>
                <a:endParaRPr lang="en-US" dirty="0"/>
              </a:p>
              <a:p>
                <a:pPr marL="0" lvl="0" indent="0">
                  <a:buNone/>
                </a:pPr>
                <a:r>
                  <a:rPr lang="en-US" dirty="0"/>
                  <a:t>8) A &amp; B undertake to do a piece of work for Rs.600. A alone can do it in 6 days while B alone can do it in 8 days. With the help of C, they finish it in 3 days. Find the share of each.</a:t>
                </a:r>
              </a:p>
              <a:p>
                <a:pPr marL="0" indent="0">
                  <a:buNone/>
                </a:pPr>
                <a:r>
                  <a:rPr lang="en-US" dirty="0"/>
                  <a:t>Sol) C’s 1 day’s work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8</m:t>
                            </m:r>
                          </m:den>
                        </m:f>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24</m:t>
                        </m:r>
                      </m:den>
                    </m:f>
                  </m:oMath>
                </a14:m>
                <a:endParaRPr lang="en-US" dirty="0"/>
              </a:p>
              <a:p>
                <a:pPr marL="457200" lvl="1" indent="0">
                  <a:buNone/>
                </a:pPr>
                <a:r>
                  <a:rPr lang="en-US" dirty="0"/>
                  <a:t>A : B : C = Ratio of their 1 day’s work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8</m:t>
                        </m:r>
                      </m:den>
                    </m:f>
                    <m:r>
                      <a:rPr lang="en-US" i="1">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24</m:t>
                        </m:r>
                      </m:den>
                    </m:f>
                    <m:r>
                      <a:rPr lang="en-US" i="1">
                        <a:latin typeface="Cambria Math" panose="02040503050406030204" pitchFamily="18" charset="0"/>
                      </a:rPr>
                      <m:t>=4 :3 :1</m:t>
                    </m:r>
                  </m:oMath>
                </a14:m>
                <a:endParaRPr lang="en-US" dirty="0"/>
              </a:p>
              <a:p>
                <a:pPr marL="457200" lvl="1" indent="0">
                  <a:buNone/>
                </a:pPr>
                <a:r>
                  <a:rPr lang="en-US" dirty="0"/>
                  <a:t>A’s share = </a:t>
                </a:r>
                <a:r>
                  <a:rPr lang="en-US" dirty="0" err="1"/>
                  <a:t>Rs</a:t>
                </a:r>
                <a:r>
                  <a:rPr lang="en-US" dirty="0"/>
                  <a:t>. (</a:t>
                </a:r>
                <a14:m>
                  <m:oMath xmlns:m="http://schemas.openxmlformats.org/officeDocument/2006/math">
                    <m:r>
                      <a:rPr lang="en-US" i="1">
                        <a:latin typeface="Cambria Math" panose="02040503050406030204" pitchFamily="18" charset="0"/>
                      </a:rPr>
                      <m:t>600 </m:t>
                    </m:r>
                    <m:r>
                      <a:rPr lang="en-US" i="1">
                        <a:latin typeface="Cambria Math" panose="02040503050406030204" pitchFamily="18" charset="0"/>
                      </a:rPr>
                      <m:t>𝑥</m:t>
                    </m:r>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8</m:t>
                        </m:r>
                      </m:den>
                    </m:f>
                  </m:oMath>
                </a14:m>
                <a:r>
                  <a:rPr lang="en-US" dirty="0"/>
                  <a:t>) = 300</a:t>
                </a:r>
              </a:p>
              <a:p>
                <a:pPr marL="457200" lvl="1" indent="0">
                  <a:buNone/>
                </a:pPr>
                <a:r>
                  <a:rPr lang="en-US" dirty="0"/>
                  <a:t>Similarly B’s share = 225</a:t>
                </a:r>
              </a:p>
              <a:p>
                <a:pPr marL="457200" lvl="1" indent="0">
                  <a:buNone/>
                </a:pPr>
                <a:r>
                  <a:rPr lang="en-US" dirty="0"/>
                  <a:t>C’s share = 75.</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1617" y="1477819"/>
                <a:ext cx="11903365" cy="5380182"/>
              </a:xfrm>
              <a:blipFill>
                <a:blip r:embed="rId2"/>
                <a:stretch>
                  <a:fillRect l="-205" t="-1359"/>
                </a:stretch>
              </a:blipFill>
            </p:spPr>
            <p:txBody>
              <a:bodyPr/>
              <a:lstStyle/>
              <a:p>
                <a:r>
                  <a:rPr lang="en-IN">
                    <a:noFill/>
                  </a:rPr>
                  <a:t> </a:t>
                </a:r>
              </a:p>
            </p:txBody>
          </p:sp>
        </mc:Fallback>
      </mc:AlternateContent>
    </p:spTree>
    <p:extLst>
      <p:ext uri="{BB962C8B-B14F-4D97-AF65-F5344CB8AC3E}">
        <p14:creationId xmlns:p14="http://schemas.microsoft.com/office/powerpoint/2010/main" xmlns="" val="1162393314"/>
      </p:ext>
    </p:extLst>
  </p:cSld>
  <p:clrMapOvr>
    <a:masterClrMapping/>
  </p:clrMapOvr>
  <mc:AlternateContent xmlns:mc="http://schemas.openxmlformats.org/markup-compatibility/2006">
    <mc:Choice xmlns:p14="http://schemas.microsoft.com/office/powerpoint/2010/main" xmlns=""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7"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000"/>
                                        <p:tgtEl>
                                          <p:spTgt spid="3">
                                            <p:txEl>
                                              <p:pRg st="5" end="5"/>
                                            </p:txEl>
                                          </p:spTgt>
                                        </p:tgtEl>
                                      </p:cBhvr>
                                    </p:animEffect>
                                    <p:anim calcmode="lin" valueType="num">
                                      <p:cBhvr>
                                        <p:cTn id="3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3">
                                            <p:txEl>
                                              <p:pRg st="5" end="5"/>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
                                            <p:txEl>
                                              <p:pRg st="5" end="5"/>
                                            </p:txEl>
                                          </p:spTgt>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900" decel="100000" fill="hold"/>
                                        <p:tgtEl>
                                          <p:spTgt spid="3">
                                            <p:txEl>
                                              <p:pRg st="6" end="6"/>
                                            </p:txEl>
                                          </p:spTgt>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
                                            <p:txEl>
                                              <p:pRg st="6" end="6"/>
                                            </p:txEl>
                                          </p:spTgt>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1000"/>
                                        <p:tgtEl>
                                          <p:spTgt spid="3">
                                            <p:txEl>
                                              <p:pRg st="7" end="7"/>
                                            </p:txEl>
                                          </p:spTgt>
                                        </p:tgtEl>
                                      </p:cBhvr>
                                    </p:animEffect>
                                    <p:anim calcmode="lin" valueType="num">
                                      <p:cBhvr>
                                        <p:cTn id="4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5" dur="900" decel="100000" fill="hold"/>
                                        <p:tgtEl>
                                          <p:spTgt spid="3">
                                            <p:txEl>
                                              <p:pRg st="7" end="7"/>
                                            </p:txEl>
                                          </p:spTgt>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3">
                                            <p:txEl>
                                              <p:pRg st="7" end="7"/>
                                            </p:txEl>
                                          </p:spTgt>
                                        </p:tgtEl>
                                        <p:attrNameLst>
                                          <p:attrName>ppt_y</p:attrName>
                                        </p:attrNameLst>
                                      </p:cBhvr>
                                      <p:tavLst>
                                        <p:tav tm="0">
                                          <p:val>
                                            <p:strVal val="#ppt_y-.03"/>
                                          </p:val>
                                        </p:tav>
                                        <p:tav tm="100000">
                                          <p:val>
                                            <p:strVal val="#ppt_y"/>
                                          </p:val>
                                        </p:tav>
                                      </p:tavLst>
                                    </p:anim>
                                  </p:childTnLst>
                                </p:cTn>
                              </p:par>
                              <p:par>
                                <p:cTn id="47" presetID="37" presetClass="entr" presetSubtype="0"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900" decel="100000" fill="hold"/>
                                        <p:tgtEl>
                                          <p:spTgt spid="3">
                                            <p:txEl>
                                              <p:pRg st="8" end="8"/>
                                            </p:txEl>
                                          </p:spTgt>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3">
                                            <p:txEl>
                                              <p:pRg st="8" end="8"/>
                                            </p:txEl>
                                          </p:spTgt>
                                        </p:tgtEl>
                                        <p:attrNameLst>
                                          <p:attrName>ppt_y</p:attrName>
                                        </p:attrNameLst>
                                      </p:cBhvr>
                                      <p:tavLst>
                                        <p:tav tm="0">
                                          <p:val>
                                            <p:strVal val="#ppt_y-.03"/>
                                          </p:val>
                                        </p:tav>
                                        <p:tav tm="100000">
                                          <p:val>
                                            <p:strVal val="#ppt_y"/>
                                          </p:val>
                                        </p:tav>
                                      </p:tavLst>
                                    </p:anim>
                                  </p:childTnLst>
                                </p:cTn>
                              </p:par>
                              <p:par>
                                <p:cTn id="53" presetID="37" presetClass="entr" presetSubtype="0" fill="hold"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1000"/>
                                        <p:tgtEl>
                                          <p:spTgt spid="3">
                                            <p:txEl>
                                              <p:pRg st="9" end="9"/>
                                            </p:txEl>
                                          </p:spTgt>
                                        </p:tgtEl>
                                      </p:cBhvr>
                                    </p:animEffect>
                                    <p:anim calcmode="lin" valueType="num">
                                      <p:cBhvr>
                                        <p:cTn id="56"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7" dur="900" decel="100000" fill="hold"/>
                                        <p:tgtEl>
                                          <p:spTgt spid="3">
                                            <p:txEl>
                                              <p:pRg st="9" end="9"/>
                                            </p:txEl>
                                          </p:spTgt>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
                                            <p:txEl>
                                              <p:pRg st="9" end="9"/>
                                            </p:txEl>
                                          </p:spTgt>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6" presetClass="entr" presetSubtype="0" fill="hold" nodeType="click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animEffect transition="in" filter="wipe(down)">
                                      <p:cBhvr>
                                        <p:cTn id="63" dur="580">
                                          <p:stCondLst>
                                            <p:cond delay="0"/>
                                          </p:stCondLst>
                                        </p:cTn>
                                        <p:tgtEl>
                                          <p:spTgt spid="3">
                                            <p:txEl>
                                              <p:pRg st="11" end="11"/>
                                            </p:txEl>
                                          </p:spTgt>
                                        </p:tgtEl>
                                      </p:cBhvr>
                                    </p:animEffect>
                                    <p:anim calcmode="lin" valueType="num">
                                      <p:cBhvr>
                                        <p:cTn id="64" dur="1822" tmFilter="0,0; 0.14,0.36; 0.43,0.73; 0.71,0.91; 1.0,1.0">
                                          <p:stCondLst>
                                            <p:cond delay="0"/>
                                          </p:stCondLst>
                                        </p:cTn>
                                        <p:tgtEl>
                                          <p:spTgt spid="3">
                                            <p:txEl>
                                              <p:pRg st="11" end="11"/>
                                            </p:txEl>
                                          </p:spTgt>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3">
                                            <p:txEl>
                                              <p:pRg st="11" end="11"/>
                                            </p:txEl>
                                          </p:spTgt>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3">
                                            <p:txEl>
                                              <p:pRg st="11" end="11"/>
                                            </p:txEl>
                                          </p:spTgt>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3">
                                            <p:txEl>
                                              <p:pRg st="11" end="11"/>
                                            </p:txEl>
                                          </p:spTgt>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3">
                                            <p:txEl>
                                              <p:pRg st="11" end="11"/>
                                            </p:txEl>
                                          </p:spTgt>
                                        </p:tgtEl>
                                        <p:attrNameLst>
                                          <p:attrName>ppt_y</p:attrName>
                                        </p:attrNameLst>
                                      </p:cBhvr>
                                      <p:tavLst>
                                        <p:tav tm="0" fmla="#ppt_y-sin(pi*$)/81">
                                          <p:val>
                                            <p:fltVal val="0"/>
                                          </p:val>
                                        </p:tav>
                                        <p:tav tm="100000">
                                          <p:val>
                                            <p:fltVal val="1"/>
                                          </p:val>
                                        </p:tav>
                                      </p:tavLst>
                                    </p:anim>
                                    <p:animScale>
                                      <p:cBhvr>
                                        <p:cTn id="69" dur="26">
                                          <p:stCondLst>
                                            <p:cond delay="650"/>
                                          </p:stCondLst>
                                        </p:cTn>
                                        <p:tgtEl>
                                          <p:spTgt spid="3">
                                            <p:txEl>
                                              <p:pRg st="11" end="11"/>
                                            </p:txEl>
                                          </p:spTgt>
                                        </p:tgtEl>
                                      </p:cBhvr>
                                      <p:to x="100000" y="60000"/>
                                    </p:animScale>
                                    <p:animScale>
                                      <p:cBhvr>
                                        <p:cTn id="70" dur="166" decel="50000">
                                          <p:stCondLst>
                                            <p:cond delay="676"/>
                                          </p:stCondLst>
                                        </p:cTn>
                                        <p:tgtEl>
                                          <p:spTgt spid="3">
                                            <p:txEl>
                                              <p:pRg st="11" end="11"/>
                                            </p:txEl>
                                          </p:spTgt>
                                        </p:tgtEl>
                                      </p:cBhvr>
                                      <p:to x="100000" y="100000"/>
                                    </p:animScale>
                                    <p:animScale>
                                      <p:cBhvr>
                                        <p:cTn id="71" dur="26">
                                          <p:stCondLst>
                                            <p:cond delay="1312"/>
                                          </p:stCondLst>
                                        </p:cTn>
                                        <p:tgtEl>
                                          <p:spTgt spid="3">
                                            <p:txEl>
                                              <p:pRg st="11" end="11"/>
                                            </p:txEl>
                                          </p:spTgt>
                                        </p:tgtEl>
                                      </p:cBhvr>
                                      <p:to x="100000" y="80000"/>
                                    </p:animScale>
                                    <p:animScale>
                                      <p:cBhvr>
                                        <p:cTn id="72" dur="166" decel="50000">
                                          <p:stCondLst>
                                            <p:cond delay="1338"/>
                                          </p:stCondLst>
                                        </p:cTn>
                                        <p:tgtEl>
                                          <p:spTgt spid="3">
                                            <p:txEl>
                                              <p:pRg st="11" end="11"/>
                                            </p:txEl>
                                          </p:spTgt>
                                        </p:tgtEl>
                                      </p:cBhvr>
                                      <p:to x="100000" y="100000"/>
                                    </p:animScale>
                                    <p:animScale>
                                      <p:cBhvr>
                                        <p:cTn id="73" dur="26">
                                          <p:stCondLst>
                                            <p:cond delay="1642"/>
                                          </p:stCondLst>
                                        </p:cTn>
                                        <p:tgtEl>
                                          <p:spTgt spid="3">
                                            <p:txEl>
                                              <p:pRg st="11" end="11"/>
                                            </p:txEl>
                                          </p:spTgt>
                                        </p:tgtEl>
                                      </p:cBhvr>
                                      <p:to x="100000" y="90000"/>
                                    </p:animScale>
                                    <p:animScale>
                                      <p:cBhvr>
                                        <p:cTn id="74" dur="166" decel="50000">
                                          <p:stCondLst>
                                            <p:cond delay="1668"/>
                                          </p:stCondLst>
                                        </p:cTn>
                                        <p:tgtEl>
                                          <p:spTgt spid="3">
                                            <p:txEl>
                                              <p:pRg st="11" end="11"/>
                                            </p:txEl>
                                          </p:spTgt>
                                        </p:tgtEl>
                                      </p:cBhvr>
                                      <p:to x="100000" y="100000"/>
                                    </p:animScale>
                                    <p:animScale>
                                      <p:cBhvr>
                                        <p:cTn id="75" dur="26">
                                          <p:stCondLst>
                                            <p:cond delay="1808"/>
                                          </p:stCondLst>
                                        </p:cTn>
                                        <p:tgtEl>
                                          <p:spTgt spid="3">
                                            <p:txEl>
                                              <p:pRg st="11" end="11"/>
                                            </p:txEl>
                                          </p:spTgt>
                                        </p:tgtEl>
                                      </p:cBhvr>
                                      <p:to x="100000" y="95000"/>
                                    </p:animScale>
                                    <p:animScale>
                                      <p:cBhvr>
                                        <p:cTn id="76" dur="166" decel="50000">
                                          <p:stCondLst>
                                            <p:cond delay="1834"/>
                                          </p:stCondLst>
                                        </p:cTn>
                                        <p:tgtEl>
                                          <p:spTgt spid="3">
                                            <p:txEl>
                                              <p:pRg st="11" end="11"/>
                                            </p:txEl>
                                          </p:spTgt>
                                        </p:tgtEl>
                                      </p:cBhvr>
                                      <p:to x="100000" y="100000"/>
                                    </p:animScale>
                                  </p:childTnLst>
                                </p:cTn>
                              </p:par>
                            </p:childTnLst>
                          </p:cTn>
                        </p:par>
                      </p:childTnLst>
                    </p:cTn>
                  </p:par>
                  <p:par>
                    <p:cTn id="77" fill="hold">
                      <p:stCondLst>
                        <p:cond delay="indefinite"/>
                      </p:stCondLst>
                      <p:childTnLst>
                        <p:par>
                          <p:cTn id="78" fill="hold">
                            <p:stCondLst>
                              <p:cond delay="0"/>
                            </p:stCondLst>
                            <p:childTnLst>
                              <p:par>
                                <p:cTn id="79" presetID="15" presetClass="entr" presetSubtype="0" fill="hold" nodeType="clickEffect">
                                  <p:stCondLst>
                                    <p:cond delay="0"/>
                                  </p:stCondLst>
                                  <p:childTnLst>
                                    <p:set>
                                      <p:cBhvr>
                                        <p:cTn id="80" dur="1" fill="hold">
                                          <p:stCondLst>
                                            <p:cond delay="0"/>
                                          </p:stCondLst>
                                        </p:cTn>
                                        <p:tgtEl>
                                          <p:spTgt spid="3">
                                            <p:txEl>
                                              <p:pRg st="12" end="12"/>
                                            </p:txEl>
                                          </p:spTgt>
                                        </p:tgtEl>
                                        <p:attrNameLst>
                                          <p:attrName>style.visibility</p:attrName>
                                        </p:attrNameLst>
                                      </p:cBhvr>
                                      <p:to>
                                        <p:strVal val="visible"/>
                                      </p:to>
                                    </p:set>
                                    <p:anim calcmode="lin" valueType="num">
                                      <p:cBhvr>
                                        <p:cTn id="81"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82" dur="10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83" dur="1000" fill="hold"/>
                                        <p:tgtEl>
                                          <p:spTgt spid="3">
                                            <p:txEl>
                                              <p:pRg st="12" end="12"/>
                                            </p:txEl>
                                          </p:spTgt>
                                        </p:tgtEl>
                                        <p:attrNameLst>
                                          <p:attrName>ppt_x</p:attrName>
                                        </p:attrNameLst>
                                      </p:cBhvr>
                                      <p:tavLst>
                                        <p:tav tm="0" fmla="#ppt_x+(cos(-2*pi*(1-$))*-#ppt_x-sin(-2*pi*(1-$))*(1-#ppt_y))*(1-$)">
                                          <p:val>
                                            <p:fltVal val="0"/>
                                          </p:val>
                                        </p:tav>
                                        <p:tav tm="100000">
                                          <p:val>
                                            <p:fltVal val="1"/>
                                          </p:val>
                                        </p:tav>
                                      </p:tavLst>
                                    </p:anim>
                                    <p:anim calcmode="lin" valueType="num">
                                      <p:cBhvr>
                                        <p:cTn id="84" dur="1000" fill="hold"/>
                                        <p:tgtEl>
                                          <p:spTgt spid="3">
                                            <p:txEl>
                                              <p:pRg st="12" end="12"/>
                                            </p:txEl>
                                          </p:spTgt>
                                        </p:tgtEl>
                                        <p:attrNameLst>
                                          <p:attrName>ppt_y</p:attrName>
                                        </p:attrNameLst>
                                      </p:cBhvr>
                                      <p:tavLst>
                                        <p:tav tm="0" fmla="#ppt_y+(sin(-2*pi*(1-$))*-#ppt_x+cos(-2*pi*(1-$))*(1-#ppt_y))*(1-$)">
                                          <p:val>
                                            <p:fltVal val="0"/>
                                          </p:val>
                                        </p:tav>
                                        <p:tav tm="100000">
                                          <p:val>
                                            <p:fltVal val="1"/>
                                          </p:val>
                                        </p:tav>
                                      </p:tavLst>
                                    </p:anim>
                                  </p:childTnLst>
                                </p:cTn>
                              </p:par>
                              <p:par>
                                <p:cTn id="85" presetID="15" presetClass="entr" presetSubtype="0" fill="hold" nodeType="withEffect">
                                  <p:stCondLst>
                                    <p:cond delay="0"/>
                                  </p:stCondLst>
                                  <p:childTnLst>
                                    <p:set>
                                      <p:cBhvr>
                                        <p:cTn id="86" dur="1" fill="hold">
                                          <p:stCondLst>
                                            <p:cond delay="0"/>
                                          </p:stCondLst>
                                        </p:cTn>
                                        <p:tgtEl>
                                          <p:spTgt spid="3">
                                            <p:txEl>
                                              <p:pRg st="13" end="13"/>
                                            </p:txEl>
                                          </p:spTgt>
                                        </p:tgtEl>
                                        <p:attrNameLst>
                                          <p:attrName>style.visibility</p:attrName>
                                        </p:attrNameLst>
                                      </p:cBhvr>
                                      <p:to>
                                        <p:strVal val="visible"/>
                                      </p:to>
                                    </p:set>
                                    <p:anim calcmode="lin" valueType="num">
                                      <p:cBhvr>
                                        <p:cTn id="87" dur="1000" fill="hold"/>
                                        <p:tgtEl>
                                          <p:spTgt spid="3">
                                            <p:txEl>
                                              <p:pRg st="13" end="13"/>
                                            </p:txEl>
                                          </p:spTgt>
                                        </p:tgtEl>
                                        <p:attrNameLst>
                                          <p:attrName>ppt_w</p:attrName>
                                        </p:attrNameLst>
                                      </p:cBhvr>
                                      <p:tavLst>
                                        <p:tav tm="0">
                                          <p:val>
                                            <p:fltVal val="0"/>
                                          </p:val>
                                        </p:tav>
                                        <p:tav tm="100000">
                                          <p:val>
                                            <p:strVal val="#ppt_w"/>
                                          </p:val>
                                        </p:tav>
                                      </p:tavLst>
                                    </p:anim>
                                    <p:anim calcmode="lin" valueType="num">
                                      <p:cBhvr>
                                        <p:cTn id="88" dur="1000" fill="hold"/>
                                        <p:tgtEl>
                                          <p:spTgt spid="3">
                                            <p:txEl>
                                              <p:pRg st="13" end="13"/>
                                            </p:txEl>
                                          </p:spTgt>
                                        </p:tgtEl>
                                        <p:attrNameLst>
                                          <p:attrName>ppt_h</p:attrName>
                                        </p:attrNameLst>
                                      </p:cBhvr>
                                      <p:tavLst>
                                        <p:tav tm="0">
                                          <p:val>
                                            <p:fltVal val="0"/>
                                          </p:val>
                                        </p:tav>
                                        <p:tav tm="100000">
                                          <p:val>
                                            <p:strVal val="#ppt_h"/>
                                          </p:val>
                                        </p:tav>
                                      </p:tavLst>
                                    </p:anim>
                                    <p:anim calcmode="lin" valueType="num">
                                      <p:cBhvr>
                                        <p:cTn id="89" dur="1000" fill="hold"/>
                                        <p:tgtEl>
                                          <p:spTgt spid="3">
                                            <p:txEl>
                                              <p:pRg st="13" end="13"/>
                                            </p:txEl>
                                          </p:spTgt>
                                        </p:tgtEl>
                                        <p:attrNameLst>
                                          <p:attrName>ppt_x</p:attrName>
                                        </p:attrNameLst>
                                      </p:cBhvr>
                                      <p:tavLst>
                                        <p:tav tm="0" fmla="#ppt_x+(cos(-2*pi*(1-$))*-#ppt_x-sin(-2*pi*(1-$))*(1-#ppt_y))*(1-$)">
                                          <p:val>
                                            <p:fltVal val="0"/>
                                          </p:val>
                                        </p:tav>
                                        <p:tav tm="100000">
                                          <p:val>
                                            <p:fltVal val="1"/>
                                          </p:val>
                                        </p:tav>
                                      </p:tavLst>
                                    </p:anim>
                                    <p:anim calcmode="lin" valueType="num">
                                      <p:cBhvr>
                                        <p:cTn id="90" dur="1000" fill="hold"/>
                                        <p:tgtEl>
                                          <p:spTgt spid="3">
                                            <p:txEl>
                                              <p:pRg st="13" end="13"/>
                                            </p:txEl>
                                          </p:spTgt>
                                        </p:tgtEl>
                                        <p:attrNameLst>
                                          <p:attrName>ppt_y</p:attrName>
                                        </p:attrNameLst>
                                      </p:cBhvr>
                                      <p:tavLst>
                                        <p:tav tm="0" fmla="#ppt_y+(sin(-2*pi*(1-$))*-#ppt_x+cos(-2*pi*(1-$))*(1-#ppt_y))*(1-$)">
                                          <p:val>
                                            <p:fltVal val="0"/>
                                          </p:val>
                                        </p:tav>
                                        <p:tav tm="100000">
                                          <p:val>
                                            <p:fltVal val="1"/>
                                          </p:val>
                                        </p:tav>
                                      </p:tavLst>
                                    </p:anim>
                                  </p:childTnLst>
                                </p:cTn>
                              </p:par>
                              <p:par>
                                <p:cTn id="91" presetID="15" presetClass="entr" presetSubtype="0" fill="hold" nodeType="withEffect">
                                  <p:stCondLst>
                                    <p:cond delay="0"/>
                                  </p:stCondLst>
                                  <p:childTnLst>
                                    <p:set>
                                      <p:cBhvr>
                                        <p:cTn id="92" dur="1" fill="hold">
                                          <p:stCondLst>
                                            <p:cond delay="0"/>
                                          </p:stCondLst>
                                        </p:cTn>
                                        <p:tgtEl>
                                          <p:spTgt spid="3">
                                            <p:txEl>
                                              <p:pRg st="14" end="14"/>
                                            </p:txEl>
                                          </p:spTgt>
                                        </p:tgtEl>
                                        <p:attrNameLst>
                                          <p:attrName>style.visibility</p:attrName>
                                        </p:attrNameLst>
                                      </p:cBhvr>
                                      <p:to>
                                        <p:strVal val="visible"/>
                                      </p:to>
                                    </p:set>
                                    <p:anim calcmode="lin" valueType="num">
                                      <p:cBhvr>
                                        <p:cTn id="93" dur="1000" fill="hold"/>
                                        <p:tgtEl>
                                          <p:spTgt spid="3">
                                            <p:txEl>
                                              <p:pRg st="14" end="14"/>
                                            </p:txEl>
                                          </p:spTgt>
                                        </p:tgtEl>
                                        <p:attrNameLst>
                                          <p:attrName>ppt_w</p:attrName>
                                        </p:attrNameLst>
                                      </p:cBhvr>
                                      <p:tavLst>
                                        <p:tav tm="0">
                                          <p:val>
                                            <p:fltVal val="0"/>
                                          </p:val>
                                        </p:tav>
                                        <p:tav tm="100000">
                                          <p:val>
                                            <p:strVal val="#ppt_w"/>
                                          </p:val>
                                        </p:tav>
                                      </p:tavLst>
                                    </p:anim>
                                    <p:anim calcmode="lin" valueType="num">
                                      <p:cBhvr>
                                        <p:cTn id="94" dur="1000" fill="hold"/>
                                        <p:tgtEl>
                                          <p:spTgt spid="3">
                                            <p:txEl>
                                              <p:pRg st="14" end="14"/>
                                            </p:txEl>
                                          </p:spTgt>
                                        </p:tgtEl>
                                        <p:attrNameLst>
                                          <p:attrName>ppt_h</p:attrName>
                                        </p:attrNameLst>
                                      </p:cBhvr>
                                      <p:tavLst>
                                        <p:tav tm="0">
                                          <p:val>
                                            <p:fltVal val="0"/>
                                          </p:val>
                                        </p:tav>
                                        <p:tav tm="100000">
                                          <p:val>
                                            <p:strVal val="#ppt_h"/>
                                          </p:val>
                                        </p:tav>
                                      </p:tavLst>
                                    </p:anim>
                                    <p:anim calcmode="lin" valueType="num">
                                      <p:cBhvr>
                                        <p:cTn id="95" dur="1000" fill="hold"/>
                                        <p:tgtEl>
                                          <p:spTgt spid="3">
                                            <p:txEl>
                                              <p:pRg st="14" end="14"/>
                                            </p:txEl>
                                          </p:spTgt>
                                        </p:tgtEl>
                                        <p:attrNameLst>
                                          <p:attrName>ppt_x</p:attrName>
                                        </p:attrNameLst>
                                      </p:cBhvr>
                                      <p:tavLst>
                                        <p:tav tm="0" fmla="#ppt_x+(cos(-2*pi*(1-$))*-#ppt_x-sin(-2*pi*(1-$))*(1-#ppt_y))*(1-$)">
                                          <p:val>
                                            <p:fltVal val="0"/>
                                          </p:val>
                                        </p:tav>
                                        <p:tav tm="100000">
                                          <p:val>
                                            <p:fltVal val="1"/>
                                          </p:val>
                                        </p:tav>
                                      </p:tavLst>
                                    </p:anim>
                                    <p:anim calcmode="lin" valueType="num">
                                      <p:cBhvr>
                                        <p:cTn id="96" dur="1000" fill="hold"/>
                                        <p:tgtEl>
                                          <p:spTgt spid="3">
                                            <p:txEl>
                                              <p:pRg st="14" end="14"/>
                                            </p:txEl>
                                          </p:spTgt>
                                        </p:tgtEl>
                                        <p:attrNameLst>
                                          <p:attrName>ppt_y</p:attrName>
                                        </p:attrNameLst>
                                      </p:cBhvr>
                                      <p:tavLst>
                                        <p:tav tm="0" fmla="#ppt_y+(sin(-2*pi*(1-$))*-#ppt_x+cos(-2*pi*(1-$))*(1-#ppt_y))*(1-$)">
                                          <p:val>
                                            <p:fltVal val="0"/>
                                          </p:val>
                                        </p:tav>
                                        <p:tav tm="100000">
                                          <p:val>
                                            <p:fltVal val="1"/>
                                          </p:val>
                                        </p:tav>
                                      </p:tavLst>
                                    </p:anim>
                                  </p:childTnLst>
                                </p:cTn>
                              </p:par>
                              <p:par>
                                <p:cTn id="97" presetID="15" presetClass="entr" presetSubtype="0" fill="hold" nodeType="withEffect">
                                  <p:stCondLst>
                                    <p:cond delay="0"/>
                                  </p:stCondLst>
                                  <p:childTnLst>
                                    <p:set>
                                      <p:cBhvr>
                                        <p:cTn id="98" dur="1" fill="hold">
                                          <p:stCondLst>
                                            <p:cond delay="0"/>
                                          </p:stCondLst>
                                        </p:cTn>
                                        <p:tgtEl>
                                          <p:spTgt spid="3">
                                            <p:txEl>
                                              <p:pRg st="15" end="15"/>
                                            </p:txEl>
                                          </p:spTgt>
                                        </p:tgtEl>
                                        <p:attrNameLst>
                                          <p:attrName>style.visibility</p:attrName>
                                        </p:attrNameLst>
                                      </p:cBhvr>
                                      <p:to>
                                        <p:strVal val="visible"/>
                                      </p:to>
                                    </p:set>
                                    <p:anim calcmode="lin" valueType="num">
                                      <p:cBhvr>
                                        <p:cTn id="99" dur="1000" fill="hold"/>
                                        <p:tgtEl>
                                          <p:spTgt spid="3">
                                            <p:txEl>
                                              <p:pRg st="15" end="15"/>
                                            </p:txEl>
                                          </p:spTgt>
                                        </p:tgtEl>
                                        <p:attrNameLst>
                                          <p:attrName>ppt_w</p:attrName>
                                        </p:attrNameLst>
                                      </p:cBhvr>
                                      <p:tavLst>
                                        <p:tav tm="0">
                                          <p:val>
                                            <p:fltVal val="0"/>
                                          </p:val>
                                        </p:tav>
                                        <p:tav tm="100000">
                                          <p:val>
                                            <p:strVal val="#ppt_w"/>
                                          </p:val>
                                        </p:tav>
                                      </p:tavLst>
                                    </p:anim>
                                    <p:anim calcmode="lin" valueType="num">
                                      <p:cBhvr>
                                        <p:cTn id="100" dur="1000" fill="hold"/>
                                        <p:tgtEl>
                                          <p:spTgt spid="3">
                                            <p:txEl>
                                              <p:pRg st="15" end="15"/>
                                            </p:txEl>
                                          </p:spTgt>
                                        </p:tgtEl>
                                        <p:attrNameLst>
                                          <p:attrName>ppt_h</p:attrName>
                                        </p:attrNameLst>
                                      </p:cBhvr>
                                      <p:tavLst>
                                        <p:tav tm="0">
                                          <p:val>
                                            <p:fltVal val="0"/>
                                          </p:val>
                                        </p:tav>
                                        <p:tav tm="100000">
                                          <p:val>
                                            <p:strVal val="#ppt_h"/>
                                          </p:val>
                                        </p:tav>
                                      </p:tavLst>
                                    </p:anim>
                                    <p:anim calcmode="lin" valueType="num">
                                      <p:cBhvr>
                                        <p:cTn id="101" dur="1000" fill="hold"/>
                                        <p:tgtEl>
                                          <p:spTgt spid="3">
                                            <p:txEl>
                                              <p:pRg st="15" end="15"/>
                                            </p:txEl>
                                          </p:spTgt>
                                        </p:tgtEl>
                                        <p:attrNameLst>
                                          <p:attrName>ppt_x</p:attrName>
                                        </p:attrNameLst>
                                      </p:cBhvr>
                                      <p:tavLst>
                                        <p:tav tm="0" fmla="#ppt_x+(cos(-2*pi*(1-$))*-#ppt_x-sin(-2*pi*(1-$))*(1-#ppt_y))*(1-$)">
                                          <p:val>
                                            <p:fltVal val="0"/>
                                          </p:val>
                                        </p:tav>
                                        <p:tav tm="100000">
                                          <p:val>
                                            <p:fltVal val="1"/>
                                          </p:val>
                                        </p:tav>
                                      </p:tavLst>
                                    </p:anim>
                                    <p:anim calcmode="lin" valueType="num">
                                      <p:cBhvr>
                                        <p:cTn id="102" dur="1000" fill="hold"/>
                                        <p:tgtEl>
                                          <p:spTgt spid="3">
                                            <p:txEl>
                                              <p:pRg st="15" end="15"/>
                                            </p:txEl>
                                          </p:spTgt>
                                        </p:tgtEl>
                                        <p:attrNameLst>
                                          <p:attrName>ppt_y</p:attrName>
                                        </p:attrNameLst>
                                      </p:cBhvr>
                                      <p:tavLst>
                                        <p:tav tm="0" fmla="#ppt_y+(sin(-2*pi*(1-$))*-#ppt_x+cos(-2*pi*(1-$))*(1-#ppt_y))*(1-$)">
                                          <p:val>
                                            <p:fltVal val="0"/>
                                          </p:val>
                                        </p:tav>
                                        <p:tav tm="100000">
                                          <p:val>
                                            <p:fltVal val="1"/>
                                          </p:val>
                                        </p:tav>
                                      </p:tavLst>
                                    </p:anim>
                                  </p:childTnLst>
                                </p:cTn>
                              </p:par>
                              <p:par>
                                <p:cTn id="103" presetID="15" presetClass="entr" presetSubtype="0" fill="hold" nodeType="withEffect">
                                  <p:stCondLst>
                                    <p:cond delay="0"/>
                                  </p:stCondLst>
                                  <p:childTnLst>
                                    <p:set>
                                      <p:cBhvr>
                                        <p:cTn id="104" dur="1" fill="hold">
                                          <p:stCondLst>
                                            <p:cond delay="0"/>
                                          </p:stCondLst>
                                        </p:cTn>
                                        <p:tgtEl>
                                          <p:spTgt spid="3">
                                            <p:txEl>
                                              <p:pRg st="16" end="16"/>
                                            </p:txEl>
                                          </p:spTgt>
                                        </p:tgtEl>
                                        <p:attrNameLst>
                                          <p:attrName>style.visibility</p:attrName>
                                        </p:attrNameLst>
                                      </p:cBhvr>
                                      <p:to>
                                        <p:strVal val="visible"/>
                                      </p:to>
                                    </p:set>
                                    <p:anim calcmode="lin" valueType="num">
                                      <p:cBhvr>
                                        <p:cTn id="105" dur="1000" fill="hold"/>
                                        <p:tgtEl>
                                          <p:spTgt spid="3">
                                            <p:txEl>
                                              <p:pRg st="16" end="16"/>
                                            </p:txEl>
                                          </p:spTgt>
                                        </p:tgtEl>
                                        <p:attrNameLst>
                                          <p:attrName>ppt_w</p:attrName>
                                        </p:attrNameLst>
                                      </p:cBhvr>
                                      <p:tavLst>
                                        <p:tav tm="0">
                                          <p:val>
                                            <p:fltVal val="0"/>
                                          </p:val>
                                        </p:tav>
                                        <p:tav tm="100000">
                                          <p:val>
                                            <p:strVal val="#ppt_w"/>
                                          </p:val>
                                        </p:tav>
                                      </p:tavLst>
                                    </p:anim>
                                    <p:anim calcmode="lin" valueType="num">
                                      <p:cBhvr>
                                        <p:cTn id="106" dur="1000" fill="hold"/>
                                        <p:tgtEl>
                                          <p:spTgt spid="3">
                                            <p:txEl>
                                              <p:pRg st="16" end="16"/>
                                            </p:txEl>
                                          </p:spTgt>
                                        </p:tgtEl>
                                        <p:attrNameLst>
                                          <p:attrName>ppt_h</p:attrName>
                                        </p:attrNameLst>
                                      </p:cBhvr>
                                      <p:tavLst>
                                        <p:tav tm="0">
                                          <p:val>
                                            <p:fltVal val="0"/>
                                          </p:val>
                                        </p:tav>
                                        <p:tav tm="100000">
                                          <p:val>
                                            <p:strVal val="#ppt_h"/>
                                          </p:val>
                                        </p:tav>
                                      </p:tavLst>
                                    </p:anim>
                                    <p:anim calcmode="lin" valueType="num">
                                      <p:cBhvr>
                                        <p:cTn id="107" dur="1000" fill="hold"/>
                                        <p:tgtEl>
                                          <p:spTgt spid="3">
                                            <p:txEl>
                                              <p:pRg st="16" end="16"/>
                                            </p:txEl>
                                          </p:spTgt>
                                        </p:tgtEl>
                                        <p:attrNameLst>
                                          <p:attrName>ppt_x</p:attrName>
                                        </p:attrNameLst>
                                      </p:cBhvr>
                                      <p:tavLst>
                                        <p:tav tm="0" fmla="#ppt_x+(cos(-2*pi*(1-$))*-#ppt_x-sin(-2*pi*(1-$))*(1-#ppt_y))*(1-$)">
                                          <p:val>
                                            <p:fltVal val="0"/>
                                          </p:val>
                                        </p:tav>
                                        <p:tav tm="100000">
                                          <p:val>
                                            <p:fltVal val="1"/>
                                          </p:val>
                                        </p:tav>
                                      </p:tavLst>
                                    </p:anim>
                                    <p:anim calcmode="lin" valueType="num">
                                      <p:cBhvr>
                                        <p:cTn id="108" dur="1000" fill="hold"/>
                                        <p:tgtEl>
                                          <p:spTgt spid="3">
                                            <p:txEl>
                                              <p:pRg st="16" end="16"/>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66255" y="1440873"/>
                <a:ext cx="11868727" cy="5292435"/>
              </a:xfrm>
            </p:spPr>
            <p:txBody>
              <a:bodyPr>
                <a:normAutofit/>
              </a:bodyPr>
              <a:lstStyle/>
              <a:p>
                <a:pPr marL="0" lvl="0" indent="0">
                  <a:buNone/>
                </a:pPr>
                <a:r>
                  <a:rPr lang="en-US" dirty="0"/>
                  <a:t>9) 2 men &amp; 3 boys can do a piece of work in 10 days while 3 men &amp; 2 boys can do the same work in 8 days. In how many days can 2 men and 1 boy do the work?</a:t>
                </a:r>
              </a:p>
              <a:p>
                <a:pPr marL="0" indent="0">
                  <a:buNone/>
                </a:pPr>
                <a:r>
                  <a:rPr lang="en-US" dirty="0"/>
                  <a:t>Sol) Let 1 man’s 1 day’s work = X</a:t>
                </a:r>
              </a:p>
              <a:p>
                <a:pPr marL="0" indent="0">
                  <a:buNone/>
                </a:pPr>
                <a:r>
                  <a:rPr lang="en-US" dirty="0"/>
                  <a:t>       Let 1 Boy’s 1 day’s work = Y</a:t>
                </a:r>
              </a:p>
              <a:p>
                <a:pPr marL="0" indent="0">
                  <a:buNone/>
                </a:pPr>
                <a:r>
                  <a:rPr lang="en-US" dirty="0"/>
                  <a:t>       2X + 3Y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oMath>
                </a14:m>
                <a:r>
                  <a:rPr lang="en-US" dirty="0"/>
                  <a:t> , 3X + 2Y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8</m:t>
                        </m:r>
                      </m:den>
                    </m:f>
                  </m:oMath>
                </a14:m>
                <a:endParaRPr lang="en-US" dirty="0"/>
              </a:p>
              <a:p>
                <a:pPr marL="0" indent="0">
                  <a:buNone/>
                </a:pPr>
                <a:r>
                  <a:rPr lang="en-US" dirty="0"/>
                  <a:t>       X=</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200</m:t>
                        </m:r>
                      </m:den>
                    </m:f>
                  </m:oMath>
                </a14:m>
                <a:r>
                  <a:rPr lang="en-US" dirty="0"/>
                  <a:t> , Y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100</m:t>
                        </m:r>
                      </m:den>
                    </m:f>
                  </m:oMath>
                </a14:m>
                <a:endParaRPr lang="en-US" dirty="0"/>
              </a:p>
              <a:p>
                <a:pPr marL="0" indent="0">
                  <a:buNone/>
                </a:pPr>
                <a:r>
                  <a:rPr lang="en-US" dirty="0"/>
                  <a:t>       2X + Y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25</m:t>
                        </m:r>
                      </m:den>
                    </m:f>
                    <m:r>
                      <a:rPr lang="en-US" i="1">
                        <a:latin typeface="Cambria Math" panose="02040503050406030204" pitchFamily="18" charset="0"/>
                      </a:rPr>
                      <m:t> </m:t>
                    </m:r>
                    <m:r>
                      <a:rPr lang="en-US" i="1">
                        <a:latin typeface="Cambria Math" panose="02040503050406030204" pitchFamily="18" charset="0"/>
                      </a:rPr>
                      <m:t>𝑑𝑎𝑦𝑠</m:t>
                    </m:r>
                  </m:oMath>
                </a14:m>
                <a:r>
                  <a:rPr lang="en-US" dirty="0"/>
                  <a:t> (2M, 1B 1 day’s work)</a:t>
                </a:r>
              </a:p>
              <a:p>
                <a:pPr marL="0" indent="0">
                  <a:buNone/>
                </a:pPr>
                <a:r>
                  <a:rPr lang="en-US" dirty="0"/>
                  <a:t>       2M  &amp; 1B can do the work in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25</m:t>
                        </m:r>
                      </m:num>
                      <m:den>
                        <m:r>
                          <a:rPr lang="en-US" i="1">
                            <a:latin typeface="Cambria Math" panose="02040503050406030204" pitchFamily="18" charset="0"/>
                          </a:rPr>
                          <m:t>2</m:t>
                        </m:r>
                      </m:den>
                    </m:f>
                    <m:r>
                      <a:rPr lang="en-US" i="1">
                        <a:latin typeface="Cambria Math" panose="02040503050406030204" pitchFamily="18" charset="0"/>
                      </a:rPr>
                      <m:t> </m:t>
                    </m:r>
                    <m:r>
                      <a:rPr lang="en-US" i="1">
                        <a:latin typeface="Cambria Math" panose="02040503050406030204" pitchFamily="18" charset="0"/>
                      </a:rPr>
                      <m:t>𝑑𝑎</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i="1">
                        <a:latin typeface="Cambria Math" panose="02040503050406030204" pitchFamily="18" charset="0"/>
                      </a:rPr>
                      <m:t>𝑠</m:t>
                    </m:r>
                    <m:r>
                      <a:rPr lang="en-US" i="1">
                        <a:latin typeface="Cambria Math" panose="02040503050406030204" pitchFamily="18" charset="0"/>
                      </a:rPr>
                      <m:t>= 12</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r>
                      <a:rPr lang="en-US" i="1">
                        <a:latin typeface="Cambria Math" panose="02040503050406030204" pitchFamily="18" charset="0"/>
                      </a:rPr>
                      <m:t>𝑑𝑎𝑦𝑠</m:t>
                    </m:r>
                  </m:oMath>
                </a14:m>
                <a:endParaRPr lang="en-US" dirty="0"/>
              </a:p>
              <a:p>
                <a:pPr marL="0" indent="0">
                  <a:buNone/>
                </a:pPr>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66255" y="1440873"/>
                <a:ext cx="11868727" cy="5292435"/>
              </a:xfrm>
              <a:blipFill>
                <a:blip r:embed="rId2"/>
                <a:stretch>
                  <a:fillRect l="-668" t="-1381" r="-719"/>
                </a:stretch>
              </a:blipFill>
            </p:spPr>
            <p:txBody>
              <a:bodyPr/>
              <a:lstStyle/>
              <a:p>
                <a:r>
                  <a:rPr lang="en-IN">
                    <a:noFill/>
                  </a:rPr>
                  <a:t> </a:t>
                </a:r>
              </a:p>
            </p:txBody>
          </p:sp>
        </mc:Fallback>
      </mc:AlternateContent>
    </p:spTree>
    <p:extLst>
      <p:ext uri="{BB962C8B-B14F-4D97-AF65-F5344CB8AC3E}">
        <p14:creationId xmlns:p14="http://schemas.microsoft.com/office/powerpoint/2010/main" xmlns="" val="343154806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childTnLst>
                                </p:cTn>
                              </p:par>
                              <p:par>
                                <p:cTn id="14" presetID="23" presetClass="entr" presetSubtype="16"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7" dur="500" fill="hold"/>
                                        <p:tgtEl>
                                          <p:spTgt spid="3">
                                            <p:txEl>
                                              <p:pRg st="2" end="2"/>
                                            </p:txEl>
                                          </p:spTgt>
                                        </p:tgtEl>
                                        <p:attrNameLst>
                                          <p:attrName>ppt_h</p:attrName>
                                        </p:attrNameLst>
                                      </p:cBhvr>
                                      <p:tavLst>
                                        <p:tav tm="0">
                                          <p:val>
                                            <p:flt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p:cTn id="20"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3" end="3"/>
                                            </p:txEl>
                                          </p:spTgt>
                                        </p:tgtEl>
                                        <p:attrNameLst>
                                          <p:attrName>ppt_h</p:attrName>
                                        </p:attrNameLst>
                                      </p:cBhvr>
                                      <p:tavLst>
                                        <p:tav tm="0">
                                          <p:val>
                                            <p:flt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p:cTn id="24"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4" end="4"/>
                                            </p:txEl>
                                          </p:spTgt>
                                        </p:tgtEl>
                                        <p:attrNameLst>
                                          <p:attrName>ppt_h</p:attrName>
                                        </p:attrNameLst>
                                      </p:cBhvr>
                                      <p:tavLst>
                                        <p:tav tm="0">
                                          <p:val>
                                            <p:fltVal val="0"/>
                                          </p:val>
                                        </p:tav>
                                        <p:tav tm="100000">
                                          <p:val>
                                            <p:strVal val="#ppt_h"/>
                                          </p:val>
                                        </p:tav>
                                      </p:tavLst>
                                    </p:anim>
                                  </p:childTnLst>
                                </p:cTn>
                              </p:par>
                              <p:par>
                                <p:cTn id="26" presetID="23" presetClass="entr" presetSubtype="16"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p:cTn id="28"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5" end="5"/>
                                            </p:txEl>
                                          </p:spTgt>
                                        </p:tgtEl>
                                        <p:attrNameLst>
                                          <p:attrName>ppt_h</p:attrName>
                                        </p:attrNameLst>
                                      </p:cBhvr>
                                      <p:tavLst>
                                        <p:tav tm="0">
                                          <p:val>
                                            <p:fltVal val="0"/>
                                          </p:val>
                                        </p:tav>
                                        <p:tav tm="100000">
                                          <p:val>
                                            <p:strVal val="#ppt_h"/>
                                          </p:val>
                                        </p:tav>
                                      </p:tavLst>
                                    </p:anim>
                                  </p:childTnLst>
                                </p:cTn>
                              </p:par>
                              <p:par>
                                <p:cTn id="30" presetID="23" presetClass="entr" presetSubtype="16"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p:cTn id="3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11791"/>
            <a:ext cx="8610600" cy="1293028"/>
          </a:xfrm>
        </p:spPr>
        <p:txBody>
          <a:bodyPr/>
          <a:lstStyle/>
          <a:p>
            <a:r>
              <a:rPr lang="en-US" b="1" dirty="0"/>
              <a:t>TIME AND DISTANCE</a:t>
            </a:r>
            <a:r>
              <a:rPr lang="en-US" dirty="0"/>
              <a:t> </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83127" y="1510146"/>
                <a:ext cx="11905673" cy="5347854"/>
              </a:xfrm>
            </p:spPr>
            <p:txBody>
              <a:bodyPr/>
              <a:lstStyle/>
              <a:p>
                <a:pPr marL="0" indent="0">
                  <a:buNone/>
                </a:pPr>
                <a:r>
                  <a:rPr lang="en-US" sz="2800" b="1" dirty="0"/>
                  <a:t>Important Facts and Formulae:</a:t>
                </a:r>
              </a:p>
              <a:p>
                <a:pPr marL="0" indent="0">
                  <a:buNone/>
                </a:pPr>
                <a:endParaRPr lang="en-US" b="1" dirty="0"/>
              </a:p>
              <a:p>
                <a:pPr marL="457200" lvl="0" indent="-457200">
                  <a:buFont typeface="+mj-lt"/>
                  <a:buAutoNum type="alphaLcPeriod"/>
                </a:pPr>
                <a:r>
                  <a:rPr lang="en-US" dirty="0"/>
                  <a:t>Speed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𝐷𝑖𝑠𝑡𝑎𝑛𝑐𝑒</m:t>
                        </m:r>
                      </m:num>
                      <m:den>
                        <m:r>
                          <a:rPr lang="en-US" i="1">
                            <a:latin typeface="Cambria Math" panose="02040503050406030204" pitchFamily="18" charset="0"/>
                          </a:rPr>
                          <m:t>𝑇𝑖𝑚𝑒</m:t>
                        </m:r>
                      </m:den>
                    </m:f>
                  </m:oMath>
                </a14:m>
                <a:r>
                  <a:rPr lang="en-US" dirty="0"/>
                  <a:t>), Time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𝐷𝑖𝑠𝑡𝑎𝑛𝑐𝑒</m:t>
                        </m:r>
                      </m:num>
                      <m:den>
                        <m:r>
                          <a:rPr lang="en-US" i="1">
                            <a:latin typeface="Cambria Math" panose="02040503050406030204" pitchFamily="18" charset="0"/>
                          </a:rPr>
                          <m:t>𝑆𝑝𝑒𝑒𝑑</m:t>
                        </m:r>
                      </m:den>
                    </m:f>
                  </m:oMath>
                </a14:m>
                <a:r>
                  <a:rPr lang="en-US" dirty="0"/>
                  <a:t>), Distance = V x T.</a:t>
                </a:r>
              </a:p>
              <a:p>
                <a:pPr marL="457200" lvl="0" indent="-457200">
                  <a:buFont typeface="+mj-lt"/>
                  <a:buAutoNum type="alphaLcPeriod"/>
                </a:pPr>
                <a:r>
                  <a:rPr lang="en-US" dirty="0"/>
                  <a:t>X km/</a:t>
                </a:r>
                <a:r>
                  <a:rPr lang="en-US" dirty="0" err="1"/>
                  <a:t>hr</a:t>
                </a:r>
                <a:r>
                  <a:rPr lang="en-US" dirty="0"/>
                  <a:t> = ( X</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𝑥</m:t>
                    </m:r>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18</m:t>
                        </m:r>
                      </m:den>
                    </m:f>
                  </m:oMath>
                </a14:m>
                <a:r>
                  <a:rPr lang="en-US" dirty="0"/>
                  <a:t>) m/sec</a:t>
                </a:r>
              </a:p>
              <a:p>
                <a:pPr marL="457200" lvl="0" indent="-457200">
                  <a:buFont typeface="+mj-lt"/>
                  <a:buAutoNum type="alphaLcPeriod"/>
                </a:pPr>
                <a:r>
                  <a:rPr lang="en-US" dirty="0"/>
                  <a:t>X m/sec = ( X</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𝑥</m:t>
                    </m:r>
                    <m:f>
                      <m:fPr>
                        <m:ctrlPr>
                          <a:rPr lang="en-US" i="1">
                            <a:latin typeface="Cambria Math" panose="02040503050406030204" pitchFamily="18" charset="0"/>
                          </a:rPr>
                        </m:ctrlPr>
                      </m:fPr>
                      <m:num>
                        <m:r>
                          <a:rPr lang="en-US" i="1">
                            <a:latin typeface="Cambria Math" panose="02040503050406030204" pitchFamily="18" charset="0"/>
                          </a:rPr>
                          <m:t>18</m:t>
                        </m:r>
                      </m:num>
                      <m:den>
                        <m:r>
                          <a:rPr lang="en-US" i="1">
                            <a:latin typeface="Cambria Math" panose="02040503050406030204" pitchFamily="18" charset="0"/>
                          </a:rPr>
                          <m:t>5</m:t>
                        </m:r>
                      </m:den>
                    </m:f>
                  </m:oMath>
                </a14:m>
                <a:r>
                  <a:rPr lang="en-US" dirty="0"/>
                  <a:t>) Km/</a:t>
                </a:r>
                <a:r>
                  <a:rPr lang="en-US" dirty="0" err="1"/>
                  <a:t>hr</a:t>
                </a:r>
                <a:endParaRPr lang="en-US" dirty="0"/>
              </a:p>
              <a:p>
                <a:pPr marL="457200" lvl="0" indent="-457200">
                  <a:buFont typeface="+mj-lt"/>
                  <a:buAutoNum type="alphaLcPeriod"/>
                </a:pPr>
                <a:r>
                  <a:rPr lang="en-US" dirty="0"/>
                  <a:t>If the ratio of the speeds of A &amp; B is a:b, then the ratio of times taken by them to cover the same distance is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𝑎</m:t>
                        </m:r>
                      </m:den>
                    </m:f>
                    <m:r>
                      <a:rPr lang="en-US" i="1">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𝑏</m:t>
                        </m:r>
                      </m:den>
                    </m:f>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m:t>
                    </m:r>
                    <m:r>
                      <a:rPr lang="en-US" i="1">
                        <a:latin typeface="Cambria Math" panose="02040503050406030204" pitchFamily="18" charset="0"/>
                      </a:rPr>
                      <m:t>𝑏</m:t>
                    </m:r>
                    <m:r>
                      <a:rPr lang="en-US" i="1">
                        <a:latin typeface="Cambria Math" panose="02040503050406030204" pitchFamily="18" charset="0"/>
                      </a:rPr>
                      <m:t> :</m:t>
                    </m:r>
                    <m:r>
                      <a:rPr lang="en-US" i="1">
                        <a:latin typeface="Cambria Math" panose="02040503050406030204" pitchFamily="18" charset="0"/>
                      </a:rPr>
                      <m:t>𝑎</m:t>
                    </m:r>
                  </m:oMath>
                </a14:m>
                <a:endParaRPr lang="en-US" dirty="0"/>
              </a:p>
              <a:p>
                <a:pPr marL="457200" lvl="0" indent="-457200">
                  <a:buFont typeface="+mj-lt"/>
                  <a:buAutoNum type="alphaLcPeriod"/>
                </a:pPr>
                <a:r>
                  <a:rPr lang="en-US" dirty="0"/>
                  <a:t>Suppose a man covers a certain distance at X </a:t>
                </a:r>
                <a:r>
                  <a:rPr lang="en-US" dirty="0" err="1"/>
                  <a:t>kmph</a:t>
                </a:r>
                <a:r>
                  <a:rPr lang="en-US" dirty="0"/>
                  <a:t> and an equal distance at Y </a:t>
                </a:r>
                <a:r>
                  <a:rPr lang="en-US" dirty="0" err="1"/>
                  <a:t>kmph</a:t>
                </a:r>
                <a:r>
                  <a:rPr lang="en-US" dirty="0"/>
                  <a:t>, then the average speed during the whole journey is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rPr>
                          <m:t>𝑥𝑦</m:t>
                        </m:r>
                      </m:num>
                      <m:den>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den>
                    </m:f>
                  </m:oMath>
                </a14:m>
                <a:r>
                  <a:rPr lang="en-US" dirty="0"/>
                  <a:t>) km/</a:t>
                </a:r>
                <a:r>
                  <a:rPr lang="en-US" dirty="0" err="1"/>
                  <a:t>hr</a:t>
                </a:r>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127" y="1510146"/>
                <a:ext cx="11905673" cy="5347854"/>
              </a:xfrm>
              <a:blipFill>
                <a:blip r:embed="rId2"/>
                <a:stretch>
                  <a:fillRect l="-1075" t="-2052"/>
                </a:stretch>
              </a:blipFill>
            </p:spPr>
            <p:txBody>
              <a:bodyPr/>
              <a:lstStyle/>
              <a:p>
                <a:r>
                  <a:rPr lang="en-IN">
                    <a:noFill/>
                  </a:rPr>
                  <a:t> </a:t>
                </a:r>
              </a:p>
            </p:txBody>
          </p:sp>
        </mc:Fallback>
      </mc:AlternateContent>
    </p:spTree>
    <p:extLst>
      <p:ext uri="{BB962C8B-B14F-4D97-AF65-F5344CB8AC3E}">
        <p14:creationId xmlns:p14="http://schemas.microsoft.com/office/powerpoint/2010/main" xmlns="" val="36319656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set>
                                      <p:cBhvr>
                                        <p:cTn id="7" dur="455" fill="hold">
                                          <p:stCondLst>
                                            <p:cond delay="0"/>
                                          </p:stCondLst>
                                        </p:cTn>
                                        <p:tgtEl>
                                          <p:spTgt spid="2"/>
                                        </p:tgtEl>
                                        <p:attrNameLst>
                                          <p:attrName>style.rotation</p:attrName>
                                        </p:attrNameLst>
                                      </p:cBhvr>
                                      <p:to>
                                        <p:strVal val="-45.0"/>
                                      </p:to>
                                    </p:set>
                                    <p:anim calcmode="lin" valueType="num">
                                      <p:cBhvr>
                                        <p:cTn id="8" dur="455" fill="hold">
                                          <p:stCondLst>
                                            <p:cond delay="455"/>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2"/>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arn(inVertical)">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5"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3" dur="1000" fill="hold"/>
                                        <p:tgtEl>
                                          <p:spTgt spid="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3">
                                            <p:txEl>
                                              <p:pRg st="2" end="2"/>
                                            </p:txEl>
                                          </p:spTgt>
                                        </p:tgtEl>
                                        <p:attrNameLst>
                                          <p:attrName>ppt_y</p:attrName>
                                        </p:attrNameLst>
                                      </p:cBhvr>
                                      <p:tavLst>
                                        <p:tav tm="0" fmla="#ppt_y+(sin(-2*pi*(1-$))*-#ppt_x+cos(-2*pi*(1-$))*(1-#ppt_y))*(1-$)">
                                          <p:val>
                                            <p:fltVal val="0"/>
                                          </p:val>
                                        </p:tav>
                                        <p:tav tm="100000">
                                          <p:val>
                                            <p:fltVal val="1"/>
                                          </p:val>
                                        </p:tav>
                                      </p:tavLst>
                                    </p:anim>
                                  </p:childTnLst>
                                </p:cTn>
                              </p:par>
                              <p:par>
                                <p:cTn id="25" presetID="15"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p:cTn id="2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9" dur="1000" fill="hold"/>
                                        <p:tgtEl>
                                          <p:spTgt spid="3">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3">
                                            <p:txEl>
                                              <p:pRg st="3" end="3"/>
                                            </p:txEl>
                                          </p:spTgt>
                                        </p:tgtEl>
                                        <p:attrNameLst>
                                          <p:attrName>ppt_y</p:attrName>
                                        </p:attrNameLst>
                                      </p:cBhvr>
                                      <p:tavLst>
                                        <p:tav tm="0" fmla="#ppt_y+(sin(-2*pi*(1-$))*-#ppt_x+cos(-2*pi*(1-$))*(1-#ppt_y))*(1-$)">
                                          <p:val>
                                            <p:fltVal val="0"/>
                                          </p:val>
                                        </p:tav>
                                        <p:tav tm="100000">
                                          <p:val>
                                            <p:fltVal val="1"/>
                                          </p:val>
                                        </p:tav>
                                      </p:tavLst>
                                    </p:anim>
                                  </p:childTnLst>
                                </p:cTn>
                              </p:par>
                              <p:par>
                                <p:cTn id="31" presetID="15" presetClass="entr" presetSubtype="0"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p:cTn id="3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5" dur="1000" fill="hold"/>
                                        <p:tgtEl>
                                          <p:spTgt spid="3">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3">
                                            <p:txEl>
                                              <p:pRg st="4" end="4"/>
                                            </p:txEl>
                                          </p:spTgt>
                                        </p:tgtEl>
                                        <p:attrNameLst>
                                          <p:attrName>ppt_y</p:attrName>
                                        </p:attrNameLst>
                                      </p:cBhvr>
                                      <p:tavLst>
                                        <p:tav tm="0" fmla="#ppt_y+(sin(-2*pi*(1-$))*-#ppt_x+cos(-2*pi*(1-$))*(1-#ppt_y))*(1-$)">
                                          <p:val>
                                            <p:fltVal val="0"/>
                                          </p:val>
                                        </p:tav>
                                        <p:tav tm="100000">
                                          <p:val>
                                            <p:fltVal val="1"/>
                                          </p:val>
                                        </p:tav>
                                      </p:tavLst>
                                    </p:anim>
                                  </p:childTnLst>
                                </p:cTn>
                              </p:par>
                              <p:par>
                                <p:cTn id="37" presetID="15"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p:cTn id="3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5" end="5"/>
                                            </p:txEl>
                                          </p:spTgt>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3">
                                            <p:txEl>
                                              <p:pRg st="5" end="5"/>
                                            </p:txEl>
                                          </p:spTgt>
                                        </p:tgtEl>
                                        <p:attrNameLst>
                                          <p:attrName>ppt_y</p:attrName>
                                        </p:attrNameLst>
                                      </p:cBhvr>
                                      <p:tavLst>
                                        <p:tav tm="0" fmla="#ppt_y+(sin(-2*pi*(1-$))*-#ppt_x+cos(-2*pi*(1-$))*(1-#ppt_y))*(1-$)">
                                          <p:val>
                                            <p:fltVal val="0"/>
                                          </p:val>
                                        </p:tav>
                                        <p:tav tm="100000">
                                          <p:val>
                                            <p:fltVal val="1"/>
                                          </p:val>
                                        </p:tav>
                                      </p:tavLst>
                                    </p:anim>
                                  </p:childTnLst>
                                </p:cTn>
                              </p:par>
                              <p:par>
                                <p:cTn id="43" presetID="15" presetClass="entr" presetSubtype="0" fill="hold"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p:cTn id="4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7" dur="1000" fill="hold"/>
                                        <p:tgtEl>
                                          <p:spTgt spid="3">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3">
                                            <p:txEl>
                                              <p:pRg st="6" end="6"/>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9800" y="127064"/>
            <a:ext cx="8610600" cy="1293028"/>
          </a:xfrm>
        </p:spPr>
        <p:txBody>
          <a:bodyPr/>
          <a:lstStyle/>
          <a:p>
            <a:r>
              <a:rPr lang="en-US" b="1" dirty="0"/>
              <a:t>PROBLEMS</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92364" y="1420092"/>
                <a:ext cx="11998036" cy="5313217"/>
              </a:xfrm>
            </p:spPr>
            <p:txBody>
              <a:bodyPr>
                <a:normAutofit fontScale="85000" lnSpcReduction="20000"/>
              </a:bodyPr>
              <a:lstStyle/>
              <a:p>
                <a:pPr marL="0" lvl="0" indent="0">
                  <a:buNone/>
                </a:pPr>
                <a:r>
                  <a:rPr lang="en-US" dirty="0"/>
                  <a:t>1) How many minutes does a person to cover a distance of 400 m, if he runs at a speed of 20 km/</a:t>
                </a:r>
                <a:r>
                  <a:rPr lang="en-US" dirty="0" err="1"/>
                  <a:t>hr</a:t>
                </a:r>
                <a:r>
                  <a:rPr lang="en-US" dirty="0"/>
                  <a:t>?</a:t>
                </a:r>
              </a:p>
              <a:p>
                <a:pPr marL="0" indent="0">
                  <a:buNone/>
                </a:pPr>
                <a:r>
                  <a:rPr lang="en-US" dirty="0"/>
                  <a:t>Sol) Person speed = 20 km/</a:t>
                </a:r>
                <a:r>
                  <a:rPr lang="en-US" dirty="0" err="1"/>
                  <a:t>hr</a:t>
                </a:r>
                <a:r>
                  <a:rPr lang="en-US" dirty="0"/>
                  <a:t> = (</a:t>
                </a:r>
                <a14:m>
                  <m:oMath xmlns:m="http://schemas.openxmlformats.org/officeDocument/2006/math">
                    <m:r>
                      <a:rPr lang="en-US" i="1">
                        <a:latin typeface="Cambria Math" panose="02040503050406030204" pitchFamily="18" charset="0"/>
                      </a:rPr>
                      <m:t>20 </m:t>
                    </m:r>
                    <m:r>
                      <a:rPr lang="en-US" i="1">
                        <a:latin typeface="Cambria Math" panose="02040503050406030204" pitchFamily="18" charset="0"/>
                      </a:rPr>
                      <m:t>𝑥</m:t>
                    </m:r>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18</m:t>
                        </m:r>
                      </m:den>
                    </m:f>
                  </m:oMath>
                </a14:m>
                <a:r>
                  <a:rPr lang="en-US" dirty="0"/>
                  <a:t>) m/s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50</m:t>
                        </m:r>
                      </m:num>
                      <m:den>
                        <m:r>
                          <a:rPr lang="en-US" i="1">
                            <a:latin typeface="Cambria Math" panose="02040503050406030204" pitchFamily="18" charset="0"/>
                          </a:rPr>
                          <m:t>9</m:t>
                        </m:r>
                      </m:den>
                    </m:f>
                    <m:r>
                      <a:rPr lang="en-US" i="1">
                        <a:latin typeface="Cambria Math" panose="02040503050406030204" pitchFamily="18" charset="0"/>
                      </a:rPr>
                      <m:t> </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𝑠𝑒𝑐</m:t>
                    </m:r>
                  </m:oMath>
                </a14:m>
                <a:endParaRPr lang="en-US" dirty="0"/>
              </a:p>
              <a:p>
                <a:pPr marL="0" indent="0">
                  <a:buNone/>
                </a:pPr>
                <a:r>
                  <a:rPr lang="en-US" dirty="0"/>
                  <a:t>       Time taken to cover 400m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400</m:t>
                        </m:r>
                      </m:num>
                      <m:den>
                        <m:f>
                          <m:fPr>
                            <m:ctrlPr>
                              <a:rPr lang="en-US" i="1">
                                <a:latin typeface="Cambria Math" panose="02040503050406030204" pitchFamily="18" charset="0"/>
                              </a:rPr>
                            </m:ctrlPr>
                          </m:fPr>
                          <m:num>
                            <m:r>
                              <a:rPr lang="en-US" i="1">
                                <a:latin typeface="Cambria Math" panose="02040503050406030204" pitchFamily="18" charset="0"/>
                              </a:rPr>
                              <m:t>50</m:t>
                            </m:r>
                          </m:num>
                          <m:den>
                            <m:r>
                              <a:rPr lang="en-US" i="1">
                                <a:latin typeface="Cambria Math" panose="02040503050406030204" pitchFamily="18" charset="0"/>
                              </a:rPr>
                              <m:t>9</m:t>
                            </m:r>
                          </m:den>
                        </m:f>
                      </m:den>
                    </m:f>
                  </m:oMath>
                </a14:m>
                <a:r>
                  <a:rPr lang="en-US" dirty="0"/>
                  <a:t> = (</a:t>
                </a:r>
                <a14:m>
                  <m:oMath xmlns:m="http://schemas.openxmlformats.org/officeDocument/2006/math">
                    <m:r>
                      <a:rPr lang="en-US" i="1">
                        <a:latin typeface="Cambria Math" panose="02040503050406030204" pitchFamily="18" charset="0"/>
                      </a:rPr>
                      <m:t>40 </m:t>
                    </m:r>
                    <m:r>
                      <a:rPr lang="en-US" i="1">
                        <a:latin typeface="Cambria Math" panose="02040503050406030204" pitchFamily="18" charset="0"/>
                      </a:rPr>
                      <m:t>𝑥</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9</m:t>
                        </m:r>
                      </m:num>
                      <m:den>
                        <m:r>
                          <a:rPr lang="en-US" i="1">
                            <a:latin typeface="Cambria Math" panose="02040503050406030204" pitchFamily="18" charset="0"/>
                          </a:rPr>
                          <m:t>50</m:t>
                        </m:r>
                      </m:den>
                    </m:f>
                  </m:oMath>
                </a14:m>
                <a:r>
                  <a:rPr lang="en-US" dirty="0"/>
                  <a:t>) sec = 72 sec = 1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5</m:t>
                        </m:r>
                      </m:den>
                    </m:f>
                  </m:oMath>
                </a14:m>
                <a:r>
                  <a:rPr lang="en-US" dirty="0"/>
                  <a:t> sec</a:t>
                </a:r>
              </a:p>
              <a:p>
                <a:pPr marL="0" indent="0">
                  <a:buNone/>
                </a:pPr>
                <a:endParaRPr lang="en-US" dirty="0"/>
              </a:p>
              <a:p>
                <a:pPr marL="0" lvl="0" indent="0">
                  <a:buNone/>
                </a:pPr>
                <a:r>
                  <a:rPr lang="en-US" dirty="0"/>
                  <a:t>2) A cyclist covers a distance of 750m in 2m30sec. What is the speed in km/</a:t>
                </a:r>
                <a:r>
                  <a:rPr lang="en-US" dirty="0" err="1"/>
                  <a:t>hr</a:t>
                </a:r>
                <a:r>
                  <a:rPr lang="en-US" dirty="0"/>
                  <a:t> of the cyclist?</a:t>
                </a:r>
              </a:p>
              <a:p>
                <a:pPr marL="0" indent="0">
                  <a:buNone/>
                </a:pPr>
                <a:r>
                  <a:rPr lang="en-US" dirty="0"/>
                  <a:t>Sol)  Speed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750</m:t>
                        </m:r>
                      </m:num>
                      <m:den>
                        <m:r>
                          <a:rPr lang="en-US" i="1">
                            <a:latin typeface="Cambria Math" panose="02040503050406030204" pitchFamily="18" charset="0"/>
                          </a:rPr>
                          <m:t>150</m:t>
                        </m:r>
                      </m:den>
                    </m:f>
                  </m:oMath>
                </a14:m>
                <a:r>
                  <a:rPr lang="en-US" dirty="0"/>
                  <a:t>) m/sec = 5m/sec = 5 x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18</m:t>
                        </m:r>
                      </m:num>
                      <m:den>
                        <m:r>
                          <a:rPr lang="en-US" i="1">
                            <a:latin typeface="Cambria Math" panose="02040503050406030204" pitchFamily="18" charset="0"/>
                          </a:rPr>
                          <m:t>5</m:t>
                        </m:r>
                      </m:den>
                    </m:f>
                  </m:oMath>
                </a14:m>
                <a:r>
                  <a:rPr lang="en-US" dirty="0"/>
                  <a:t> km/hr. = 18 km/</a:t>
                </a:r>
                <a:r>
                  <a:rPr lang="en-US" dirty="0" err="1"/>
                  <a:t>hr</a:t>
                </a:r>
                <a:endParaRPr lang="en-US" dirty="0"/>
              </a:p>
              <a:p>
                <a:pPr marL="0" indent="0">
                  <a:buNone/>
                </a:pPr>
                <a:endParaRPr lang="en-US" dirty="0"/>
              </a:p>
              <a:p>
                <a:pPr marL="0" lvl="0" indent="0">
                  <a:buNone/>
                </a:pPr>
                <a:r>
                  <a:rPr lang="en-US" dirty="0"/>
                  <a:t>3) A dog takes 4 leaps for every 5 leaps of a hare but 3 leaps of a dog are equal to 4 leaps of the hare. Compare their speeds.</a:t>
                </a:r>
              </a:p>
              <a:p>
                <a:pPr marL="0" indent="0">
                  <a:buNone/>
                </a:pPr>
                <a:r>
                  <a:rPr lang="en-US" dirty="0"/>
                  <a:t>Sol) Let the distance covered in 1 leap of the dog be X and that covered in 1 leap of the hare be Y. Then,</a:t>
                </a:r>
              </a:p>
              <a:p>
                <a:pPr marL="0" indent="0">
                  <a:buNone/>
                </a:pPr>
                <a:r>
                  <a:rPr lang="en-US" dirty="0"/>
                  <a:t>       3X = 4Y ⇒ X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3</m:t>
                        </m:r>
                      </m:den>
                    </m:f>
                    <m:r>
                      <a:rPr lang="en-US" i="1">
                        <a:latin typeface="Cambria Math" panose="02040503050406030204" pitchFamily="18" charset="0"/>
                      </a:rPr>
                      <m:t> </m:t>
                    </m:r>
                    <m:r>
                      <a:rPr lang="en-US" i="1">
                        <a:latin typeface="Cambria Math" panose="02040503050406030204" pitchFamily="18" charset="0"/>
                      </a:rPr>
                      <m:t>𝑌</m:t>
                    </m:r>
                  </m:oMath>
                </a14:m>
                <a:r>
                  <a:rPr lang="en-US" dirty="0"/>
                  <a:t> ⇒ 4X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16</m:t>
                        </m:r>
                      </m:num>
                      <m:den>
                        <m:r>
                          <a:rPr lang="en-US" i="1">
                            <a:latin typeface="Cambria Math" panose="02040503050406030204" pitchFamily="18" charset="0"/>
                          </a:rPr>
                          <m:t>3</m:t>
                        </m:r>
                      </m:den>
                    </m:f>
                    <m:r>
                      <a:rPr lang="en-US" i="1">
                        <a:latin typeface="Cambria Math" panose="02040503050406030204" pitchFamily="18" charset="0"/>
                      </a:rPr>
                      <m:t> </m:t>
                    </m:r>
                    <m:r>
                      <a:rPr lang="en-US" i="1">
                        <a:latin typeface="Cambria Math" panose="02040503050406030204" pitchFamily="18" charset="0"/>
                      </a:rPr>
                      <m:t>𝑌</m:t>
                    </m:r>
                  </m:oMath>
                </a14:m>
                <a:endParaRPr lang="en-US" dirty="0"/>
              </a:p>
              <a:p>
                <a:pPr marL="0" indent="0">
                  <a:buNone/>
                </a:pPr>
                <a:r>
                  <a:rPr lang="en-US" dirty="0"/>
                  <a:t>       Ratio of speeds of dog and hare </a:t>
                </a:r>
              </a:p>
              <a:p>
                <a:pPr marL="0" indent="0">
                  <a:buNone/>
                </a:pPr>
                <a:r>
                  <a:rPr lang="en-US" dirty="0"/>
                  <a:t>       = Ratio of distances covered by them in the same time</a:t>
                </a:r>
              </a:p>
              <a:p>
                <a:pPr marL="0" indent="0">
                  <a:buNone/>
                </a:pPr>
                <a:r>
                  <a:rPr lang="en-US" dirty="0"/>
                  <a:t>       = 4X: 5Y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16</m:t>
                        </m:r>
                      </m:num>
                      <m:den>
                        <m:r>
                          <a:rPr lang="en-US" i="1">
                            <a:latin typeface="Cambria Math" panose="02040503050406030204" pitchFamily="18" charset="0"/>
                          </a:rPr>
                          <m:t>3</m:t>
                        </m:r>
                      </m:den>
                    </m:f>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 :5</m:t>
                    </m:r>
                    <m:r>
                      <a:rPr lang="en-US" i="1">
                        <a:latin typeface="Cambria Math" panose="02040503050406030204" pitchFamily="18" charset="0"/>
                      </a:rPr>
                      <m:t>𝑌</m:t>
                    </m:r>
                    <m:r>
                      <a:rPr lang="en-US" i="1">
                        <a:latin typeface="Cambria Math" panose="02040503050406030204" pitchFamily="18" charset="0"/>
                      </a:rPr>
                      <m:t>=16 :15</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2364" y="1420092"/>
                <a:ext cx="11998036" cy="5313217"/>
              </a:xfrm>
              <a:blipFill>
                <a:blip r:embed="rId2"/>
                <a:stretch>
                  <a:fillRect l="-457" t="-2179"/>
                </a:stretch>
              </a:blipFill>
            </p:spPr>
            <p:txBody>
              <a:bodyPr/>
              <a:lstStyle/>
              <a:p>
                <a:r>
                  <a:rPr lang="en-IN">
                    <a:noFill/>
                  </a:rPr>
                  <a:t> </a:t>
                </a:r>
              </a:p>
            </p:txBody>
          </p:sp>
        </mc:Fallback>
      </mc:AlternateContent>
    </p:spTree>
    <p:extLst>
      <p:ext uri="{BB962C8B-B14F-4D97-AF65-F5344CB8AC3E}">
        <p14:creationId xmlns:p14="http://schemas.microsoft.com/office/powerpoint/2010/main" xmlns="" val="3057805517"/>
      </p:ext>
    </p:extLst>
  </p:cSld>
  <p:clrMapOvr>
    <a:masterClrMapping/>
  </p:clrMapOvr>
  <mc:AlternateContent xmlns:mc="http://schemas.openxmlformats.org/markup-compatibility/2006">
    <mc:Choice xmlns:p14="http://schemas.microsoft.com/office/powerpoint/2010/main" xmlns=""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barn(inVertical)">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barn(inVertical)">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wipe(down)">
                                      <p:cBhvr>
                                        <p:cTn id="45" dur="580">
                                          <p:stCondLst>
                                            <p:cond delay="0"/>
                                          </p:stCondLst>
                                        </p:cTn>
                                        <p:tgtEl>
                                          <p:spTgt spid="3">
                                            <p:txEl>
                                              <p:pRg st="7" end="7"/>
                                            </p:txEl>
                                          </p:spTgt>
                                        </p:tgtEl>
                                      </p:cBhvr>
                                    </p:animEffect>
                                    <p:anim calcmode="lin" valueType="num">
                                      <p:cBhvr>
                                        <p:cTn id="46"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51" dur="26">
                                          <p:stCondLst>
                                            <p:cond delay="650"/>
                                          </p:stCondLst>
                                        </p:cTn>
                                        <p:tgtEl>
                                          <p:spTgt spid="3">
                                            <p:txEl>
                                              <p:pRg st="7" end="7"/>
                                            </p:txEl>
                                          </p:spTgt>
                                        </p:tgtEl>
                                      </p:cBhvr>
                                      <p:to x="100000" y="60000"/>
                                    </p:animScale>
                                    <p:animScale>
                                      <p:cBhvr>
                                        <p:cTn id="52" dur="166" decel="50000">
                                          <p:stCondLst>
                                            <p:cond delay="676"/>
                                          </p:stCondLst>
                                        </p:cTn>
                                        <p:tgtEl>
                                          <p:spTgt spid="3">
                                            <p:txEl>
                                              <p:pRg st="7" end="7"/>
                                            </p:txEl>
                                          </p:spTgt>
                                        </p:tgtEl>
                                      </p:cBhvr>
                                      <p:to x="100000" y="100000"/>
                                    </p:animScale>
                                    <p:animScale>
                                      <p:cBhvr>
                                        <p:cTn id="53" dur="26">
                                          <p:stCondLst>
                                            <p:cond delay="1312"/>
                                          </p:stCondLst>
                                        </p:cTn>
                                        <p:tgtEl>
                                          <p:spTgt spid="3">
                                            <p:txEl>
                                              <p:pRg st="7" end="7"/>
                                            </p:txEl>
                                          </p:spTgt>
                                        </p:tgtEl>
                                      </p:cBhvr>
                                      <p:to x="100000" y="80000"/>
                                    </p:animScale>
                                    <p:animScale>
                                      <p:cBhvr>
                                        <p:cTn id="54" dur="166" decel="50000">
                                          <p:stCondLst>
                                            <p:cond delay="1338"/>
                                          </p:stCondLst>
                                        </p:cTn>
                                        <p:tgtEl>
                                          <p:spTgt spid="3">
                                            <p:txEl>
                                              <p:pRg st="7" end="7"/>
                                            </p:txEl>
                                          </p:spTgt>
                                        </p:tgtEl>
                                      </p:cBhvr>
                                      <p:to x="100000" y="100000"/>
                                    </p:animScale>
                                    <p:animScale>
                                      <p:cBhvr>
                                        <p:cTn id="55" dur="26">
                                          <p:stCondLst>
                                            <p:cond delay="1642"/>
                                          </p:stCondLst>
                                        </p:cTn>
                                        <p:tgtEl>
                                          <p:spTgt spid="3">
                                            <p:txEl>
                                              <p:pRg st="7" end="7"/>
                                            </p:txEl>
                                          </p:spTgt>
                                        </p:tgtEl>
                                      </p:cBhvr>
                                      <p:to x="100000" y="90000"/>
                                    </p:animScale>
                                    <p:animScale>
                                      <p:cBhvr>
                                        <p:cTn id="56" dur="166" decel="50000">
                                          <p:stCondLst>
                                            <p:cond delay="1668"/>
                                          </p:stCondLst>
                                        </p:cTn>
                                        <p:tgtEl>
                                          <p:spTgt spid="3">
                                            <p:txEl>
                                              <p:pRg st="7" end="7"/>
                                            </p:txEl>
                                          </p:spTgt>
                                        </p:tgtEl>
                                      </p:cBhvr>
                                      <p:to x="100000" y="100000"/>
                                    </p:animScale>
                                    <p:animScale>
                                      <p:cBhvr>
                                        <p:cTn id="57" dur="26">
                                          <p:stCondLst>
                                            <p:cond delay="1808"/>
                                          </p:stCondLst>
                                        </p:cTn>
                                        <p:tgtEl>
                                          <p:spTgt spid="3">
                                            <p:txEl>
                                              <p:pRg st="7" end="7"/>
                                            </p:txEl>
                                          </p:spTgt>
                                        </p:tgtEl>
                                      </p:cBhvr>
                                      <p:to x="100000" y="95000"/>
                                    </p:animScale>
                                    <p:animScale>
                                      <p:cBhvr>
                                        <p:cTn id="58" dur="166" decel="50000">
                                          <p:stCondLst>
                                            <p:cond delay="1834"/>
                                          </p:stCondLst>
                                        </p:cTn>
                                        <p:tgtEl>
                                          <p:spTgt spid="3">
                                            <p:txEl>
                                              <p:pRg st="7" end="7"/>
                                            </p:txEl>
                                          </p:spTgt>
                                        </p:tgtEl>
                                      </p:cBhvr>
                                      <p:to x="100000" y="100000"/>
                                    </p:animScale>
                                  </p:childTnLst>
                                </p:cTn>
                              </p:par>
                            </p:childTnLst>
                          </p:cTn>
                        </p:par>
                      </p:childTnLst>
                    </p:cTn>
                  </p:par>
                  <p:par>
                    <p:cTn id="59" fill="hold">
                      <p:stCondLst>
                        <p:cond delay="indefinite"/>
                      </p:stCondLst>
                      <p:childTnLst>
                        <p:par>
                          <p:cTn id="60" fill="hold">
                            <p:stCondLst>
                              <p:cond delay="0"/>
                            </p:stCondLst>
                            <p:childTnLst>
                              <p:par>
                                <p:cTn id="61" presetID="15"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p:cTn id="63"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4"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65" dur="1000" fill="hold"/>
                                        <p:tgtEl>
                                          <p:spTgt spid="3">
                                            <p:txEl>
                                              <p:pRg st="8" end="8"/>
                                            </p:txEl>
                                          </p:spTgt>
                                        </p:tgtEl>
                                        <p:attrNameLst>
                                          <p:attrName>ppt_x</p:attrName>
                                        </p:attrNameLst>
                                      </p:cBhvr>
                                      <p:tavLst>
                                        <p:tav tm="0" fmla="#ppt_x+(cos(-2*pi*(1-$))*-#ppt_x-sin(-2*pi*(1-$))*(1-#ppt_y))*(1-$)">
                                          <p:val>
                                            <p:fltVal val="0"/>
                                          </p:val>
                                        </p:tav>
                                        <p:tav tm="100000">
                                          <p:val>
                                            <p:fltVal val="1"/>
                                          </p:val>
                                        </p:tav>
                                      </p:tavLst>
                                    </p:anim>
                                    <p:anim calcmode="lin" valueType="num">
                                      <p:cBhvr>
                                        <p:cTn id="66" dur="1000" fill="hold"/>
                                        <p:tgtEl>
                                          <p:spTgt spid="3">
                                            <p:txEl>
                                              <p:pRg st="8" end="8"/>
                                            </p:txEl>
                                          </p:spTgt>
                                        </p:tgtEl>
                                        <p:attrNameLst>
                                          <p:attrName>ppt_y</p:attrName>
                                        </p:attrNameLst>
                                      </p:cBhvr>
                                      <p:tavLst>
                                        <p:tav tm="0" fmla="#ppt_y+(sin(-2*pi*(1-$))*-#ppt_x+cos(-2*pi*(1-$))*(1-#ppt_y))*(1-$)">
                                          <p:val>
                                            <p:fltVal val="0"/>
                                          </p:val>
                                        </p:tav>
                                        <p:tav tm="100000">
                                          <p:val>
                                            <p:fltVal val="1"/>
                                          </p:val>
                                        </p:tav>
                                      </p:tavLst>
                                    </p:anim>
                                  </p:childTnLst>
                                </p:cTn>
                              </p:par>
                              <p:par>
                                <p:cTn id="67" presetID="15" presetClass="entr" presetSubtype="0" fill="hold" nodeType="withEffect">
                                  <p:stCondLst>
                                    <p:cond delay="0"/>
                                  </p:stCondLst>
                                  <p:childTnLst>
                                    <p:set>
                                      <p:cBhvr>
                                        <p:cTn id="68" dur="1" fill="hold">
                                          <p:stCondLst>
                                            <p:cond delay="0"/>
                                          </p:stCondLst>
                                        </p:cTn>
                                        <p:tgtEl>
                                          <p:spTgt spid="3">
                                            <p:txEl>
                                              <p:pRg st="9" end="9"/>
                                            </p:txEl>
                                          </p:spTgt>
                                        </p:tgtEl>
                                        <p:attrNameLst>
                                          <p:attrName>style.visibility</p:attrName>
                                        </p:attrNameLst>
                                      </p:cBhvr>
                                      <p:to>
                                        <p:strVal val="visible"/>
                                      </p:to>
                                    </p:set>
                                    <p:anim calcmode="lin" valueType="num">
                                      <p:cBhvr>
                                        <p:cTn id="69"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70"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71" dur="1000" fill="hold"/>
                                        <p:tgtEl>
                                          <p:spTgt spid="3">
                                            <p:txEl>
                                              <p:pRg st="9" end="9"/>
                                            </p:txEl>
                                          </p:spTgt>
                                        </p:tgtEl>
                                        <p:attrNameLst>
                                          <p:attrName>ppt_x</p:attrName>
                                        </p:attrNameLst>
                                      </p:cBhvr>
                                      <p:tavLst>
                                        <p:tav tm="0" fmla="#ppt_x+(cos(-2*pi*(1-$))*-#ppt_x-sin(-2*pi*(1-$))*(1-#ppt_y))*(1-$)">
                                          <p:val>
                                            <p:fltVal val="0"/>
                                          </p:val>
                                        </p:tav>
                                        <p:tav tm="100000">
                                          <p:val>
                                            <p:fltVal val="1"/>
                                          </p:val>
                                        </p:tav>
                                      </p:tavLst>
                                    </p:anim>
                                    <p:anim calcmode="lin" valueType="num">
                                      <p:cBhvr>
                                        <p:cTn id="72" dur="1000" fill="hold"/>
                                        <p:tgtEl>
                                          <p:spTgt spid="3">
                                            <p:txEl>
                                              <p:pRg st="9" end="9"/>
                                            </p:txEl>
                                          </p:spTgt>
                                        </p:tgtEl>
                                        <p:attrNameLst>
                                          <p:attrName>ppt_y</p:attrName>
                                        </p:attrNameLst>
                                      </p:cBhvr>
                                      <p:tavLst>
                                        <p:tav tm="0" fmla="#ppt_y+(sin(-2*pi*(1-$))*-#ppt_x+cos(-2*pi*(1-$))*(1-#ppt_y))*(1-$)">
                                          <p:val>
                                            <p:fltVal val="0"/>
                                          </p:val>
                                        </p:tav>
                                        <p:tav tm="100000">
                                          <p:val>
                                            <p:fltVal val="1"/>
                                          </p:val>
                                        </p:tav>
                                      </p:tavLst>
                                    </p:anim>
                                  </p:childTnLst>
                                </p:cTn>
                              </p:par>
                              <p:par>
                                <p:cTn id="73" presetID="15" presetClass="entr" presetSubtype="0" fill="hold"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anim calcmode="lin" valueType="num">
                                      <p:cBhvr>
                                        <p:cTn id="75"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76"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77" dur="1000" fill="hold"/>
                                        <p:tgtEl>
                                          <p:spTgt spid="3">
                                            <p:txEl>
                                              <p:pRg st="10" end="10"/>
                                            </p:txEl>
                                          </p:spTgt>
                                        </p:tgtEl>
                                        <p:attrNameLst>
                                          <p:attrName>ppt_x</p:attrName>
                                        </p:attrNameLst>
                                      </p:cBhvr>
                                      <p:tavLst>
                                        <p:tav tm="0" fmla="#ppt_x+(cos(-2*pi*(1-$))*-#ppt_x-sin(-2*pi*(1-$))*(1-#ppt_y))*(1-$)">
                                          <p:val>
                                            <p:fltVal val="0"/>
                                          </p:val>
                                        </p:tav>
                                        <p:tav tm="100000">
                                          <p:val>
                                            <p:fltVal val="1"/>
                                          </p:val>
                                        </p:tav>
                                      </p:tavLst>
                                    </p:anim>
                                    <p:anim calcmode="lin" valueType="num">
                                      <p:cBhvr>
                                        <p:cTn id="78" dur="1000" fill="hold"/>
                                        <p:tgtEl>
                                          <p:spTgt spid="3">
                                            <p:txEl>
                                              <p:pRg st="10" end="10"/>
                                            </p:txEl>
                                          </p:spTgt>
                                        </p:tgtEl>
                                        <p:attrNameLst>
                                          <p:attrName>ppt_y</p:attrName>
                                        </p:attrNameLst>
                                      </p:cBhvr>
                                      <p:tavLst>
                                        <p:tav tm="0" fmla="#ppt_y+(sin(-2*pi*(1-$))*-#ppt_x+cos(-2*pi*(1-$))*(1-#ppt_y))*(1-$)">
                                          <p:val>
                                            <p:fltVal val="0"/>
                                          </p:val>
                                        </p:tav>
                                        <p:tav tm="100000">
                                          <p:val>
                                            <p:fltVal val="1"/>
                                          </p:val>
                                        </p:tav>
                                      </p:tavLst>
                                    </p:anim>
                                  </p:childTnLst>
                                </p:cTn>
                              </p:par>
                              <p:par>
                                <p:cTn id="79" presetID="15" presetClass="entr" presetSubtype="0" fill="hold" nodeType="withEffect">
                                  <p:stCondLst>
                                    <p:cond delay="0"/>
                                  </p:stCondLst>
                                  <p:childTnLst>
                                    <p:set>
                                      <p:cBhvr>
                                        <p:cTn id="80" dur="1" fill="hold">
                                          <p:stCondLst>
                                            <p:cond delay="0"/>
                                          </p:stCondLst>
                                        </p:cTn>
                                        <p:tgtEl>
                                          <p:spTgt spid="3">
                                            <p:txEl>
                                              <p:pRg st="11" end="11"/>
                                            </p:txEl>
                                          </p:spTgt>
                                        </p:tgtEl>
                                        <p:attrNameLst>
                                          <p:attrName>style.visibility</p:attrName>
                                        </p:attrNameLst>
                                      </p:cBhvr>
                                      <p:to>
                                        <p:strVal val="visible"/>
                                      </p:to>
                                    </p:set>
                                    <p:anim calcmode="lin" valueType="num">
                                      <p:cBhvr>
                                        <p:cTn id="81"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82"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83" dur="1000" fill="hold"/>
                                        <p:tgtEl>
                                          <p:spTgt spid="3">
                                            <p:txEl>
                                              <p:pRg st="11" end="11"/>
                                            </p:txEl>
                                          </p:spTgt>
                                        </p:tgtEl>
                                        <p:attrNameLst>
                                          <p:attrName>ppt_x</p:attrName>
                                        </p:attrNameLst>
                                      </p:cBhvr>
                                      <p:tavLst>
                                        <p:tav tm="0" fmla="#ppt_x+(cos(-2*pi*(1-$))*-#ppt_x-sin(-2*pi*(1-$))*(1-#ppt_y))*(1-$)">
                                          <p:val>
                                            <p:fltVal val="0"/>
                                          </p:val>
                                        </p:tav>
                                        <p:tav tm="100000">
                                          <p:val>
                                            <p:fltVal val="1"/>
                                          </p:val>
                                        </p:tav>
                                      </p:tavLst>
                                    </p:anim>
                                    <p:anim calcmode="lin" valueType="num">
                                      <p:cBhvr>
                                        <p:cTn id="84" dur="1000" fill="hold"/>
                                        <p:tgtEl>
                                          <p:spTgt spid="3">
                                            <p:txEl>
                                              <p:pRg st="11" end="11"/>
                                            </p:txEl>
                                          </p:spTgt>
                                        </p:tgtEl>
                                        <p:attrNameLst>
                                          <p:attrName>ppt_y</p:attrName>
                                        </p:attrNameLst>
                                      </p:cBhvr>
                                      <p:tavLst>
                                        <p:tav tm="0" fmla="#ppt_y+(sin(-2*pi*(1-$))*-#ppt_x+cos(-2*pi*(1-$))*(1-#ppt_y))*(1-$)">
                                          <p:val>
                                            <p:fltVal val="0"/>
                                          </p:val>
                                        </p:tav>
                                        <p:tav tm="100000">
                                          <p:val>
                                            <p:fltVal val="1"/>
                                          </p:val>
                                        </p:tav>
                                      </p:tavLst>
                                    </p:anim>
                                  </p:childTnLst>
                                </p:cTn>
                              </p:par>
                              <p:par>
                                <p:cTn id="85" presetID="15" presetClass="entr" presetSubtype="0" fill="hold" nodeType="withEffect">
                                  <p:stCondLst>
                                    <p:cond delay="0"/>
                                  </p:stCondLst>
                                  <p:childTnLst>
                                    <p:set>
                                      <p:cBhvr>
                                        <p:cTn id="86" dur="1" fill="hold">
                                          <p:stCondLst>
                                            <p:cond delay="0"/>
                                          </p:stCondLst>
                                        </p:cTn>
                                        <p:tgtEl>
                                          <p:spTgt spid="3">
                                            <p:txEl>
                                              <p:pRg st="12" end="12"/>
                                            </p:txEl>
                                          </p:spTgt>
                                        </p:tgtEl>
                                        <p:attrNameLst>
                                          <p:attrName>style.visibility</p:attrName>
                                        </p:attrNameLst>
                                      </p:cBhvr>
                                      <p:to>
                                        <p:strVal val="visible"/>
                                      </p:to>
                                    </p:set>
                                    <p:anim calcmode="lin" valueType="num">
                                      <p:cBhvr>
                                        <p:cTn id="87"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88" dur="10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89" dur="1000" fill="hold"/>
                                        <p:tgtEl>
                                          <p:spTgt spid="3">
                                            <p:txEl>
                                              <p:pRg st="12" end="12"/>
                                            </p:txEl>
                                          </p:spTgt>
                                        </p:tgtEl>
                                        <p:attrNameLst>
                                          <p:attrName>ppt_x</p:attrName>
                                        </p:attrNameLst>
                                      </p:cBhvr>
                                      <p:tavLst>
                                        <p:tav tm="0" fmla="#ppt_x+(cos(-2*pi*(1-$))*-#ppt_x-sin(-2*pi*(1-$))*(1-#ppt_y))*(1-$)">
                                          <p:val>
                                            <p:fltVal val="0"/>
                                          </p:val>
                                        </p:tav>
                                        <p:tav tm="100000">
                                          <p:val>
                                            <p:fltVal val="1"/>
                                          </p:val>
                                        </p:tav>
                                      </p:tavLst>
                                    </p:anim>
                                    <p:anim calcmode="lin" valueType="num">
                                      <p:cBhvr>
                                        <p:cTn id="90" dur="1000" fill="hold"/>
                                        <p:tgtEl>
                                          <p:spTgt spid="3">
                                            <p:txEl>
                                              <p:pRg st="12" end="1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92363" y="1320800"/>
                <a:ext cx="11979563" cy="5430982"/>
              </a:xfrm>
            </p:spPr>
            <p:txBody>
              <a:bodyPr>
                <a:normAutofit fontScale="77500" lnSpcReduction="20000"/>
              </a:bodyPr>
              <a:lstStyle/>
              <a:p>
                <a:endParaRPr lang="en-US" dirty="0"/>
              </a:p>
              <a:p>
                <a:pPr marL="0" indent="0">
                  <a:buNone/>
                </a:pPr>
                <a:r>
                  <a:rPr lang="en-US" dirty="0"/>
                  <a:t>4) While covering a distance of 24km, a man noticed that after walking for 1 hour 40 minutes, the distance covered by him was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7</m:t>
                        </m:r>
                      </m:den>
                    </m:f>
                    <m:r>
                      <a:rPr lang="en-US" i="1">
                        <a:latin typeface="Cambria Math" panose="02040503050406030204" pitchFamily="18" charset="0"/>
                      </a:rPr>
                      <m:t> </m:t>
                    </m:r>
                  </m:oMath>
                </a14:m>
                <a:r>
                  <a:rPr lang="en-US" dirty="0"/>
                  <a:t> of the remaining distance, what was his speed in m/sec?</a:t>
                </a:r>
              </a:p>
              <a:p>
                <a:pPr marL="0" indent="0">
                  <a:buNone/>
                </a:pPr>
                <a:r>
                  <a:rPr lang="en-US" dirty="0"/>
                  <a:t>Sol) Let the speed = X km/</a:t>
                </a:r>
                <a:r>
                  <a:rPr lang="en-US" dirty="0" err="1"/>
                  <a:t>hr</a:t>
                </a:r>
                <a:endParaRPr lang="en-US" dirty="0"/>
              </a:p>
              <a:p>
                <a:pPr marL="0" indent="0">
                  <a:buNone/>
                </a:pPr>
                <a:r>
                  <a:rPr lang="en-US" dirty="0"/>
                  <a:t>       Then, distance covered in 1 hour 40 minutes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3</m:t>
                        </m:r>
                      </m:den>
                    </m:f>
                    <m:r>
                      <a:rPr lang="en-US" i="1">
                        <a:latin typeface="Cambria Math" panose="02040503050406030204" pitchFamily="18" charset="0"/>
                      </a:rPr>
                      <m:t> </m:t>
                    </m:r>
                    <m:r>
                      <a:rPr lang="en-US" i="1">
                        <a:latin typeface="Cambria Math" panose="02040503050406030204" pitchFamily="18" charset="0"/>
                      </a:rPr>
                      <m:t>h𝑟𝑠</m:t>
                    </m:r>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5</m:t>
                        </m:r>
                        <m:r>
                          <a:rPr lang="en-US" i="1">
                            <a:latin typeface="Cambria Math" panose="02040503050406030204" pitchFamily="18" charset="0"/>
                          </a:rPr>
                          <m:t>𝑥</m:t>
                        </m:r>
                      </m:num>
                      <m:den>
                        <m:r>
                          <a:rPr lang="en-US" i="1">
                            <a:latin typeface="Cambria Math" panose="02040503050406030204" pitchFamily="18" charset="0"/>
                          </a:rPr>
                          <m:t>3</m:t>
                        </m:r>
                      </m:den>
                    </m:f>
                    <m:r>
                      <a:rPr lang="en-US" i="1">
                        <a:latin typeface="Cambria Math" panose="02040503050406030204" pitchFamily="18" charset="0"/>
                      </a:rPr>
                      <m:t> </m:t>
                    </m:r>
                    <m:r>
                      <a:rPr lang="en-US" i="1">
                        <a:latin typeface="Cambria Math" panose="02040503050406030204" pitchFamily="18" charset="0"/>
                      </a:rPr>
                      <m:t>𝑘𝑚</m:t>
                    </m:r>
                  </m:oMath>
                </a14:m>
                <a:endParaRPr lang="en-US" dirty="0"/>
              </a:p>
              <a:p>
                <a:pPr marL="0" indent="0">
                  <a:buNone/>
                </a:pPr>
                <a:r>
                  <a:rPr lang="en-US" dirty="0"/>
                  <a:t>       Remaining distance =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24− </m:t>
                        </m:r>
                        <m:f>
                          <m:fPr>
                            <m:ctrlPr>
                              <a:rPr lang="en-US" i="1">
                                <a:latin typeface="Cambria Math" panose="02040503050406030204" pitchFamily="18" charset="0"/>
                              </a:rPr>
                            </m:ctrlPr>
                          </m:fPr>
                          <m:num>
                            <m:r>
                              <a:rPr lang="en-US" i="1">
                                <a:latin typeface="Cambria Math" panose="02040503050406030204" pitchFamily="18" charset="0"/>
                              </a:rPr>
                              <m:t>5</m:t>
                            </m:r>
                            <m:r>
                              <a:rPr lang="en-US" i="1">
                                <a:latin typeface="Cambria Math" panose="02040503050406030204" pitchFamily="18" charset="0"/>
                              </a:rPr>
                              <m:t>𝑥</m:t>
                            </m:r>
                          </m:num>
                          <m:den>
                            <m:r>
                              <a:rPr lang="en-US" i="1">
                                <a:latin typeface="Cambria Math" panose="02040503050406030204" pitchFamily="18" charset="0"/>
                              </a:rPr>
                              <m:t>3</m:t>
                            </m:r>
                          </m:den>
                        </m:f>
                        <m:r>
                          <a:rPr lang="en-US" i="1">
                            <a:latin typeface="Cambria Math" panose="02040503050406030204" pitchFamily="18" charset="0"/>
                          </a:rPr>
                          <m:t> </m:t>
                        </m:r>
                      </m:e>
                    </m:d>
                    <m:r>
                      <m:rPr>
                        <m:sty m:val="p"/>
                      </m:rPr>
                      <a:rPr lang="en-US" b="0" i="0" smtClean="0">
                        <a:latin typeface="Cambria Math" panose="02040503050406030204" pitchFamily="18" charset="0"/>
                      </a:rPr>
                      <m:t>km</m:t>
                    </m:r>
                  </m:oMath>
                </a14:m>
                <a:endParaRPr lang="en-US" dirty="0"/>
              </a:p>
              <a:p>
                <a:pPr marL="0" indent="0">
                  <a:buNone/>
                </a:pPr>
                <a:r>
                  <a:rPr lang="en-US" dirty="0"/>
                  <a:t>       Since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5</m:t>
                        </m:r>
                        <m:r>
                          <a:rPr lang="en-US" i="1">
                            <a:latin typeface="Cambria Math" panose="02040503050406030204" pitchFamily="18" charset="0"/>
                          </a:rPr>
                          <m:t>𝑥</m:t>
                        </m:r>
                      </m:num>
                      <m:den>
                        <m:r>
                          <a:rPr lang="en-US" i="1">
                            <a:latin typeface="Cambria Math" panose="02040503050406030204" pitchFamily="18" charset="0"/>
                          </a:rPr>
                          <m:t>3</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7</m:t>
                        </m:r>
                      </m:den>
                    </m:f>
                    <m:r>
                      <a:rPr lang="en-US" i="1">
                        <a:latin typeface="Cambria Math" panose="02040503050406030204" pitchFamily="18" charset="0"/>
                      </a:rPr>
                      <m:t> (24− </m:t>
                    </m:r>
                    <m:f>
                      <m:fPr>
                        <m:ctrlPr>
                          <a:rPr lang="en-US" i="1">
                            <a:latin typeface="Cambria Math" panose="02040503050406030204" pitchFamily="18" charset="0"/>
                          </a:rPr>
                        </m:ctrlPr>
                      </m:fPr>
                      <m:num>
                        <m:r>
                          <a:rPr lang="en-US" i="1">
                            <a:latin typeface="Cambria Math" panose="02040503050406030204" pitchFamily="18" charset="0"/>
                          </a:rPr>
                          <m:t>5</m:t>
                        </m:r>
                        <m:r>
                          <a:rPr lang="en-US" i="1">
                            <a:latin typeface="Cambria Math" panose="02040503050406030204" pitchFamily="18" charset="0"/>
                          </a:rPr>
                          <m:t>𝑥</m:t>
                        </m:r>
                      </m:num>
                      <m:den>
                        <m:r>
                          <a:rPr lang="en-US" i="1">
                            <a:latin typeface="Cambria Math" panose="02040503050406030204" pitchFamily="18" charset="0"/>
                          </a:rPr>
                          <m:t>3</m:t>
                        </m:r>
                      </m:den>
                    </m:f>
                    <m:r>
                      <a:rPr lang="en-US" i="1">
                        <a:latin typeface="Cambria Math" panose="02040503050406030204" pitchFamily="18" charset="0"/>
                      </a:rPr>
                      <m:t> )</m:t>
                    </m:r>
                  </m:oMath>
                </a14:m>
                <a:endParaRPr lang="en-US" dirty="0"/>
              </a:p>
              <a:p>
                <a:pPr marL="0" lvl="0" indent="0">
                  <a:buNone/>
                </a:pPr>
                <a:r>
                  <a:rPr lang="en-US" dirty="0"/>
                  <a:t>       X = 6 Km/hr.</a:t>
                </a:r>
              </a:p>
              <a:p>
                <a:pPr marL="0" lvl="0" indent="0">
                  <a:buNone/>
                </a:pPr>
                <a:r>
                  <a:rPr lang="en-US" dirty="0"/>
                  <a:t>       X = 6 x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18</m:t>
                        </m:r>
                      </m:den>
                    </m:f>
                    <m:r>
                      <a:rPr lang="en-US" i="1">
                        <a:latin typeface="Cambria Math" panose="02040503050406030204" pitchFamily="18" charset="0"/>
                      </a:rPr>
                      <m:t> </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𝑠𝑒𝑐</m:t>
                    </m:r>
                  </m:oMath>
                </a14:m>
                <a:r>
                  <a:rPr lang="en-US" dirty="0"/>
                  <a:t> = 1</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r>
                      <a:rPr lang="en-US" i="1">
                        <a:latin typeface="Cambria Math" panose="02040503050406030204" pitchFamily="18" charset="0"/>
                      </a:rPr>
                      <m:t> </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𝑠𝑒𝑐</m:t>
                    </m:r>
                  </m:oMath>
                </a14:m>
                <a:endParaRPr lang="en-US" dirty="0"/>
              </a:p>
              <a:p>
                <a:pPr marL="0" lvl="0" indent="0">
                  <a:buNone/>
                </a:pPr>
                <a:endParaRPr lang="en-US" dirty="0"/>
              </a:p>
              <a:p>
                <a:pPr marL="0" lvl="0" indent="0">
                  <a:buNone/>
                </a:pPr>
                <a:r>
                  <a:rPr lang="en-US" dirty="0"/>
                  <a:t>6) A man travelled from village to post office at the rate of 25 </a:t>
                </a:r>
                <a:r>
                  <a:rPr lang="en-US" dirty="0" err="1"/>
                  <a:t>kmph</a:t>
                </a:r>
                <a:r>
                  <a:rPr lang="en-US" dirty="0"/>
                  <a:t> and walked back at the rate of 4 </a:t>
                </a:r>
                <a:r>
                  <a:rPr lang="en-US" dirty="0" err="1"/>
                  <a:t>kmph</a:t>
                </a:r>
                <a:r>
                  <a:rPr lang="en-US" dirty="0"/>
                  <a:t>. If the whole journey took 5 hours 48 minutes, find the distance of the post office from the village.</a:t>
                </a:r>
              </a:p>
              <a:p>
                <a:pPr marL="0" indent="0">
                  <a:buNone/>
                </a:pPr>
                <a:r>
                  <a:rPr lang="en-US" dirty="0"/>
                  <a:t>Sol) Avg. speed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rPr>
                          <m:t>𝑥𝑦</m:t>
                        </m:r>
                      </m:num>
                      <m:den>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den>
                    </m:f>
                  </m:oMath>
                </a14:m>
                <a:r>
                  <a:rPr lang="en-US" dirty="0"/>
                  <a:t>) </a:t>
                </a:r>
                <a:r>
                  <a:rPr lang="en-US" dirty="0" err="1"/>
                  <a:t>kmph</a:t>
                </a:r>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200</m:t>
                        </m:r>
                      </m:num>
                      <m:den>
                        <m:r>
                          <a:rPr lang="en-US" i="1">
                            <a:latin typeface="Cambria Math" panose="02040503050406030204" pitchFamily="18" charset="0"/>
                          </a:rPr>
                          <m:t>29</m:t>
                        </m:r>
                      </m:den>
                    </m:f>
                  </m:oMath>
                </a14:m>
                <a:r>
                  <a:rPr lang="en-US" dirty="0"/>
                  <a:t> km/</a:t>
                </a:r>
                <a:r>
                  <a:rPr lang="en-US" dirty="0" err="1"/>
                  <a:t>hr</a:t>
                </a:r>
                <a:endParaRPr lang="en-US" dirty="0"/>
              </a:p>
              <a:p>
                <a:pPr marL="0" indent="0">
                  <a:buNone/>
                </a:pPr>
                <a:r>
                  <a:rPr lang="en-US" dirty="0"/>
                  <a:t>       Distance travelled in 5 hours 48 minutes i.e., 5</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5</m:t>
                        </m:r>
                      </m:den>
                    </m:f>
                    <m:r>
                      <a:rPr lang="en-US" i="1">
                        <a:latin typeface="Cambria Math" panose="02040503050406030204" pitchFamily="18" charset="0"/>
                      </a:rPr>
                      <m:t> </m:t>
                    </m:r>
                    <m:r>
                      <a:rPr lang="en-US" i="1">
                        <a:latin typeface="Cambria Math" panose="02040503050406030204" pitchFamily="18" charset="0"/>
                      </a:rPr>
                      <m:t>h𝑟𝑠</m:t>
                    </m:r>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200</m:t>
                        </m:r>
                      </m:num>
                      <m:den>
                        <m:r>
                          <a:rPr lang="en-US" i="1">
                            <a:latin typeface="Cambria Math" panose="02040503050406030204" pitchFamily="18" charset="0"/>
                          </a:rPr>
                          <m:t>29</m:t>
                        </m:r>
                      </m:den>
                    </m:f>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29</m:t>
                        </m:r>
                      </m:num>
                      <m:den>
                        <m:r>
                          <a:rPr lang="en-US" i="1">
                            <a:latin typeface="Cambria Math" panose="02040503050406030204" pitchFamily="18" charset="0"/>
                          </a:rPr>
                          <m:t>5</m:t>
                        </m:r>
                      </m:den>
                    </m:f>
                    <m:r>
                      <a:rPr lang="en-US" i="1">
                        <a:latin typeface="Cambria Math" panose="02040503050406030204" pitchFamily="18" charset="0"/>
                      </a:rPr>
                      <m:t> </m:t>
                    </m:r>
                  </m:oMath>
                </a14:m>
                <a:r>
                  <a:rPr lang="en-US" dirty="0"/>
                  <a:t>) = 40 km.</a:t>
                </a:r>
              </a:p>
              <a:p>
                <a:pPr marL="0" indent="0">
                  <a:buNone/>
                </a:pPr>
                <a:r>
                  <a:rPr lang="en-US" dirty="0"/>
                  <a:t>       Req. Distance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40 </m:t>
                        </m:r>
                      </m:num>
                      <m:den>
                        <m:r>
                          <a:rPr lang="en-US" i="1">
                            <a:latin typeface="Cambria Math" panose="02040503050406030204" pitchFamily="18" charset="0"/>
                          </a:rPr>
                          <m:t>2</m:t>
                        </m:r>
                      </m:den>
                    </m:f>
                    <m:r>
                      <a:rPr lang="en-US" i="1">
                        <a:latin typeface="Cambria Math" panose="02040503050406030204" pitchFamily="18" charset="0"/>
                      </a:rPr>
                      <m:t>=20</m:t>
                    </m:r>
                    <m:r>
                      <a:rPr lang="en-US" i="1">
                        <a:latin typeface="Cambria Math" panose="02040503050406030204" pitchFamily="18" charset="0"/>
                      </a:rPr>
                      <m:t>𝑘𝑚</m:t>
                    </m:r>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2363" y="1320800"/>
                <a:ext cx="11979563" cy="5430982"/>
              </a:xfrm>
              <a:blipFill>
                <a:blip r:embed="rId2"/>
                <a:stretch>
                  <a:fillRect l="-305"/>
                </a:stretch>
              </a:blipFill>
            </p:spPr>
            <p:txBody>
              <a:bodyPr/>
              <a:lstStyle/>
              <a:p>
                <a:r>
                  <a:rPr lang="en-IN">
                    <a:noFill/>
                  </a:rPr>
                  <a:t> </a:t>
                </a:r>
              </a:p>
            </p:txBody>
          </p:sp>
        </mc:Fallback>
      </mc:AlternateContent>
    </p:spTree>
    <p:extLst>
      <p:ext uri="{BB962C8B-B14F-4D97-AF65-F5344CB8AC3E}">
        <p14:creationId xmlns:p14="http://schemas.microsoft.com/office/powerpoint/2010/main" xmlns="" val="3203617104"/>
      </p:ext>
    </p:extLst>
  </p:cSld>
  <p:clrMapOvr>
    <a:masterClrMapping/>
  </p:clrMapOvr>
  <mc:AlternateContent xmlns:mc="http://schemas.openxmlformats.org/markup-compatibility/2006">
    <mc:Choice xmlns:p14="http://schemas.microsoft.com/office/powerpoint/2010/main" xmlns=""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plus(in)">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p:cTn id="1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2" end="2"/>
                                            </p:txEl>
                                          </p:spTgt>
                                        </p:tgtEl>
                                        <p:attrNameLst>
                                          <p:attrName>ppt_h</p:attrName>
                                        </p:attrNameLst>
                                      </p:cBhvr>
                                      <p:tavLst>
                                        <p:tav tm="0">
                                          <p:val>
                                            <p:fltVal val="0"/>
                                          </p:val>
                                        </p:tav>
                                        <p:tav tm="100000">
                                          <p:val>
                                            <p:strVal val="#ppt_h"/>
                                          </p:val>
                                        </p:tav>
                                      </p:tavLst>
                                    </p:anim>
                                    <p:anim calcmode="lin" valueType="num">
                                      <p:cBhvr>
                                        <p:cTn id="14" dur="500" fill="hold"/>
                                        <p:tgtEl>
                                          <p:spTgt spid="3">
                                            <p:txEl>
                                              <p:pRg st="2" end="2"/>
                                            </p:txEl>
                                          </p:spTgt>
                                        </p:tgtEl>
                                        <p:attrNameLst>
                                          <p:attrName>style.rotation</p:attrName>
                                        </p:attrNameLst>
                                      </p:cBhvr>
                                      <p:tavLst>
                                        <p:tav tm="0">
                                          <p:val>
                                            <p:fltVal val="360"/>
                                          </p:val>
                                        </p:tav>
                                        <p:tav tm="100000">
                                          <p:val>
                                            <p:fltVal val="0"/>
                                          </p:val>
                                        </p:tav>
                                      </p:tavLst>
                                    </p:anim>
                                    <p:animEffect transition="in" filter="fade">
                                      <p:cBhvr>
                                        <p:cTn id="15" dur="500"/>
                                        <p:tgtEl>
                                          <p:spTgt spid="3">
                                            <p:txEl>
                                              <p:pRg st="2" end="2"/>
                                            </p:txEl>
                                          </p:spTgt>
                                        </p:tgtEl>
                                      </p:cBhvr>
                                    </p:animEffect>
                                  </p:childTnLst>
                                </p:cTn>
                              </p:par>
                              <p:par>
                                <p:cTn id="16" presetID="49" presetClass="entr" presetSubtype="0" decel="10000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p:cTn id="1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0" dur="500" fill="hold"/>
                                        <p:tgtEl>
                                          <p:spTgt spid="3">
                                            <p:txEl>
                                              <p:pRg st="3" end="3"/>
                                            </p:txEl>
                                          </p:spTgt>
                                        </p:tgtEl>
                                        <p:attrNameLst>
                                          <p:attrName>style.rotation</p:attrName>
                                        </p:attrNameLst>
                                      </p:cBhvr>
                                      <p:tavLst>
                                        <p:tav tm="0">
                                          <p:val>
                                            <p:fltVal val="360"/>
                                          </p:val>
                                        </p:tav>
                                        <p:tav tm="100000">
                                          <p:val>
                                            <p:fltVal val="0"/>
                                          </p:val>
                                        </p:tav>
                                      </p:tavLst>
                                    </p:anim>
                                    <p:animEffect transition="in" filter="fade">
                                      <p:cBhvr>
                                        <p:cTn id="21" dur="500"/>
                                        <p:tgtEl>
                                          <p:spTgt spid="3">
                                            <p:txEl>
                                              <p:pRg st="3" end="3"/>
                                            </p:txEl>
                                          </p:spTgt>
                                        </p:tgtEl>
                                      </p:cBhvr>
                                    </p:animEffect>
                                  </p:childTnLst>
                                </p:cTn>
                              </p:par>
                              <p:par>
                                <p:cTn id="22" presetID="49" presetClass="entr" presetSubtype="0" decel="10000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p:cTn id="24"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4" end="4"/>
                                            </p:txEl>
                                          </p:spTgt>
                                        </p:tgtEl>
                                        <p:attrNameLst>
                                          <p:attrName>ppt_h</p:attrName>
                                        </p:attrNameLst>
                                      </p:cBhvr>
                                      <p:tavLst>
                                        <p:tav tm="0">
                                          <p:val>
                                            <p:fltVal val="0"/>
                                          </p:val>
                                        </p:tav>
                                        <p:tav tm="100000">
                                          <p:val>
                                            <p:strVal val="#ppt_h"/>
                                          </p:val>
                                        </p:tav>
                                      </p:tavLst>
                                    </p:anim>
                                    <p:anim calcmode="lin" valueType="num">
                                      <p:cBhvr>
                                        <p:cTn id="26" dur="500" fill="hold"/>
                                        <p:tgtEl>
                                          <p:spTgt spid="3">
                                            <p:txEl>
                                              <p:pRg st="4" end="4"/>
                                            </p:txEl>
                                          </p:spTgt>
                                        </p:tgtEl>
                                        <p:attrNameLst>
                                          <p:attrName>style.rotation</p:attrName>
                                        </p:attrNameLst>
                                      </p:cBhvr>
                                      <p:tavLst>
                                        <p:tav tm="0">
                                          <p:val>
                                            <p:fltVal val="360"/>
                                          </p:val>
                                        </p:tav>
                                        <p:tav tm="100000">
                                          <p:val>
                                            <p:fltVal val="0"/>
                                          </p:val>
                                        </p:tav>
                                      </p:tavLst>
                                    </p:anim>
                                    <p:animEffect transition="in" filter="fade">
                                      <p:cBhvr>
                                        <p:cTn id="27" dur="500"/>
                                        <p:tgtEl>
                                          <p:spTgt spid="3">
                                            <p:txEl>
                                              <p:pRg st="4" end="4"/>
                                            </p:txEl>
                                          </p:spTgt>
                                        </p:tgtEl>
                                      </p:cBhvr>
                                    </p:animEffect>
                                  </p:childTnLst>
                                </p:cTn>
                              </p:par>
                              <p:par>
                                <p:cTn id="28" presetID="49" presetClass="entr" presetSubtype="0" decel="10000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p:cTn id="30"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2" dur="500" fill="hold"/>
                                        <p:tgtEl>
                                          <p:spTgt spid="3">
                                            <p:txEl>
                                              <p:pRg st="5" end="5"/>
                                            </p:txEl>
                                          </p:spTgt>
                                        </p:tgtEl>
                                        <p:attrNameLst>
                                          <p:attrName>style.rotation</p:attrName>
                                        </p:attrNameLst>
                                      </p:cBhvr>
                                      <p:tavLst>
                                        <p:tav tm="0">
                                          <p:val>
                                            <p:fltVal val="360"/>
                                          </p:val>
                                        </p:tav>
                                        <p:tav tm="100000">
                                          <p:val>
                                            <p:fltVal val="0"/>
                                          </p:val>
                                        </p:tav>
                                      </p:tavLst>
                                    </p:anim>
                                    <p:animEffect transition="in" filter="fade">
                                      <p:cBhvr>
                                        <p:cTn id="33" dur="500"/>
                                        <p:tgtEl>
                                          <p:spTgt spid="3">
                                            <p:txEl>
                                              <p:pRg st="5" end="5"/>
                                            </p:txEl>
                                          </p:spTgt>
                                        </p:tgtEl>
                                      </p:cBhvr>
                                    </p:animEffect>
                                  </p:childTnLst>
                                </p:cTn>
                              </p:par>
                              <p:par>
                                <p:cTn id="34" presetID="49" presetClass="entr" presetSubtype="0" decel="100000"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p:cTn id="36"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6" end="6"/>
                                            </p:txEl>
                                          </p:spTgt>
                                        </p:tgtEl>
                                        <p:attrNameLst>
                                          <p:attrName>ppt_h</p:attrName>
                                        </p:attrNameLst>
                                      </p:cBhvr>
                                      <p:tavLst>
                                        <p:tav tm="0">
                                          <p:val>
                                            <p:fltVal val="0"/>
                                          </p:val>
                                        </p:tav>
                                        <p:tav tm="100000">
                                          <p:val>
                                            <p:strVal val="#ppt_h"/>
                                          </p:val>
                                        </p:tav>
                                      </p:tavLst>
                                    </p:anim>
                                    <p:anim calcmode="lin" valueType="num">
                                      <p:cBhvr>
                                        <p:cTn id="38" dur="500" fill="hold"/>
                                        <p:tgtEl>
                                          <p:spTgt spid="3">
                                            <p:txEl>
                                              <p:pRg st="6" end="6"/>
                                            </p:txEl>
                                          </p:spTgt>
                                        </p:tgtEl>
                                        <p:attrNameLst>
                                          <p:attrName>style.rotation</p:attrName>
                                        </p:attrNameLst>
                                      </p:cBhvr>
                                      <p:tavLst>
                                        <p:tav tm="0">
                                          <p:val>
                                            <p:fltVal val="360"/>
                                          </p:val>
                                        </p:tav>
                                        <p:tav tm="100000">
                                          <p:val>
                                            <p:fltVal val="0"/>
                                          </p:val>
                                        </p:tav>
                                      </p:tavLst>
                                    </p:anim>
                                    <p:animEffect transition="in" filter="fade">
                                      <p:cBhvr>
                                        <p:cTn id="39" dur="500"/>
                                        <p:tgtEl>
                                          <p:spTgt spid="3">
                                            <p:txEl>
                                              <p:pRg st="6" end="6"/>
                                            </p:txEl>
                                          </p:spTgt>
                                        </p:tgtEl>
                                      </p:cBhvr>
                                    </p:animEffect>
                                  </p:childTnLst>
                                </p:cTn>
                              </p:par>
                              <p:par>
                                <p:cTn id="40" presetID="49" presetClass="entr" presetSubtype="0" decel="10000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p:cTn id="42"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7" end="7"/>
                                            </p:txEl>
                                          </p:spTgt>
                                        </p:tgtEl>
                                        <p:attrNameLst>
                                          <p:attrName>ppt_h</p:attrName>
                                        </p:attrNameLst>
                                      </p:cBhvr>
                                      <p:tavLst>
                                        <p:tav tm="0">
                                          <p:val>
                                            <p:fltVal val="0"/>
                                          </p:val>
                                        </p:tav>
                                        <p:tav tm="100000">
                                          <p:val>
                                            <p:strVal val="#ppt_h"/>
                                          </p:val>
                                        </p:tav>
                                      </p:tavLst>
                                    </p:anim>
                                    <p:anim calcmode="lin" valueType="num">
                                      <p:cBhvr>
                                        <p:cTn id="44" dur="500" fill="hold"/>
                                        <p:tgtEl>
                                          <p:spTgt spid="3">
                                            <p:txEl>
                                              <p:pRg st="7" end="7"/>
                                            </p:txEl>
                                          </p:spTgt>
                                        </p:tgtEl>
                                        <p:attrNameLst>
                                          <p:attrName>style.rotation</p:attrName>
                                        </p:attrNameLst>
                                      </p:cBhvr>
                                      <p:tavLst>
                                        <p:tav tm="0">
                                          <p:val>
                                            <p:fltVal val="360"/>
                                          </p:val>
                                        </p:tav>
                                        <p:tav tm="100000">
                                          <p:val>
                                            <p:fltVal val="0"/>
                                          </p:val>
                                        </p:tav>
                                      </p:tavLst>
                                    </p:anim>
                                    <p:animEffect transition="in" filter="fade">
                                      <p:cBhvr>
                                        <p:cTn id="45" dur="500"/>
                                        <p:tgtEl>
                                          <p:spTgt spid="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 calcmode="lin" valueType="num">
                                      <p:cBhvr>
                                        <p:cTn id="50"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1"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52"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53" dur="1000"/>
                                        <p:tgtEl>
                                          <p:spTgt spid="3">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3" presetClass="entr" presetSubtype="16" fill="hold"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anim calcmode="lin" valueType="num">
                                      <p:cBhvr>
                                        <p:cTn id="58"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59" dur="500" fill="hold"/>
                                        <p:tgtEl>
                                          <p:spTgt spid="3">
                                            <p:txEl>
                                              <p:pRg st="10" end="10"/>
                                            </p:txEl>
                                          </p:spTgt>
                                        </p:tgtEl>
                                        <p:attrNameLst>
                                          <p:attrName>ppt_h</p:attrName>
                                        </p:attrNameLst>
                                      </p:cBhvr>
                                      <p:tavLst>
                                        <p:tav tm="0">
                                          <p:val>
                                            <p:fltVal val="0"/>
                                          </p:val>
                                        </p:tav>
                                        <p:tav tm="100000">
                                          <p:val>
                                            <p:strVal val="#ppt_h"/>
                                          </p:val>
                                        </p:tav>
                                      </p:tavLst>
                                    </p:anim>
                                  </p:childTnLst>
                                </p:cTn>
                              </p:par>
                              <p:par>
                                <p:cTn id="60" presetID="23" presetClass="entr" presetSubtype="16" fill="hold" nodeType="with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 calcmode="lin" valueType="num">
                                      <p:cBhvr>
                                        <p:cTn id="62"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3" dur="500" fill="hold"/>
                                        <p:tgtEl>
                                          <p:spTgt spid="3">
                                            <p:txEl>
                                              <p:pRg st="11" end="11"/>
                                            </p:txEl>
                                          </p:spTgt>
                                        </p:tgtEl>
                                        <p:attrNameLst>
                                          <p:attrName>ppt_h</p:attrName>
                                        </p:attrNameLst>
                                      </p:cBhvr>
                                      <p:tavLst>
                                        <p:tav tm="0">
                                          <p:val>
                                            <p:fltVal val="0"/>
                                          </p:val>
                                        </p:tav>
                                        <p:tav tm="100000">
                                          <p:val>
                                            <p:strVal val="#ppt_h"/>
                                          </p:val>
                                        </p:tav>
                                      </p:tavLst>
                                    </p:anim>
                                  </p:childTnLst>
                                </p:cTn>
                              </p:par>
                              <p:par>
                                <p:cTn id="64" presetID="23" presetClass="entr" presetSubtype="16" fill="hold" nodeType="withEffect">
                                  <p:stCondLst>
                                    <p:cond delay="0"/>
                                  </p:stCondLst>
                                  <p:childTnLst>
                                    <p:set>
                                      <p:cBhvr>
                                        <p:cTn id="65" dur="1" fill="hold">
                                          <p:stCondLst>
                                            <p:cond delay="0"/>
                                          </p:stCondLst>
                                        </p:cTn>
                                        <p:tgtEl>
                                          <p:spTgt spid="3">
                                            <p:txEl>
                                              <p:pRg st="12" end="12"/>
                                            </p:txEl>
                                          </p:spTgt>
                                        </p:tgtEl>
                                        <p:attrNameLst>
                                          <p:attrName>style.visibility</p:attrName>
                                        </p:attrNameLst>
                                      </p:cBhvr>
                                      <p:to>
                                        <p:strVal val="visible"/>
                                      </p:to>
                                    </p:set>
                                    <p:anim calcmode="lin" valueType="num">
                                      <p:cBhvr>
                                        <p:cTn id="66" dur="5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67" dur="500" fill="hold"/>
                                        <p:tgtEl>
                                          <p:spTgt spid="3">
                                            <p:txEl>
                                              <p:pRg st="12" end="1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127064"/>
            <a:ext cx="8610600" cy="1293028"/>
          </a:xfrm>
        </p:spPr>
        <p:txBody>
          <a:bodyPr/>
          <a:lstStyle/>
          <a:p>
            <a:r>
              <a:rPr lang="en-US" b="1" dirty="0"/>
              <a:t>PIPES AND CISTERNS</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47782" y="1535547"/>
                <a:ext cx="11887200" cy="5322453"/>
              </a:xfrm>
            </p:spPr>
            <p:txBody>
              <a:bodyPr>
                <a:normAutofit fontScale="92500" lnSpcReduction="10000"/>
              </a:bodyPr>
              <a:lstStyle/>
              <a:p>
                <a:pPr marL="0" indent="0">
                  <a:buNone/>
                </a:pPr>
                <a:r>
                  <a:rPr lang="en-US" sz="2600" b="1" dirty="0"/>
                  <a:t>Important Facts &amp; Formulae:</a:t>
                </a:r>
              </a:p>
              <a:p>
                <a:pPr marL="0" lvl="0" indent="0">
                  <a:buNone/>
                </a:pPr>
                <a:endParaRPr lang="en-US" b="1" dirty="0"/>
              </a:p>
              <a:p>
                <a:pPr marL="0" lvl="0" indent="0">
                  <a:buNone/>
                </a:pPr>
                <a:r>
                  <a:rPr lang="en-US" b="1" dirty="0"/>
                  <a:t>Inlet:</a:t>
                </a:r>
                <a:r>
                  <a:rPr lang="en-US" dirty="0"/>
                  <a:t> A pipe connected with a tank or a cistern or a reservoir, that fills it, is kwon as an Inlet.</a:t>
                </a:r>
              </a:p>
              <a:p>
                <a:pPr marL="0" lvl="0" indent="0">
                  <a:buNone/>
                </a:pPr>
                <a:endParaRPr lang="en-US" dirty="0"/>
              </a:p>
              <a:p>
                <a:pPr marL="0" indent="0">
                  <a:buNone/>
                </a:pPr>
                <a:r>
                  <a:rPr lang="en-US" b="1" dirty="0"/>
                  <a:t>Outlet:</a:t>
                </a:r>
                <a:r>
                  <a:rPr lang="en-US" dirty="0"/>
                  <a:t> A pipe connected with a tank or a cistern or a reservoir, emptying it is known as an outlet.</a:t>
                </a:r>
              </a:p>
              <a:p>
                <a:pPr marL="0" lvl="0" indent="0">
                  <a:buNone/>
                </a:pPr>
                <a:r>
                  <a:rPr lang="en-US" dirty="0"/>
                  <a:t> </a:t>
                </a:r>
              </a:p>
              <a:p>
                <a:pPr marL="457200" lvl="0" indent="-457200">
                  <a:buFont typeface="+mj-lt"/>
                  <a:buAutoNum type="alphaLcPeriod"/>
                </a:pPr>
                <a:r>
                  <a:rPr lang="en-US" dirty="0"/>
                  <a:t>If a pipe can fill a tank in X hours, then: part filled in 1 hour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𝑥</m:t>
                        </m:r>
                      </m:den>
                    </m:f>
                    <m:r>
                      <a:rPr lang="en-US" i="1">
                        <a:latin typeface="Cambria Math" panose="02040503050406030204" pitchFamily="18" charset="0"/>
                      </a:rPr>
                      <m:t>.</m:t>
                    </m:r>
                  </m:oMath>
                </a14:m>
                <a:endParaRPr lang="en-US" dirty="0"/>
              </a:p>
              <a:p>
                <a:pPr marL="457200" lvl="0" indent="-457200">
                  <a:buFont typeface="+mj-lt"/>
                  <a:buAutoNum type="alphaLcPeriod"/>
                </a:pPr>
                <a:r>
                  <a:rPr lang="en-US" dirty="0"/>
                  <a:t>If a pipe can empty a full tank in Y hours, then: part emptied in 1 hour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𝑦</m:t>
                        </m:r>
                      </m:den>
                    </m:f>
                    <m:r>
                      <a:rPr lang="en-US" i="1">
                        <a:latin typeface="Cambria Math" panose="02040503050406030204" pitchFamily="18" charset="0"/>
                      </a:rPr>
                      <m:t>.</m:t>
                    </m:r>
                  </m:oMath>
                </a14:m>
                <a:endParaRPr lang="en-US" dirty="0"/>
              </a:p>
              <a:p>
                <a:pPr marL="457200" lvl="0" indent="-457200">
                  <a:buFont typeface="+mj-lt"/>
                  <a:buAutoNum type="alphaLcPeriod"/>
                </a:pPr>
                <a:r>
                  <a:rPr lang="en-US" dirty="0"/>
                  <a:t>If a pipe can fill a tank in X hours and another pipe can empty the full tank in Y hours (where Y&gt;X), then on opening both the pipes, the net part filled in 1 hour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𝑥</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𝑦</m:t>
                        </m:r>
                      </m:den>
                    </m:f>
                  </m:oMath>
                </a14:m>
                <a:r>
                  <a:rPr lang="en-US" dirty="0"/>
                  <a:t>)</a:t>
                </a:r>
              </a:p>
              <a:p>
                <a:pPr marL="457200" lvl="0" indent="-457200">
                  <a:buFont typeface="+mj-lt"/>
                  <a:buAutoNum type="alphaLcPeriod"/>
                </a:pPr>
                <a:r>
                  <a:rPr lang="en-US" dirty="0"/>
                  <a:t>If a pipe can fill a tank in X hours and another pipe can empty the full tank in Y hours (where X&gt;Y), then on opening both the pipes, the net part emptied in 1 hour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𝑦</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𝑥</m:t>
                        </m:r>
                      </m:den>
                    </m:f>
                  </m:oMath>
                </a14:m>
                <a:r>
                  <a:rPr lang="en-US" dirty="0"/>
                  <a:t>)</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47782" y="1535547"/>
                <a:ext cx="11887200" cy="5322453"/>
              </a:xfrm>
              <a:blipFill>
                <a:blip r:embed="rId2"/>
                <a:stretch>
                  <a:fillRect l="-769" t="-2291"/>
                </a:stretch>
              </a:blipFill>
            </p:spPr>
            <p:txBody>
              <a:bodyPr/>
              <a:lstStyle/>
              <a:p>
                <a:r>
                  <a:rPr lang="en-IN">
                    <a:noFill/>
                  </a:rPr>
                  <a:t> </a:t>
                </a:r>
              </a:p>
            </p:txBody>
          </p:sp>
        </mc:Fallback>
      </mc:AlternateContent>
    </p:spTree>
    <p:extLst>
      <p:ext uri="{BB962C8B-B14F-4D97-AF65-F5344CB8AC3E}">
        <p14:creationId xmlns:p14="http://schemas.microsoft.com/office/powerpoint/2010/main" xmlns="" val="63972959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p:cTn id="20"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1"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2" dur="1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heel(1)">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p:cTn id="3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6" end="6"/>
                                            </p:txEl>
                                          </p:spTgt>
                                        </p:tgtEl>
                                        <p:attrNameLst>
                                          <p:attrName>ppt_h</p:attrName>
                                        </p:attrNameLst>
                                      </p:cBhvr>
                                      <p:tavLst>
                                        <p:tav tm="0">
                                          <p:val>
                                            <p:fltVal val="0"/>
                                          </p:val>
                                        </p:tav>
                                        <p:tav tm="100000">
                                          <p:val>
                                            <p:strVal val="#ppt_h"/>
                                          </p:val>
                                        </p:tav>
                                      </p:tavLst>
                                    </p:anim>
                                  </p:childTnLst>
                                </p:cTn>
                              </p:par>
                              <p:par>
                                <p:cTn id="34" presetID="23" presetClass="entr" presetSubtype="16"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 calcmode="lin" valueType="num">
                                      <p:cBhvr>
                                        <p:cTn id="3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7" end="7"/>
                                            </p:txEl>
                                          </p:spTgt>
                                        </p:tgtEl>
                                        <p:attrNameLst>
                                          <p:attrName>ppt_h</p:attrName>
                                        </p:attrNameLst>
                                      </p:cBhvr>
                                      <p:tavLst>
                                        <p:tav tm="0">
                                          <p:val>
                                            <p:fltVal val="0"/>
                                          </p:val>
                                        </p:tav>
                                        <p:tav tm="100000">
                                          <p:val>
                                            <p:strVal val="#ppt_h"/>
                                          </p:val>
                                        </p:tav>
                                      </p:tavLst>
                                    </p:anim>
                                  </p:childTnLst>
                                </p:cTn>
                              </p:par>
                              <p:par>
                                <p:cTn id="38" presetID="23" presetClass="entr" presetSubtype="16"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 calcmode="lin" valueType="num">
                                      <p:cBhvr>
                                        <p:cTn id="40"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8" end="8"/>
                                            </p:txEl>
                                          </p:spTgt>
                                        </p:tgtEl>
                                        <p:attrNameLst>
                                          <p:attrName>ppt_h</p:attrName>
                                        </p:attrNameLst>
                                      </p:cBhvr>
                                      <p:tavLst>
                                        <p:tav tm="0">
                                          <p:val>
                                            <p:fltVal val="0"/>
                                          </p:val>
                                        </p:tav>
                                        <p:tav tm="100000">
                                          <p:val>
                                            <p:strVal val="#ppt_h"/>
                                          </p:val>
                                        </p:tav>
                                      </p:tavLst>
                                    </p:anim>
                                  </p:childTnLst>
                                </p:cTn>
                              </p:par>
                              <p:par>
                                <p:cTn id="42" presetID="23" presetClass="entr" presetSubtype="16"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 calcmode="lin" valueType="num">
                                      <p:cBhvr>
                                        <p:cTn id="44"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9" end="9"/>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0564" y="256374"/>
            <a:ext cx="8610600" cy="1293028"/>
          </a:xfrm>
        </p:spPr>
        <p:txBody>
          <a:bodyPr/>
          <a:lstStyle/>
          <a:p>
            <a:r>
              <a:rPr lang="en-US" b="1" dirty="0"/>
              <a:t>PROBLEMS</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01600" y="1431636"/>
                <a:ext cx="11979564" cy="5338619"/>
              </a:xfrm>
            </p:spPr>
            <p:txBody>
              <a:bodyPr>
                <a:normAutofit lnSpcReduction="10000"/>
              </a:bodyPr>
              <a:lstStyle/>
              <a:p>
                <a:pPr marL="0" lvl="0" indent="0">
                  <a:buNone/>
                </a:pPr>
                <a:r>
                  <a:rPr lang="en-US" dirty="0"/>
                  <a:t>1) Two pipes A &amp; B can fill a tank in 36 hours 45 hours respectively. If both the pipes are opened simultaneously, how much time will be taken to fill the tank?</a:t>
                </a:r>
              </a:p>
              <a:p>
                <a:pPr marL="0" indent="0">
                  <a:buNone/>
                </a:pPr>
                <a:r>
                  <a:rPr lang="en-US" dirty="0"/>
                  <a:t>Sol) Part filled by A in 1 hour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36</m:t>
                        </m:r>
                      </m:den>
                    </m:f>
                  </m:oMath>
                </a14:m>
                <a:endParaRPr lang="en-US" dirty="0"/>
              </a:p>
              <a:p>
                <a:pPr marL="0" indent="0">
                  <a:buNone/>
                </a:pPr>
                <a:r>
                  <a:rPr lang="en-US" dirty="0"/>
                  <a:t>       Part filled by B in 1 hour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45</m:t>
                        </m:r>
                      </m:den>
                    </m:f>
                  </m:oMath>
                </a14:m>
                <a:endParaRPr lang="en-US" dirty="0"/>
              </a:p>
              <a:p>
                <a:pPr marL="0" indent="0">
                  <a:buNone/>
                </a:pPr>
                <a:r>
                  <a:rPr lang="en-US" dirty="0"/>
                  <a:t>       Part filled by (A+B) in 1 hour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20</m:t>
                        </m:r>
                      </m:den>
                    </m:f>
                  </m:oMath>
                </a14:m>
                <a:endParaRPr lang="en-US" dirty="0"/>
              </a:p>
              <a:p>
                <a:pPr marL="0" indent="0">
                  <a:buNone/>
                </a:pPr>
                <a:r>
                  <a:rPr lang="en-US" dirty="0"/>
                  <a:t>       Hence, both the pipes together will fill the tank in 20 hours.</a:t>
                </a:r>
              </a:p>
              <a:p>
                <a:pPr marL="0" indent="0">
                  <a:buNone/>
                </a:pPr>
                <a:endParaRPr lang="en-US" dirty="0"/>
              </a:p>
              <a:p>
                <a:pPr marL="0" lvl="0" indent="0">
                  <a:buNone/>
                </a:pPr>
                <a:r>
                  <a:rPr lang="en-US" dirty="0"/>
                  <a:t>2) Two pipes can fill a tank in 10 hours and 12 hours respectively while a pipe empties the full tank in 20 hours. If all the 3 pipes operate simultaneously, in how much time will the tank be filled?</a:t>
                </a:r>
              </a:p>
              <a:p>
                <a:pPr marL="0" indent="0">
                  <a:buNone/>
                </a:pPr>
                <a:r>
                  <a:rPr lang="en-US" dirty="0"/>
                  <a:t>Sol) Net part filled in 1 </a:t>
                </a:r>
                <a:r>
                  <a:rPr lang="en-US" dirty="0" err="1"/>
                  <a:t>hr</a:t>
                </a:r>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20</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15</m:t>
                        </m:r>
                      </m:den>
                    </m:f>
                  </m:oMath>
                </a14:m>
                <a:endParaRPr lang="en-US" dirty="0"/>
              </a:p>
              <a:p>
                <a:pPr marL="0" indent="0">
                  <a:buNone/>
                </a:pPr>
                <a:r>
                  <a:rPr lang="en-US" dirty="0"/>
                  <a:t>       The tank will be full in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15</m:t>
                        </m:r>
                      </m:num>
                      <m:den>
                        <m:r>
                          <a:rPr lang="en-US" i="1">
                            <a:latin typeface="Cambria Math" panose="02040503050406030204" pitchFamily="18" charset="0"/>
                          </a:rPr>
                          <m:t>2</m:t>
                        </m:r>
                      </m:den>
                    </m:f>
                    <m:r>
                      <a:rPr lang="en-US" i="1">
                        <a:latin typeface="Cambria Math" panose="02040503050406030204" pitchFamily="18" charset="0"/>
                      </a:rPr>
                      <m:t> </m:t>
                    </m:r>
                    <m:r>
                      <a:rPr lang="en-US" i="1">
                        <a:latin typeface="Cambria Math" panose="02040503050406030204" pitchFamily="18" charset="0"/>
                      </a:rPr>
                      <m:t>h𝑟𝑠</m:t>
                    </m:r>
                    <m:r>
                      <a:rPr lang="en-US" i="1">
                        <a:latin typeface="Cambria Math" panose="02040503050406030204" pitchFamily="18" charset="0"/>
                      </a:rPr>
                      <m:t>=07:30 </m:t>
                    </m:r>
                    <m:r>
                      <a:rPr lang="en-US" i="1">
                        <a:latin typeface="Cambria Math" panose="02040503050406030204" pitchFamily="18" charset="0"/>
                      </a:rPr>
                      <m:t>h𝑟𝑠</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1600" y="1431636"/>
                <a:ext cx="11979564" cy="5338619"/>
              </a:xfrm>
              <a:blipFill>
                <a:blip r:embed="rId2"/>
                <a:stretch>
                  <a:fillRect l="-662" t="-2055"/>
                </a:stretch>
              </a:blipFill>
            </p:spPr>
            <p:txBody>
              <a:bodyPr/>
              <a:lstStyle/>
              <a:p>
                <a:r>
                  <a:rPr lang="en-US">
                    <a:noFill/>
                  </a:rPr>
                  <a:t> </a:t>
                </a:r>
              </a:p>
            </p:txBody>
          </p:sp>
        </mc:Fallback>
      </mc:AlternateContent>
    </p:spTree>
    <p:extLst>
      <p:ext uri="{BB962C8B-B14F-4D97-AF65-F5344CB8AC3E}">
        <p14:creationId xmlns:p14="http://schemas.microsoft.com/office/powerpoint/2010/main" xmlns="" val="1191135310"/>
      </p:ext>
    </p:extLst>
  </p:cSld>
  <p:clrMapOvr>
    <a:masterClrMapping/>
  </p:clrMapOvr>
  <mc:AlternateContent xmlns:mc="http://schemas.openxmlformats.org/markup-compatibility/2006">
    <mc:Choice xmlns:p14="http://schemas.microsoft.com/office/powerpoint/2010/main" xmlns=""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1" end="1"/>
                                            </p:txEl>
                                          </p:spTgt>
                                        </p:tgtEl>
                                        <p:attrNameLst>
                                          <p:attrName>ppt_h</p:attrName>
                                        </p:attrNameLst>
                                      </p:cBhvr>
                                      <p:tavLst>
                                        <p:tav tm="0">
                                          <p:val>
                                            <p:strVal val="#ppt_h"/>
                                          </p:val>
                                        </p:tav>
                                        <p:tav tm="100000">
                                          <p:val>
                                            <p:strVal val="#ppt_h"/>
                                          </p:val>
                                        </p:tav>
                                      </p:tavLst>
                                    </p:anim>
                                  </p:childTnLst>
                                </p:cTn>
                              </p:par>
                              <p:par>
                                <p:cTn id="27" presetID="17" presetClass="entr" presetSubtype="1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p:cTn id="2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2" end="2"/>
                                            </p:txEl>
                                          </p:spTgt>
                                        </p:tgtEl>
                                        <p:attrNameLst>
                                          <p:attrName>ppt_h</p:attrName>
                                        </p:attrNameLst>
                                      </p:cBhvr>
                                      <p:tavLst>
                                        <p:tav tm="0">
                                          <p:val>
                                            <p:strVal val="#ppt_h"/>
                                          </p:val>
                                        </p:tav>
                                        <p:tav tm="100000">
                                          <p:val>
                                            <p:strVal val="#ppt_h"/>
                                          </p:val>
                                        </p:tav>
                                      </p:tavLst>
                                    </p:anim>
                                  </p:childTnLst>
                                </p:cTn>
                              </p:par>
                              <p:par>
                                <p:cTn id="31" presetID="17" presetClass="entr" presetSubtype="10"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p:cTn id="33"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3" end="3"/>
                                            </p:txEl>
                                          </p:spTgt>
                                        </p:tgtEl>
                                        <p:attrNameLst>
                                          <p:attrName>ppt_h</p:attrName>
                                        </p:attrNameLst>
                                      </p:cBhvr>
                                      <p:tavLst>
                                        <p:tav tm="0">
                                          <p:val>
                                            <p:strVal val="#ppt_h"/>
                                          </p:val>
                                        </p:tav>
                                        <p:tav tm="100000">
                                          <p:val>
                                            <p:strVal val="#ppt_h"/>
                                          </p:val>
                                        </p:tav>
                                      </p:tavLst>
                                    </p:anim>
                                  </p:childTnLst>
                                </p:cTn>
                              </p:par>
                              <p:par>
                                <p:cTn id="35" presetID="17" presetClass="entr" presetSubtype="1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p:cTn id="3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wheel(1)">
                                      <p:cBhvr>
                                        <p:cTn id="43" dur="20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7" presetClass="entr" presetSubtype="1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p:cTn id="48"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9" dur="500" fill="hold"/>
                                        <p:tgtEl>
                                          <p:spTgt spid="3">
                                            <p:txEl>
                                              <p:pRg st="7" end="7"/>
                                            </p:txEl>
                                          </p:spTgt>
                                        </p:tgtEl>
                                        <p:attrNameLst>
                                          <p:attrName>ppt_h</p:attrName>
                                        </p:attrNameLst>
                                      </p:cBhvr>
                                      <p:tavLst>
                                        <p:tav tm="0">
                                          <p:val>
                                            <p:strVal val="#ppt_h"/>
                                          </p:val>
                                        </p:tav>
                                        <p:tav tm="100000">
                                          <p:val>
                                            <p:strVal val="#ppt_h"/>
                                          </p:val>
                                        </p:tav>
                                      </p:tavLst>
                                    </p:anim>
                                  </p:childTnLst>
                                </p:cTn>
                              </p:par>
                              <p:par>
                                <p:cTn id="50" presetID="17" presetClass="entr" presetSubtype="10" fill="hold"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 calcmode="lin" valueType="num">
                                      <p:cBhvr>
                                        <p:cTn id="52"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3" dur="500" fill="hold"/>
                                        <p:tgtEl>
                                          <p:spTgt spid="3">
                                            <p:txEl>
                                              <p:pRg st="8" end="8"/>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478046"/>
            <a:ext cx="8610600" cy="870463"/>
          </a:xfrm>
        </p:spPr>
        <p:txBody>
          <a:bodyPr/>
          <a:lstStyle/>
          <a:p>
            <a:r>
              <a:rPr lang="en-US" b="1" dirty="0"/>
              <a:t>FORMULAE</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01600" y="1519380"/>
                <a:ext cx="11951854" cy="5338619"/>
              </a:xfrm>
            </p:spPr>
            <p:txBody>
              <a:bodyPr>
                <a:normAutofit/>
              </a:bodyPr>
              <a:lstStyle/>
              <a:p>
                <a:pPr lvl="0">
                  <a:buFont typeface="Wingdings" panose="05000000000000000000" pitchFamily="2" charset="2"/>
                  <a:buChar char="q"/>
                </a:pPr>
                <a:r>
                  <a:rPr lang="en-US" sz="2800" dirty="0"/>
                  <a:t>Gain = S.P – C.P</a:t>
                </a:r>
              </a:p>
              <a:p>
                <a:pPr lvl="0">
                  <a:buFont typeface="Wingdings" panose="05000000000000000000" pitchFamily="2" charset="2"/>
                  <a:buChar char="q"/>
                </a:pPr>
                <a:r>
                  <a:rPr lang="en-US" sz="2800" dirty="0"/>
                  <a:t>Loss = C.P – S.P</a:t>
                </a:r>
              </a:p>
              <a:p>
                <a:pPr lvl="0">
                  <a:buFont typeface="Wingdings" panose="05000000000000000000" pitchFamily="2" charset="2"/>
                  <a:buChar char="q"/>
                </a:pPr>
                <a:r>
                  <a:rPr lang="en-US" sz="2800" dirty="0"/>
                  <a:t>Loss or gain is always reckoned (compute or count) on C.P.</a:t>
                </a:r>
              </a:p>
              <a:p>
                <a:pPr lvl="0">
                  <a:buFont typeface="Wingdings" panose="05000000000000000000" pitchFamily="2" charset="2"/>
                  <a:buChar char="q"/>
                </a:pPr>
                <a:r>
                  <a:rPr lang="en-US" sz="2800" dirty="0"/>
                  <a:t>Gain % =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𝐺𝑎𝑖𝑛</m:t>
                        </m:r>
                        <m:r>
                          <a:rPr lang="en-US" sz="2800" b="0" i="1" smtClean="0">
                            <a:latin typeface="Cambria Math" panose="02040503050406030204" pitchFamily="18" charset="0"/>
                          </a:rPr>
                          <m:t> </m:t>
                        </m:r>
                        <m:r>
                          <a:rPr lang="en-US" sz="2800" i="1">
                            <a:latin typeface="Cambria Math" panose="02040503050406030204" pitchFamily="18" charset="0"/>
                          </a:rPr>
                          <m:t>×</m:t>
                        </m:r>
                        <m:r>
                          <a:rPr lang="en-US" sz="2800" b="0" i="1" smtClean="0">
                            <a:latin typeface="Cambria Math" panose="02040503050406030204" pitchFamily="18" charset="0"/>
                          </a:rPr>
                          <m:t> </m:t>
                        </m:r>
                        <m:r>
                          <a:rPr lang="en-US" sz="2800" i="1">
                            <a:latin typeface="Cambria Math" panose="02040503050406030204" pitchFamily="18" charset="0"/>
                          </a:rPr>
                          <m:t>100</m:t>
                        </m:r>
                      </m:num>
                      <m:den>
                        <m:r>
                          <a:rPr lang="en-US" sz="2800" i="1">
                            <a:latin typeface="Cambria Math" panose="02040503050406030204" pitchFamily="18" charset="0"/>
                          </a:rPr>
                          <m:t>𝐶</m:t>
                        </m:r>
                        <m:r>
                          <a:rPr lang="en-US" sz="2800" i="1">
                            <a:latin typeface="Cambria Math" panose="02040503050406030204" pitchFamily="18" charset="0"/>
                          </a:rPr>
                          <m:t>.</m:t>
                        </m:r>
                        <m:r>
                          <a:rPr lang="en-US" sz="2800" i="1">
                            <a:latin typeface="Cambria Math" panose="02040503050406030204" pitchFamily="18" charset="0"/>
                          </a:rPr>
                          <m:t>𝑃</m:t>
                        </m:r>
                      </m:den>
                    </m:f>
                  </m:oMath>
                </a14:m>
                <a:r>
                  <a:rPr lang="en-US" sz="2800" dirty="0"/>
                  <a:t>)</a:t>
                </a:r>
              </a:p>
              <a:p>
                <a:pPr lvl="0">
                  <a:buFont typeface="Wingdings" panose="05000000000000000000" pitchFamily="2" charset="2"/>
                  <a:buChar char="q"/>
                </a:pPr>
                <a:r>
                  <a:rPr lang="en-US" sz="2800" dirty="0"/>
                  <a:t>Loss % =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𝐿𝑜𝑠𝑠</m:t>
                        </m:r>
                        <m:r>
                          <a:rPr lang="en-US" sz="2800" b="0" i="1" smtClean="0">
                            <a:latin typeface="Cambria Math" panose="02040503050406030204" pitchFamily="18" charset="0"/>
                          </a:rPr>
                          <m:t> </m:t>
                        </m:r>
                        <m:r>
                          <a:rPr lang="en-US" sz="2800" i="1">
                            <a:latin typeface="Cambria Math" panose="02040503050406030204" pitchFamily="18" charset="0"/>
                          </a:rPr>
                          <m:t>×</m:t>
                        </m:r>
                        <m:r>
                          <a:rPr lang="en-US" sz="2800" b="0" i="1" smtClean="0">
                            <a:latin typeface="Cambria Math" panose="02040503050406030204" pitchFamily="18" charset="0"/>
                          </a:rPr>
                          <m:t> </m:t>
                        </m:r>
                        <m:r>
                          <a:rPr lang="en-US" sz="2800" i="1">
                            <a:latin typeface="Cambria Math" panose="02040503050406030204" pitchFamily="18" charset="0"/>
                          </a:rPr>
                          <m:t>100</m:t>
                        </m:r>
                      </m:num>
                      <m:den>
                        <m:r>
                          <a:rPr lang="en-US" sz="2800" i="1">
                            <a:latin typeface="Cambria Math" panose="02040503050406030204" pitchFamily="18" charset="0"/>
                          </a:rPr>
                          <m:t>𝐶</m:t>
                        </m:r>
                        <m:r>
                          <a:rPr lang="en-US" sz="2800" i="1">
                            <a:latin typeface="Cambria Math" panose="02040503050406030204" pitchFamily="18" charset="0"/>
                          </a:rPr>
                          <m:t>.</m:t>
                        </m:r>
                        <m:r>
                          <a:rPr lang="en-US" sz="2800" i="1">
                            <a:latin typeface="Cambria Math" panose="02040503050406030204" pitchFamily="18" charset="0"/>
                          </a:rPr>
                          <m:t>𝑃</m:t>
                        </m:r>
                      </m:den>
                    </m:f>
                  </m:oMath>
                </a14:m>
                <a:r>
                  <a:rPr lang="en-US" sz="2800" dirty="0"/>
                  <a:t>)</a:t>
                </a:r>
              </a:p>
              <a:p>
                <a:pPr lvl="0">
                  <a:buFont typeface="Wingdings" panose="05000000000000000000" pitchFamily="2" charset="2"/>
                  <a:buChar char="q"/>
                </a:pPr>
                <a:r>
                  <a:rPr lang="en-US" sz="2800" dirty="0"/>
                  <a:t>S.P  =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100+</m:t>
                        </m:r>
                        <m:r>
                          <a:rPr lang="en-US" sz="2800" i="1">
                            <a:latin typeface="Cambria Math" panose="02040503050406030204" pitchFamily="18" charset="0"/>
                          </a:rPr>
                          <m:t>𝐺𝑎𝑖𝑛</m:t>
                        </m:r>
                        <m:r>
                          <a:rPr lang="en-US" sz="2800" i="1">
                            <a:latin typeface="Cambria Math" panose="02040503050406030204" pitchFamily="18" charset="0"/>
                          </a:rPr>
                          <m:t>%</m:t>
                        </m:r>
                      </m:num>
                      <m:den>
                        <m:r>
                          <a:rPr lang="en-US" sz="2800" i="1">
                            <a:latin typeface="Cambria Math" panose="02040503050406030204" pitchFamily="18" charset="0"/>
                          </a:rPr>
                          <m:t>100</m:t>
                        </m:r>
                      </m:den>
                    </m:f>
                  </m:oMath>
                </a14:m>
                <a:r>
                  <a:rPr lang="en-US" sz="2800" dirty="0"/>
                  <a:t>)</a:t>
                </a:r>
                <a14:m>
                  <m:oMath xmlns:m="http://schemas.openxmlformats.org/officeDocument/2006/math">
                    <m:r>
                      <a:rPr lang="en-US" sz="2800" i="1">
                        <a:latin typeface="Cambria Math" panose="02040503050406030204" pitchFamily="18" charset="0"/>
                      </a:rPr>
                      <m:t> </m:t>
                    </m:r>
                    <m:r>
                      <a:rPr lang="en-US" sz="2800" i="1" smtClean="0">
                        <a:latin typeface="Cambria Math" panose="02040503050406030204" pitchFamily="18" charset="0"/>
                      </a:rPr>
                      <m:t>×</m:t>
                    </m:r>
                  </m:oMath>
                </a14:m>
                <a:r>
                  <a:rPr lang="en-US" sz="2800" dirty="0"/>
                  <a:t> C.P</a:t>
                </a:r>
              </a:p>
              <a:p>
                <a:pPr lvl="0">
                  <a:buFont typeface="Wingdings" panose="05000000000000000000" pitchFamily="2" charset="2"/>
                  <a:buChar char="q"/>
                </a:pPr>
                <a:r>
                  <a:rPr lang="en-US" sz="2800" dirty="0"/>
                  <a:t>S.P  =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100−</m:t>
                        </m:r>
                        <m:r>
                          <a:rPr lang="en-US" sz="2800" i="1">
                            <a:latin typeface="Cambria Math" panose="02040503050406030204" pitchFamily="18" charset="0"/>
                          </a:rPr>
                          <m:t>𝐿𝑜𝑠𝑠</m:t>
                        </m:r>
                        <m:r>
                          <a:rPr lang="en-US" sz="2800" i="1">
                            <a:latin typeface="Cambria Math" panose="02040503050406030204" pitchFamily="18" charset="0"/>
                          </a:rPr>
                          <m:t>%</m:t>
                        </m:r>
                      </m:num>
                      <m:den>
                        <m:r>
                          <a:rPr lang="en-US" sz="2800" i="1">
                            <a:latin typeface="Cambria Math" panose="02040503050406030204" pitchFamily="18" charset="0"/>
                          </a:rPr>
                          <m:t>100</m:t>
                        </m:r>
                      </m:den>
                    </m:f>
                  </m:oMath>
                </a14:m>
                <a:r>
                  <a:rPr lang="en-US" sz="2800" dirty="0"/>
                  <a:t>)</a:t>
                </a:r>
                <a14:m>
                  <m:oMath xmlns:m="http://schemas.openxmlformats.org/officeDocument/2006/math">
                    <m:r>
                      <a:rPr lang="en-US" sz="2800" i="1">
                        <a:latin typeface="Cambria Math" panose="02040503050406030204" pitchFamily="18" charset="0"/>
                      </a:rPr>
                      <m:t>×</m:t>
                    </m:r>
                  </m:oMath>
                </a14:m>
                <a:r>
                  <a:rPr lang="en-US" sz="2800" dirty="0"/>
                  <a:t>C.P</a:t>
                </a:r>
              </a:p>
              <a:p>
                <a:pPr lvl="0">
                  <a:buFont typeface="Wingdings" panose="05000000000000000000" pitchFamily="2" charset="2"/>
                  <a:buChar char="q"/>
                </a:pPr>
                <a:r>
                  <a:rPr lang="en-US" sz="2800" dirty="0"/>
                  <a:t>C.P  =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100</m:t>
                        </m:r>
                      </m:num>
                      <m:den>
                        <m:r>
                          <a:rPr lang="en-US" sz="2800" i="1">
                            <a:latin typeface="Cambria Math" panose="02040503050406030204" pitchFamily="18" charset="0"/>
                          </a:rPr>
                          <m:t>100+</m:t>
                        </m:r>
                        <m:r>
                          <a:rPr lang="en-US" sz="2800" i="1">
                            <a:latin typeface="Cambria Math" panose="02040503050406030204" pitchFamily="18" charset="0"/>
                          </a:rPr>
                          <m:t>𝐺𝑎𝑖𝑛</m:t>
                        </m:r>
                        <m:r>
                          <a:rPr lang="en-US" sz="2800" i="1">
                            <a:latin typeface="Cambria Math" panose="02040503050406030204" pitchFamily="18" charset="0"/>
                          </a:rPr>
                          <m:t>%</m:t>
                        </m:r>
                      </m:den>
                    </m:f>
                  </m:oMath>
                </a14:m>
                <a:r>
                  <a:rPr lang="en-US" sz="2800" dirty="0"/>
                  <a:t>)</a:t>
                </a:r>
                <a14:m>
                  <m:oMath xmlns:m="http://schemas.openxmlformats.org/officeDocument/2006/math">
                    <m:r>
                      <a:rPr lang="en-US" sz="2800" i="1">
                        <a:latin typeface="Cambria Math" panose="02040503050406030204" pitchFamily="18" charset="0"/>
                      </a:rPr>
                      <m:t>×</m:t>
                    </m:r>
                  </m:oMath>
                </a14:m>
                <a:r>
                  <a:rPr lang="en-US" sz="2800" dirty="0"/>
                  <a:t>S.P</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1600" y="1519380"/>
                <a:ext cx="11951854" cy="5338619"/>
              </a:xfrm>
              <a:blipFill>
                <a:blip r:embed="rId2"/>
                <a:stretch>
                  <a:fillRect l="-918" t="-1941"/>
                </a:stretch>
              </a:blipFill>
            </p:spPr>
            <p:txBody>
              <a:bodyPr/>
              <a:lstStyle/>
              <a:p>
                <a:r>
                  <a:rPr lang="en-IN">
                    <a:noFill/>
                  </a:rPr>
                  <a:t> </a:t>
                </a:r>
              </a:p>
            </p:txBody>
          </p:sp>
        </mc:Fallback>
      </mc:AlternateContent>
    </p:spTree>
    <p:extLst>
      <p:ext uri="{BB962C8B-B14F-4D97-AF65-F5344CB8AC3E}">
        <p14:creationId xmlns:p14="http://schemas.microsoft.com/office/powerpoint/2010/main" xmlns="" val="2868866053"/>
      </p:ext>
    </p:extLst>
  </p:cSld>
  <p:clrMapOvr>
    <a:masterClrMapping/>
  </p:clrMapOvr>
  <mc:AlternateContent xmlns:mc="http://schemas.openxmlformats.org/markup-compatibility/2006">
    <mc:Choice xmlns:p14="http://schemas.microsoft.com/office/powerpoint/2010/main" xmlns=""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57018" y="1477818"/>
                <a:ext cx="11877964" cy="5237018"/>
              </a:xfrm>
            </p:spPr>
            <p:txBody>
              <a:bodyPr>
                <a:normAutofit/>
              </a:bodyPr>
              <a:lstStyle/>
              <a:p>
                <a:pPr marL="0" lvl="0" indent="0">
                  <a:buNone/>
                </a:pPr>
                <a:r>
                  <a:rPr lang="en-US" dirty="0"/>
                  <a:t>3) A cistern has two taps which fill it in 12 min and 15 min. respectively. There is also a waste pipe in the cistern. When all the 3 and opened, the empty cistern is full in 20 min. How long will the waste pipe take to empty the full cistern?</a:t>
                </a:r>
              </a:p>
              <a:p>
                <a:pPr marL="0" indent="0">
                  <a:buNone/>
                </a:pPr>
                <a:r>
                  <a:rPr lang="en-US" dirty="0"/>
                  <a:t>Sol) work done by the waste pipe in 1 min </a:t>
                </a:r>
              </a:p>
              <a:p>
                <a:pPr marL="0" indent="0">
                  <a:buNone/>
                </a:pPr>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20</m:t>
                        </m:r>
                      </m:den>
                    </m:f>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15</m:t>
                            </m:r>
                          </m:den>
                        </m:f>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oMath>
                </a14:m>
                <a:r>
                  <a:rPr lang="en-US" dirty="0"/>
                  <a:t> ( -</a:t>
                </a:r>
                <a:r>
                  <a:rPr lang="en-US" dirty="0" err="1"/>
                  <a:t>ve</a:t>
                </a:r>
                <a:r>
                  <a:rPr lang="en-US" dirty="0"/>
                  <a:t>, means emptying)</a:t>
                </a:r>
              </a:p>
              <a:p>
                <a:pPr marL="0" indent="0">
                  <a:buNone/>
                </a:pPr>
                <a:r>
                  <a:rPr lang="en-US" dirty="0"/>
                  <a:t>       Waste pipe will empty the full cistern in 10min.</a:t>
                </a:r>
              </a:p>
              <a:p>
                <a:pPr marL="0" indent="0">
                  <a:buNone/>
                </a:pPr>
                <a:endParaRPr lang="en-US" dirty="0"/>
              </a:p>
              <a:p>
                <a:pPr marL="0" lvl="0" indent="0">
                  <a:buNone/>
                </a:pPr>
                <a:r>
                  <a:rPr lang="en-US" dirty="0"/>
                  <a:t>4) An electric pump can fill a tank in 3 hrs. Because of a leak in the tank it took 3</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oMath>
                </a14:m>
                <a:r>
                  <a:rPr lang="en-US" dirty="0"/>
                  <a:t> hours to fill the tank. If the tank is full, how much time will the leak take to empty it?</a:t>
                </a:r>
              </a:p>
              <a:p>
                <a:pPr marL="0" indent="0">
                  <a:buNone/>
                </a:pPr>
                <a:r>
                  <a:rPr lang="en-US" dirty="0"/>
                  <a:t>Sol) work done by the leak in 1 hour=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2</m:t>
                            </m:r>
                          </m:den>
                        </m:f>
                      </m:den>
                    </m:f>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21</m:t>
                        </m:r>
                      </m:den>
                    </m:f>
                  </m:oMath>
                </a14:m>
                <a:endParaRPr lang="en-US" dirty="0"/>
              </a:p>
              <a:p>
                <a:pPr marL="0" indent="0">
                  <a:buNone/>
                </a:pPr>
                <a:r>
                  <a:rPr lang="en-US" dirty="0"/>
                  <a:t>       The leak will empty the tank in 21 hours.</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7018" y="1477818"/>
                <a:ext cx="11877964" cy="5237018"/>
              </a:xfrm>
              <a:blipFill>
                <a:blip r:embed="rId2"/>
                <a:stretch>
                  <a:fillRect l="-667" t="-1395"/>
                </a:stretch>
              </a:blipFill>
            </p:spPr>
            <p:txBody>
              <a:bodyPr/>
              <a:lstStyle/>
              <a:p>
                <a:r>
                  <a:rPr lang="en-IN">
                    <a:noFill/>
                  </a:rPr>
                  <a:t> </a:t>
                </a:r>
              </a:p>
            </p:txBody>
          </p:sp>
        </mc:Fallback>
      </mc:AlternateContent>
    </p:spTree>
    <p:extLst>
      <p:ext uri="{BB962C8B-B14F-4D97-AF65-F5344CB8AC3E}">
        <p14:creationId xmlns:p14="http://schemas.microsoft.com/office/powerpoint/2010/main" xmlns="" val="2068348744"/>
      </p:ext>
    </p:extLst>
  </p:cSld>
  <p:clrMapOvr>
    <a:masterClrMapping/>
  </p:clrMapOvr>
  <mc:AlternateContent xmlns:mc="http://schemas.openxmlformats.org/markup-compatibility/2006">
    <mc:Choice xmlns:p14="http://schemas.microsoft.com/office/powerpoint/2010/main" xmlns=""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 calcmode="lin" valueType="num">
                                      <p:cBhvr additive="base">
                                        <p:cTn id="4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94671" y="1431636"/>
                <a:ext cx="12032673" cy="5329381"/>
              </a:xfrm>
            </p:spPr>
            <p:txBody>
              <a:bodyPr>
                <a:normAutofit fontScale="77500" lnSpcReduction="20000"/>
              </a:bodyPr>
              <a:lstStyle/>
              <a:p>
                <a:pPr marL="0" lvl="0" indent="0">
                  <a:buNone/>
                </a:pPr>
                <a:r>
                  <a:rPr lang="en-US" dirty="0"/>
                  <a:t>5) Two pipes A &amp; B can fill a tank in 36 min and 45 min respectively. A water pipe C can empty the tank in 30min. First A &amp; B are opened. After 7 min., C is also opened. In how much time the tank is full?</a:t>
                </a:r>
              </a:p>
              <a:p>
                <a:pPr marL="0" indent="0">
                  <a:buNone/>
                </a:pPr>
                <a:r>
                  <a:rPr lang="en-US" dirty="0"/>
                  <a:t>Sol) Part filled in 7 min = 7(</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36</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45</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20</m:t>
                        </m:r>
                      </m:den>
                    </m:f>
                  </m:oMath>
                </a14:m>
                <a:endParaRPr lang="en-US" dirty="0"/>
              </a:p>
              <a:p>
                <a:pPr marL="0" indent="0">
                  <a:buNone/>
                </a:pPr>
                <a:r>
                  <a:rPr lang="en-US" dirty="0"/>
                  <a:t>       Remaining part = 1-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20</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13</m:t>
                        </m:r>
                      </m:num>
                      <m:den>
                        <m:r>
                          <a:rPr lang="en-US" i="1">
                            <a:latin typeface="Cambria Math" panose="02040503050406030204" pitchFamily="18" charset="0"/>
                          </a:rPr>
                          <m:t>20</m:t>
                        </m:r>
                      </m:den>
                    </m:f>
                  </m:oMath>
                </a14:m>
                <a:endParaRPr lang="en-US" dirty="0"/>
              </a:p>
              <a:p>
                <a:pPr marL="0" indent="0">
                  <a:buNone/>
                </a:pPr>
                <a:r>
                  <a:rPr lang="en-US" dirty="0"/>
                  <a:t>       Net part filled in 1 min. when A, B &amp; C are opened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36</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45</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30</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60</m:t>
                        </m:r>
                      </m:den>
                    </m:f>
                  </m:oMath>
                </a14:m>
                <a:endParaRPr lang="en-US" dirty="0"/>
              </a:p>
              <a:p>
                <a:pPr marL="0" indent="0">
                  <a:buNone/>
                </a:pPr>
                <a:r>
                  <a:rPr lang="en-US" dirty="0"/>
                  <a:t>       Now,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60</m:t>
                        </m:r>
                      </m:den>
                    </m:f>
                  </m:oMath>
                </a14:m>
                <a:r>
                  <a:rPr lang="en-US" dirty="0"/>
                  <a:t> part is filled in 1 min.</a:t>
                </a:r>
              </a:p>
              <a:p>
                <a:pPr marL="0" indent="0">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13</m:t>
                        </m:r>
                      </m:num>
                      <m:den>
                        <m:r>
                          <a:rPr lang="en-US" i="1">
                            <a:latin typeface="Cambria Math" panose="02040503050406030204" pitchFamily="18" charset="0"/>
                          </a:rPr>
                          <m:t>20</m:t>
                        </m:r>
                      </m:den>
                    </m:f>
                  </m:oMath>
                </a14:m>
                <a:r>
                  <a:rPr lang="en-US" dirty="0"/>
                  <a:t> Part filled in </a:t>
                </a:r>
                <a14:m>
                  <m:oMath xmlns:m="http://schemas.openxmlformats.org/officeDocument/2006/math">
                    <m:f>
                      <m:fPr>
                        <m:ctrlPr>
                          <a:rPr lang="en-US" i="1">
                            <a:latin typeface="Cambria Math" panose="02040503050406030204" pitchFamily="18" charset="0"/>
                          </a:rPr>
                        </m:ctrlPr>
                      </m:fPr>
                      <m:num>
                        <m:f>
                          <m:fPr>
                            <m:ctrlPr>
                              <a:rPr lang="en-US" i="1">
                                <a:latin typeface="Cambria Math" panose="02040503050406030204" pitchFamily="18" charset="0"/>
                              </a:rPr>
                            </m:ctrlPr>
                          </m:fPr>
                          <m:num>
                            <m:r>
                              <a:rPr lang="en-US" i="1">
                                <a:latin typeface="Cambria Math" panose="02040503050406030204" pitchFamily="18" charset="0"/>
                              </a:rPr>
                              <m:t>13</m:t>
                            </m:r>
                          </m:num>
                          <m:den>
                            <m:r>
                              <a:rPr lang="en-US" i="1">
                                <a:latin typeface="Cambria Math" panose="02040503050406030204" pitchFamily="18" charset="0"/>
                              </a:rPr>
                              <m:t>20</m:t>
                            </m:r>
                          </m:den>
                        </m:f>
                      </m:num>
                      <m:den>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60</m:t>
                            </m:r>
                          </m:den>
                        </m:f>
                      </m:den>
                    </m:f>
                    <m:r>
                      <a:rPr lang="en-US" i="1">
                        <a:latin typeface="Cambria Math" panose="02040503050406030204" pitchFamily="18" charset="0"/>
                      </a:rPr>
                      <m:t>=60 </m:t>
                    </m:r>
                    <m:r>
                      <a:rPr lang="en-US" i="1">
                        <a:latin typeface="Cambria Math" panose="02040503050406030204" pitchFamily="18" charset="0"/>
                      </a:rPr>
                      <m:t>𝑥</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13</m:t>
                        </m:r>
                      </m:num>
                      <m:den>
                        <m:r>
                          <a:rPr lang="en-US" i="1">
                            <a:latin typeface="Cambria Math" panose="02040503050406030204" pitchFamily="18" charset="0"/>
                          </a:rPr>
                          <m:t>20</m:t>
                        </m:r>
                      </m:den>
                    </m:f>
                    <m:r>
                      <a:rPr lang="en-US" i="1">
                        <a:latin typeface="Cambria Math" panose="02040503050406030204" pitchFamily="18" charset="0"/>
                      </a:rPr>
                      <m:t>=39 </m:t>
                    </m:r>
                    <m:r>
                      <a:rPr lang="en-US" i="1">
                        <a:latin typeface="Cambria Math" panose="02040503050406030204" pitchFamily="18" charset="0"/>
                      </a:rPr>
                      <m:t>𝑚𝑖𝑛</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Total</m:t>
                      </m:r>
                      <m:r>
                        <a:rPr lang="en-US">
                          <a:latin typeface="Cambria Math" panose="02040503050406030204" pitchFamily="18" charset="0"/>
                        </a:rPr>
                        <m:t> </m:t>
                      </m:r>
                      <m:r>
                        <m:rPr>
                          <m:sty m:val="p"/>
                        </m:rPr>
                        <a:rPr lang="en-US">
                          <a:latin typeface="Cambria Math" panose="02040503050406030204" pitchFamily="18" charset="0"/>
                        </a:rPr>
                        <m:t>time</m:t>
                      </m:r>
                      <m:r>
                        <a:rPr lang="en-US">
                          <a:latin typeface="Cambria Math" panose="02040503050406030204" pitchFamily="18" charset="0"/>
                        </a:rPr>
                        <m:t> </m:t>
                      </m:r>
                      <m:r>
                        <m:rPr>
                          <m:sty m:val="p"/>
                        </m:rPr>
                        <a:rPr lang="en-US">
                          <a:latin typeface="Cambria Math" panose="02040503050406030204" pitchFamily="18" charset="0"/>
                        </a:rPr>
                        <m:t>taken</m:t>
                      </m:r>
                      <m:r>
                        <a:rPr lang="en-US">
                          <a:latin typeface="Cambria Math" panose="02040503050406030204" pitchFamily="18" charset="0"/>
                        </a:rPr>
                        <m:t> </m:t>
                      </m:r>
                      <m:r>
                        <m:rPr>
                          <m:sty m:val="p"/>
                        </m:rPr>
                        <a:rPr lang="en-US">
                          <a:latin typeface="Cambria Math" panose="02040503050406030204" pitchFamily="18" charset="0"/>
                        </a:rPr>
                        <m:t>to</m:t>
                      </m:r>
                      <m:r>
                        <a:rPr lang="en-US">
                          <a:latin typeface="Cambria Math" panose="02040503050406030204" pitchFamily="18" charset="0"/>
                        </a:rPr>
                        <m:t> </m:t>
                      </m:r>
                      <m:r>
                        <m:rPr>
                          <m:sty m:val="p"/>
                        </m:rPr>
                        <a:rPr lang="en-US">
                          <a:latin typeface="Cambria Math" panose="02040503050406030204" pitchFamily="18" charset="0"/>
                        </a:rPr>
                        <m:t>fill</m:t>
                      </m:r>
                      <m:r>
                        <a:rPr lang="en-US">
                          <a:latin typeface="Cambria Math" panose="02040503050406030204" pitchFamily="18" charset="0"/>
                        </a:rPr>
                        <m:t> </m:t>
                      </m:r>
                      <m:r>
                        <m:rPr>
                          <m:sty m:val="p"/>
                        </m:rPr>
                        <a:rPr lang="en-US">
                          <a:latin typeface="Cambria Math" panose="02040503050406030204" pitchFamily="18" charset="0"/>
                        </a:rPr>
                        <m:t>the</m:t>
                      </m:r>
                      <m:r>
                        <a:rPr lang="en-US">
                          <a:latin typeface="Cambria Math" panose="02040503050406030204" pitchFamily="18" charset="0"/>
                        </a:rPr>
                        <m:t> </m:t>
                      </m:r>
                      <m:r>
                        <m:rPr>
                          <m:sty m:val="p"/>
                        </m:rPr>
                        <a:rPr lang="en-US">
                          <a:latin typeface="Cambria Math" panose="02040503050406030204" pitchFamily="18" charset="0"/>
                        </a:rPr>
                        <m:t>tank</m:t>
                      </m:r>
                      <m:r>
                        <a:rPr lang="en-US">
                          <a:latin typeface="Cambria Math" panose="02040503050406030204" pitchFamily="18" charset="0"/>
                        </a:rPr>
                        <m:t>=</m:t>
                      </m:r>
                      <m:d>
                        <m:dPr>
                          <m:ctrlPr>
                            <a:rPr lang="en-US" i="1">
                              <a:latin typeface="Cambria Math" panose="02040503050406030204" pitchFamily="18" charset="0"/>
                            </a:rPr>
                          </m:ctrlPr>
                        </m:dPr>
                        <m:e>
                          <m:r>
                            <a:rPr lang="en-US">
                              <a:latin typeface="Cambria Math" panose="02040503050406030204" pitchFamily="18" charset="0"/>
                            </a:rPr>
                            <m:t>39+7</m:t>
                          </m:r>
                        </m:e>
                      </m:d>
                      <m:r>
                        <a:rPr lang="en-US" i="1">
                          <a:latin typeface="Cambria Math" panose="02040503050406030204" pitchFamily="18" charset="0"/>
                        </a:rPr>
                        <m:t>=46 </m:t>
                      </m:r>
                      <m:r>
                        <a:rPr lang="en-US" i="1">
                          <a:latin typeface="Cambria Math" panose="02040503050406030204" pitchFamily="18" charset="0"/>
                        </a:rPr>
                        <m:t>𝑚𝑖𝑛</m:t>
                      </m:r>
                    </m:oMath>
                  </m:oMathPara>
                </a14:m>
                <a:endParaRPr lang="en-US" dirty="0"/>
              </a:p>
              <a:p>
                <a:pPr marL="0" indent="0">
                  <a:buNone/>
                </a:pPr>
                <a:r>
                  <a:rPr lang="en-US" dirty="0"/>
                  <a:t> </a:t>
                </a:r>
              </a:p>
              <a:p>
                <a:pPr marL="0" lvl="0" indent="0">
                  <a:buNone/>
                </a:pPr>
                <a:r>
                  <a:rPr lang="en-US" dirty="0"/>
                  <a:t>6) Two pipes A &amp; B can fill a tank in 24 min and 32 min respectively. If both the pipes are opened simultaneously, after how much time B should be closed so that the tank is full in 18 minutes?</a:t>
                </a:r>
              </a:p>
              <a:p>
                <a:pPr marL="0" indent="0">
                  <a:buNone/>
                </a:pPr>
                <a:r>
                  <a:rPr lang="en-US" dirty="0"/>
                  <a:t>Sol) Let B be closed after X min. Then,</a:t>
                </a:r>
              </a:p>
              <a:p>
                <a:pPr marL="0" indent="0">
                  <a:buNone/>
                </a:pPr>
                <a:r>
                  <a:rPr lang="en-US" dirty="0"/>
                  <a:t>       Part filled by (A+B) in X min + part filled by A in (18-X) min = 1</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24</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32</m:t>
                              </m:r>
                            </m:den>
                          </m:f>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18−</m:t>
                          </m:r>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24</m:t>
                          </m:r>
                        </m:den>
                      </m:f>
                      <m:r>
                        <a:rPr lang="en-US" i="1">
                          <a:latin typeface="Cambria Math" panose="02040503050406030204" pitchFamily="18" charset="0"/>
                        </a:rPr>
                        <m:t>=1</m:t>
                      </m:r>
                    </m:oMath>
                  </m:oMathPara>
                </a14:m>
                <a:endParaRPr lang="en-US" dirty="0"/>
              </a:p>
              <a:p>
                <a:pPr marL="0" lvl="0" indent="0">
                  <a:buNone/>
                </a:pPr>
                <a:r>
                  <a:rPr lang="en-US" dirty="0"/>
                  <a:t>       X = 8 Minutes.</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4671" y="1431636"/>
                <a:ext cx="12032673" cy="5329381"/>
              </a:xfrm>
              <a:blipFill>
                <a:blip r:embed="rId2"/>
                <a:stretch>
                  <a:fillRect l="-355" t="-1831"/>
                </a:stretch>
              </a:blipFill>
            </p:spPr>
            <p:txBody>
              <a:bodyPr/>
              <a:lstStyle/>
              <a:p>
                <a:r>
                  <a:rPr lang="en-IN">
                    <a:noFill/>
                  </a:rPr>
                  <a:t> </a:t>
                </a:r>
              </a:p>
            </p:txBody>
          </p:sp>
        </mc:Fallback>
      </mc:AlternateContent>
    </p:spTree>
    <p:extLst>
      <p:ext uri="{BB962C8B-B14F-4D97-AF65-F5344CB8AC3E}">
        <p14:creationId xmlns:p14="http://schemas.microsoft.com/office/powerpoint/2010/main" xmlns="" val="223959292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1" end="1"/>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p:cTn id="18"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9"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0"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1" dur="1000"/>
                                        <p:tgtEl>
                                          <p:spTgt spid="3">
                                            <p:txEl>
                                              <p:pRg st="2" end="2"/>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6"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7" dur="1000"/>
                                        <p:tgtEl>
                                          <p:spTgt spid="3">
                                            <p:txEl>
                                              <p:pRg st="3" end="3"/>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p:cTn id="30"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1"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2"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3" dur="1000"/>
                                        <p:tgtEl>
                                          <p:spTgt spid="3">
                                            <p:txEl>
                                              <p:pRg st="4" end="4"/>
                                            </p:txEl>
                                          </p:spTgt>
                                        </p:tgtEl>
                                      </p:cBhvr>
                                    </p:animEffect>
                                  </p:childTnLst>
                                </p:cTn>
                              </p:par>
                              <p:par>
                                <p:cTn id="34" presetID="31"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7"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8"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39" dur="1000"/>
                                        <p:tgtEl>
                                          <p:spTgt spid="3">
                                            <p:txEl>
                                              <p:pRg st="5" end="5"/>
                                            </p:txEl>
                                          </p:spTgt>
                                        </p:tgtEl>
                                      </p:cBhvr>
                                    </p:animEffect>
                                  </p:childTnLst>
                                </p:cTn>
                              </p:par>
                              <p:par>
                                <p:cTn id="40" presetID="31"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p:cTn id="42"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3"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4"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45" dur="1000"/>
                                        <p:tgtEl>
                                          <p:spTgt spid="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nodeType="click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wheel(1)">
                                      <p:cBhvr>
                                        <p:cTn id="50" dur="2000"/>
                                        <p:tgtEl>
                                          <p:spTgt spid="3">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p:cTn id="55"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9" end="9"/>
                                            </p:txEl>
                                          </p:spTgt>
                                        </p:tgtEl>
                                      </p:cBhvr>
                                    </p:animEffect>
                                  </p:childTnLst>
                                </p:cTn>
                              </p:par>
                              <p:par>
                                <p:cTn id="59" presetID="31"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p:cTn id="61"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2"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63"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64" dur="1000"/>
                                        <p:tgtEl>
                                          <p:spTgt spid="3">
                                            <p:txEl>
                                              <p:pRg st="10" end="10"/>
                                            </p:txEl>
                                          </p:spTgt>
                                        </p:tgtEl>
                                      </p:cBhvr>
                                    </p:animEffect>
                                  </p:childTnLst>
                                </p:cTn>
                              </p:par>
                              <p:par>
                                <p:cTn id="65" presetID="31" presetClass="entr" presetSubtype="0" fill="hold" nodeType="with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 calcmode="lin" valueType="num">
                                      <p:cBhvr>
                                        <p:cTn id="67"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8"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69"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70" dur="1000"/>
                                        <p:tgtEl>
                                          <p:spTgt spid="3">
                                            <p:txEl>
                                              <p:pRg st="11" end="11"/>
                                            </p:txEl>
                                          </p:spTgt>
                                        </p:tgtEl>
                                      </p:cBhvr>
                                    </p:animEffect>
                                  </p:childTnLst>
                                </p:cTn>
                              </p:par>
                              <p:par>
                                <p:cTn id="71" presetID="31" presetClass="entr" presetSubtype="0" fill="hold" nodeType="with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anim calcmode="lin" valueType="num">
                                      <p:cBhvr>
                                        <p:cTn id="73"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74" dur="10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75" dur="1000" fill="hold"/>
                                        <p:tgtEl>
                                          <p:spTgt spid="3">
                                            <p:txEl>
                                              <p:pRg st="12" end="12"/>
                                            </p:txEl>
                                          </p:spTgt>
                                        </p:tgtEl>
                                        <p:attrNameLst>
                                          <p:attrName>style.rotation</p:attrName>
                                        </p:attrNameLst>
                                      </p:cBhvr>
                                      <p:tavLst>
                                        <p:tav tm="0">
                                          <p:val>
                                            <p:fltVal val="90"/>
                                          </p:val>
                                        </p:tav>
                                        <p:tav tm="100000">
                                          <p:val>
                                            <p:fltVal val="0"/>
                                          </p:val>
                                        </p:tav>
                                      </p:tavLst>
                                    </p:anim>
                                    <p:animEffect transition="in" filter="fade">
                                      <p:cBhvr>
                                        <p:cTn id="76" dur="1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136300"/>
            <a:ext cx="8610600" cy="1293028"/>
          </a:xfrm>
        </p:spPr>
        <p:txBody>
          <a:bodyPr/>
          <a:lstStyle/>
          <a:p>
            <a:r>
              <a:rPr lang="en-US" b="1" dirty="0"/>
              <a:t>PROBLEMS ON TRAINS</a:t>
            </a:r>
          </a:p>
        </p:txBody>
      </p:sp>
      <p:sp>
        <p:nvSpPr>
          <p:cNvPr id="3" name="Content Placeholder 2"/>
          <p:cNvSpPr>
            <a:spLocks noGrp="1"/>
          </p:cNvSpPr>
          <p:nvPr>
            <p:ph idx="1"/>
          </p:nvPr>
        </p:nvSpPr>
        <p:spPr>
          <a:xfrm>
            <a:off x="150091" y="1557251"/>
            <a:ext cx="11921836" cy="5166822"/>
          </a:xfrm>
        </p:spPr>
        <p:txBody>
          <a:bodyPr>
            <a:normAutofit lnSpcReduction="10000"/>
          </a:bodyPr>
          <a:lstStyle/>
          <a:p>
            <a:pPr marL="0" indent="0">
              <a:buNone/>
            </a:pPr>
            <a:r>
              <a:rPr lang="en-US" sz="3200" b="1" dirty="0"/>
              <a:t>Important Facts and Formulae:</a:t>
            </a:r>
          </a:p>
          <a:p>
            <a:pPr>
              <a:buFont typeface="Wingdings" panose="05000000000000000000" pitchFamily="2" charset="2"/>
              <a:buChar char="§"/>
            </a:pPr>
            <a:endParaRPr lang="en-US" b="1" dirty="0"/>
          </a:p>
          <a:p>
            <a:pPr lvl="0">
              <a:buFont typeface="Wingdings" panose="05000000000000000000" pitchFamily="2" charset="2"/>
              <a:buChar char="§"/>
            </a:pPr>
            <a:r>
              <a:rPr lang="en-US" dirty="0"/>
              <a:t>Time taken by a train of length “l” meters to pass a pole or a standing man or a signal past is equal to the time taken by the train to cover “l” meters.</a:t>
            </a:r>
          </a:p>
          <a:p>
            <a:pPr marL="0" lvl="0" indent="0">
              <a:buNone/>
            </a:pPr>
            <a:endParaRPr lang="en-US" dirty="0"/>
          </a:p>
          <a:p>
            <a:pPr lvl="0">
              <a:buFont typeface="Wingdings" panose="05000000000000000000" pitchFamily="2" charset="2"/>
              <a:buChar char="§"/>
            </a:pPr>
            <a:r>
              <a:rPr lang="en-US" dirty="0"/>
              <a:t>Time taken by a train of length “l” meters to pass a stationary object of length “b” meters is the time taken by the train to cover (</a:t>
            </a:r>
            <a:r>
              <a:rPr lang="en-US" dirty="0" err="1"/>
              <a:t>l+b</a:t>
            </a:r>
            <a:r>
              <a:rPr lang="en-US" dirty="0"/>
              <a:t>) meters.</a:t>
            </a:r>
          </a:p>
          <a:p>
            <a:pPr marL="0" lvl="0" indent="0">
              <a:buNone/>
            </a:pPr>
            <a:endParaRPr lang="en-US" dirty="0"/>
          </a:p>
          <a:p>
            <a:pPr lvl="0">
              <a:buFont typeface="Wingdings" panose="05000000000000000000" pitchFamily="2" charset="2"/>
              <a:buChar char="§"/>
            </a:pPr>
            <a:r>
              <a:rPr lang="en-US" dirty="0"/>
              <a:t>Suppose two trains or two bodies are moving in the same direction at “</a:t>
            </a:r>
            <a:r>
              <a:rPr lang="en-US" dirty="0" err="1"/>
              <a:t>u”m</a:t>
            </a:r>
            <a:r>
              <a:rPr lang="en-US" dirty="0"/>
              <a:t>/sec, “𝓋”m/sec. where u&gt;𝓋, then their relative speed = (u- 𝓋) m/sec.</a:t>
            </a:r>
          </a:p>
          <a:p>
            <a:pPr marL="0" lvl="0" indent="0">
              <a:buNone/>
            </a:pPr>
            <a:endParaRPr lang="en-US" dirty="0"/>
          </a:p>
          <a:p>
            <a:pPr lvl="0">
              <a:buFont typeface="Wingdings" panose="05000000000000000000" pitchFamily="2" charset="2"/>
              <a:buChar char="§"/>
            </a:pPr>
            <a:r>
              <a:rPr lang="en-US" dirty="0"/>
              <a:t>Suppose two trains or two bodies are moving in the opposite directions at “</a:t>
            </a:r>
            <a:r>
              <a:rPr lang="en-US" dirty="0" err="1"/>
              <a:t>u”m</a:t>
            </a:r>
            <a:r>
              <a:rPr lang="en-US" dirty="0"/>
              <a:t>/sec, “𝓋”m/sec, then their relative speed = (u + 𝓋) m/sec.</a:t>
            </a:r>
          </a:p>
          <a:p>
            <a:pPr marL="0" indent="0">
              <a:buNone/>
            </a:pPr>
            <a:endParaRPr lang="en-US" b="1" dirty="0"/>
          </a:p>
        </p:txBody>
      </p:sp>
    </p:spTree>
    <p:extLst>
      <p:ext uri="{BB962C8B-B14F-4D97-AF65-F5344CB8AC3E}">
        <p14:creationId xmlns:p14="http://schemas.microsoft.com/office/powerpoint/2010/main" xmlns="" val="247964802"/>
      </p:ext>
    </p:extLst>
  </p:cSld>
  <p:clrMapOvr>
    <a:masterClrMapping/>
  </p:clrMapOvr>
  <mc:AlternateContent xmlns:mc="http://schemas.openxmlformats.org/markup-compatibility/2006">
    <mc:Choice xmlns:p14="http://schemas.microsoft.com/office/powerpoint/2010/main" xmlns=""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9" presetClass="entr" presetSubtype="0" decel="10000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p:cTn id="16"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8" dur="500" fill="hold"/>
                                        <p:tgtEl>
                                          <p:spTgt spid="3">
                                            <p:txEl>
                                              <p:pRg st="0" end="0"/>
                                            </p:txEl>
                                          </p:spTgt>
                                        </p:tgtEl>
                                        <p:attrNameLst>
                                          <p:attrName>style.rotation</p:attrName>
                                        </p:attrNameLst>
                                      </p:cBhvr>
                                      <p:tavLst>
                                        <p:tav tm="0">
                                          <p:val>
                                            <p:fltVal val="360"/>
                                          </p:val>
                                        </p:tav>
                                        <p:tav tm="100000">
                                          <p:val>
                                            <p:fltVal val="0"/>
                                          </p:val>
                                        </p:tav>
                                      </p:tavLst>
                                    </p:anim>
                                    <p:animEffect transition="in" filter="fade">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p:cTn id="24"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5"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6"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7" dur="10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800" decel="100000"/>
                                        <p:tgtEl>
                                          <p:spTgt spid="3">
                                            <p:txEl>
                                              <p:pRg st="4" end="4"/>
                                            </p:txEl>
                                          </p:spTgt>
                                        </p:tgtEl>
                                      </p:cBhvr>
                                    </p:animEffect>
                                    <p:anim calcmode="lin" valueType="num">
                                      <p:cBhvr>
                                        <p:cTn id="33" dur="800" decel="100000" fill="hold"/>
                                        <p:tgtEl>
                                          <p:spTgt spid="3">
                                            <p:txEl>
                                              <p:pRg st="4" end="4"/>
                                            </p:txEl>
                                          </p:spTgt>
                                        </p:tgtEl>
                                        <p:attrNameLst>
                                          <p:attrName>style.rotation</p:attrName>
                                        </p:attrNameLst>
                                      </p:cBhvr>
                                      <p:tavLst>
                                        <p:tav tm="0">
                                          <p:val>
                                            <p:fltVal val="-90"/>
                                          </p:val>
                                        </p:tav>
                                        <p:tav tm="100000">
                                          <p:val>
                                            <p:fltVal val="0"/>
                                          </p:val>
                                        </p:tav>
                                      </p:tavLst>
                                    </p:anim>
                                    <p:anim calcmode="lin" valueType="num">
                                      <p:cBhvr>
                                        <p:cTn id="34" dur="800" decel="100000" fill="hold"/>
                                        <p:tgtEl>
                                          <p:spTgt spid="3">
                                            <p:txEl>
                                              <p:pRg st="4" end="4"/>
                                            </p:txEl>
                                          </p:spTgt>
                                        </p:tgtEl>
                                        <p:attrNameLst>
                                          <p:attrName>ppt_x</p:attrName>
                                        </p:attrNameLst>
                                      </p:cBhvr>
                                      <p:tavLst>
                                        <p:tav tm="0">
                                          <p:val>
                                            <p:strVal val="#ppt_x+0.4"/>
                                          </p:val>
                                        </p:tav>
                                        <p:tav tm="100000">
                                          <p:val>
                                            <p:strVal val="#ppt_x-0.05"/>
                                          </p:val>
                                        </p:tav>
                                      </p:tavLst>
                                    </p:anim>
                                    <p:anim calcmode="lin" valueType="num">
                                      <p:cBhvr>
                                        <p:cTn id="35" dur="800" decel="100000" fill="hold"/>
                                        <p:tgtEl>
                                          <p:spTgt spid="3">
                                            <p:txEl>
                                              <p:pRg st="4" end="4"/>
                                            </p:txEl>
                                          </p:spTgt>
                                        </p:tgtEl>
                                        <p:attrNameLst>
                                          <p:attrName>ppt_y</p:attrName>
                                        </p:attrNameLst>
                                      </p:cBhvr>
                                      <p:tavLst>
                                        <p:tav tm="0">
                                          <p:val>
                                            <p:strVal val="#ppt_y-0.4"/>
                                          </p:val>
                                        </p:tav>
                                        <p:tav tm="100000">
                                          <p:val>
                                            <p:strVal val="#ppt_y+0.1"/>
                                          </p:val>
                                        </p:tav>
                                      </p:tavLst>
                                    </p:anim>
                                    <p:anim calcmode="lin" valueType="num">
                                      <p:cBhvr>
                                        <p:cTn id="36" dur="200" accel="100000" fill="hold">
                                          <p:stCondLst>
                                            <p:cond delay="800"/>
                                          </p:stCondLst>
                                        </p:cTn>
                                        <p:tgtEl>
                                          <p:spTgt spid="3">
                                            <p:txEl>
                                              <p:pRg st="4" end="4"/>
                                            </p:txEl>
                                          </p:spTgt>
                                        </p:tgtEl>
                                        <p:attrNameLst>
                                          <p:attrName>ppt_x</p:attrName>
                                        </p:attrNameLst>
                                      </p:cBhvr>
                                      <p:tavLst>
                                        <p:tav tm="0">
                                          <p:val>
                                            <p:strVal val="#ppt_x-0.05"/>
                                          </p:val>
                                        </p:tav>
                                        <p:tav tm="100000">
                                          <p:val>
                                            <p:strVal val="#ppt_x"/>
                                          </p:val>
                                        </p:tav>
                                      </p:tavLst>
                                    </p:anim>
                                    <p:anim calcmode="lin" valueType="num">
                                      <p:cBhvr>
                                        <p:cTn id="37" dur="200" accel="100000" fill="hold">
                                          <p:stCondLst>
                                            <p:cond delay="800"/>
                                          </p:stCondLst>
                                        </p:cTn>
                                        <p:tgtEl>
                                          <p:spTgt spid="3">
                                            <p:txEl>
                                              <p:pRg st="4" end="4"/>
                                            </p:txEl>
                                          </p:spTgt>
                                        </p:tgtEl>
                                        <p:attrNameLst>
                                          <p:attrName>ppt_y</p:attrName>
                                        </p:attrNameLst>
                                      </p:cBhvr>
                                      <p:tavLst>
                                        <p:tav tm="0">
                                          <p:val>
                                            <p:strVal val="#ppt_y+0.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7"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900" decel="100000" fill="hold"/>
                                        <p:tgtEl>
                                          <p:spTgt spid="3">
                                            <p:txEl>
                                              <p:pRg st="6" end="6"/>
                                            </p:txEl>
                                          </p:spTgt>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3">
                                            <p:txEl>
                                              <p:pRg st="6" end="6"/>
                                            </p:txEl>
                                          </p:spTgt>
                                        </p:tgtEl>
                                        <p:attrNameLst>
                                          <p:attrName>ppt_y</p:attrName>
                                        </p:attrNameLst>
                                      </p:cBhvr>
                                      <p:tavLst>
                                        <p:tav tm="0">
                                          <p:val>
                                            <p:strVal val="#ppt_y-.03"/>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fade">
                                      <p:cBhvr>
                                        <p:cTn id="50" dur="1000"/>
                                        <p:tgtEl>
                                          <p:spTgt spid="3">
                                            <p:txEl>
                                              <p:pRg st="8" end="8"/>
                                            </p:txEl>
                                          </p:spTgt>
                                        </p:tgtEl>
                                      </p:cBhvr>
                                    </p:animEffect>
                                    <p:anim calcmode="lin" valueType="num">
                                      <p:cBhvr>
                                        <p:cTn id="5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38545" y="1524000"/>
                <a:ext cx="11942619" cy="5218545"/>
              </a:xfrm>
            </p:spPr>
            <p:txBody>
              <a:bodyPr/>
              <a:lstStyle/>
              <a:p>
                <a:pPr lvl="0">
                  <a:buFont typeface="Wingdings" panose="05000000000000000000" pitchFamily="2" charset="2"/>
                  <a:buChar char="§"/>
                </a:pPr>
                <a:r>
                  <a:rPr lang="en-US" dirty="0"/>
                  <a:t>If two trains of lengths ‘a’ meters &amp; ‘b’ meters are moving in opposite direction at “</a:t>
                </a:r>
                <a:r>
                  <a:rPr lang="en-US" dirty="0" err="1"/>
                  <a:t>u”m</a:t>
                </a:r>
                <a:r>
                  <a:rPr lang="en-US" dirty="0"/>
                  <a:t>/sec, “𝓋”m/sec, then the time taken by the trains to cross each other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 </m:t>
                        </m:r>
                        <m:r>
                          <a:rPr lang="en-US" i="1">
                            <a:latin typeface="Cambria Math" panose="02040503050406030204" pitchFamily="18" charset="0"/>
                          </a:rPr>
                          <m:t>𝑏</m:t>
                        </m:r>
                        <m:r>
                          <a:rPr lang="en-US" i="1">
                            <a:latin typeface="Cambria Math" panose="02040503050406030204" pitchFamily="18" charset="0"/>
                          </a:rPr>
                          <m:t>)</m:t>
                        </m:r>
                      </m:num>
                      <m:den>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 + </m:t>
                        </m:r>
                        <m:r>
                          <a:rPr lang="en-US" i="1">
                            <a:latin typeface="Cambria Math" panose="02040503050406030204" pitchFamily="18" charset="0"/>
                          </a:rPr>
                          <m:t>𝓋</m:t>
                        </m:r>
                        <m:r>
                          <a:rPr lang="en-US">
                            <a:latin typeface="Cambria Math" panose="02040503050406030204" pitchFamily="18" charset="0"/>
                          </a:rPr>
                          <m:t>)</m:t>
                        </m:r>
                      </m:den>
                    </m:f>
                  </m:oMath>
                </a14:m>
                <a:r>
                  <a:rPr lang="en-US" dirty="0"/>
                  <a:t> sec.                      (since, 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𝐷</m:t>
                        </m:r>
                      </m:num>
                      <m:den>
                        <m:r>
                          <m:rPr>
                            <m:sty m:val="p"/>
                          </m:rPr>
                          <a:rPr lang="en-US">
                            <a:latin typeface="Cambria Math" panose="02040503050406030204" pitchFamily="18" charset="0"/>
                          </a:rPr>
                          <m:t>v</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𝐷</m:t>
                        </m:r>
                      </m:num>
                      <m:den>
                        <m:r>
                          <m:rPr>
                            <m:sty m:val="p"/>
                          </m:rPr>
                          <a:rPr lang="en-US">
                            <a:latin typeface="Cambria Math" panose="02040503050406030204" pitchFamily="18" charset="0"/>
                          </a:rPr>
                          <m:t>Rel</m:t>
                        </m:r>
                        <m:r>
                          <a:rPr lang="en-US">
                            <a:latin typeface="Cambria Math" panose="02040503050406030204" pitchFamily="18" charset="0"/>
                          </a:rPr>
                          <m:t> </m:t>
                        </m:r>
                        <m:r>
                          <m:rPr>
                            <m:sty m:val="p"/>
                          </m:rPr>
                          <a:rPr lang="en-US">
                            <a:latin typeface="Cambria Math" panose="02040503050406030204" pitchFamily="18" charset="0"/>
                          </a:rPr>
                          <m:t>Speed</m:t>
                        </m:r>
                      </m:den>
                    </m:f>
                    <m:r>
                      <a:rPr lang="en-US" i="1">
                        <a:latin typeface="Cambria Math" panose="02040503050406030204" pitchFamily="18" charset="0"/>
                      </a:rPr>
                      <m:t>)</m:t>
                    </m:r>
                  </m:oMath>
                </a14:m>
                <a:endParaRPr lang="en-US" dirty="0"/>
              </a:p>
              <a:p>
                <a:pPr marL="0" lvl="0" indent="0">
                  <a:buNone/>
                </a:pPr>
                <a:endParaRPr lang="en-US" dirty="0"/>
              </a:p>
              <a:p>
                <a:pPr lvl="0">
                  <a:buFont typeface="Wingdings" panose="05000000000000000000" pitchFamily="2" charset="2"/>
                  <a:buChar char="§"/>
                </a:pPr>
                <a:r>
                  <a:rPr lang="en-US" dirty="0"/>
                  <a:t>If two trains of lengths ‘a’ meters &amp; ‘b’ meters are moving in same direction at “</a:t>
                </a:r>
                <a:r>
                  <a:rPr lang="en-US" dirty="0" err="1"/>
                  <a:t>u”m</a:t>
                </a:r>
                <a:r>
                  <a:rPr lang="en-US" dirty="0"/>
                  <a:t>/sec, “𝓋”m/sec, then the time taken by the faster train to cross slower train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 </m:t>
                        </m:r>
                        <m:r>
                          <a:rPr lang="en-US" i="1">
                            <a:latin typeface="Cambria Math" panose="02040503050406030204" pitchFamily="18" charset="0"/>
                          </a:rPr>
                          <m:t>𝑏</m:t>
                        </m:r>
                        <m:r>
                          <a:rPr lang="en-US" i="1">
                            <a:latin typeface="Cambria Math" panose="02040503050406030204" pitchFamily="18" charset="0"/>
                          </a:rPr>
                          <m:t>)</m:t>
                        </m:r>
                      </m:num>
                      <m:den>
                        <m:r>
                          <a:rPr lang="en-US">
                            <a:latin typeface="Cambria Math" panose="02040503050406030204" pitchFamily="18" charset="0"/>
                          </a:rPr>
                          <m:t>(</m:t>
                        </m:r>
                        <m:r>
                          <m:rPr>
                            <m:sty m:val="p"/>
                          </m:rPr>
                          <a:rPr lang="en-US">
                            <a:latin typeface="Cambria Math" panose="02040503050406030204" pitchFamily="18" charset="0"/>
                          </a:rPr>
                          <m:t>u</m:t>
                        </m:r>
                        <m:r>
                          <a:rPr lang="en-US" i="1">
                            <a:latin typeface="Cambria Math" panose="02040503050406030204" pitchFamily="18" charset="0"/>
                          </a:rPr>
                          <m:t>−</m:t>
                        </m:r>
                        <m:r>
                          <a:rPr lang="en-US" i="1">
                            <a:latin typeface="Cambria Math" panose="02040503050406030204" pitchFamily="18" charset="0"/>
                          </a:rPr>
                          <m:t>𝓋</m:t>
                        </m:r>
                        <m:r>
                          <a:rPr lang="en-US">
                            <a:latin typeface="Cambria Math" panose="02040503050406030204" pitchFamily="18" charset="0"/>
                          </a:rPr>
                          <m:t>)</m:t>
                        </m:r>
                      </m:den>
                    </m:f>
                  </m:oMath>
                </a14:m>
                <a:r>
                  <a:rPr lang="en-US" dirty="0"/>
                  <a:t> sec.</a:t>
                </a:r>
              </a:p>
              <a:p>
                <a:pPr lvl="0">
                  <a:buFont typeface="Wingdings" panose="05000000000000000000" pitchFamily="2" charset="2"/>
                  <a:buChar char="§"/>
                </a:pPr>
                <a:r>
                  <a:rPr lang="en-US" dirty="0"/>
                  <a:t>If two trains or two bodies start at the same time from points ‘A’ &amp; ‘B’ towards each other and after crossing they take ‘a’ sec and ‘b’ sec in reaching B &amp; A respectively then, (A’s speed) : (B’s speed) =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𝑏</m:t>
                        </m:r>
                      </m:e>
                    </m:rad>
                    <m:r>
                      <a:rPr lang="en-US" i="1">
                        <a:latin typeface="Cambria Math" panose="02040503050406030204" pitchFamily="18" charset="0"/>
                      </a:rPr>
                      <m:t> : </m:t>
                    </m:r>
                    <m:rad>
                      <m:radPr>
                        <m:degHide m:val="on"/>
                        <m:ctrlPr>
                          <a:rPr lang="en-US" i="1">
                            <a:latin typeface="Cambria Math" panose="02040503050406030204" pitchFamily="18" charset="0"/>
                          </a:rPr>
                        </m:ctrlPr>
                      </m:radPr>
                      <m:deg/>
                      <m:e>
                        <m:r>
                          <a:rPr lang="en-US" i="1">
                            <a:latin typeface="Cambria Math" panose="02040503050406030204" pitchFamily="18" charset="0"/>
                          </a:rPr>
                          <m:t>𝑎</m:t>
                        </m:r>
                      </m:e>
                    </m:rad>
                  </m:oMath>
                </a14:m>
                <a:r>
                  <a:rPr lang="en-US" dirty="0"/>
                  <a:t>)</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8545" y="1524000"/>
                <a:ext cx="11942619" cy="5218545"/>
              </a:xfrm>
              <a:blipFill>
                <a:blip r:embed="rId2"/>
                <a:stretch>
                  <a:fillRect l="-562" t="-1519"/>
                </a:stretch>
              </a:blipFill>
            </p:spPr>
            <p:txBody>
              <a:bodyPr/>
              <a:lstStyle/>
              <a:p>
                <a:r>
                  <a:rPr lang="en-IN">
                    <a:noFill/>
                  </a:rPr>
                  <a:t> </a:t>
                </a:r>
              </a:p>
            </p:txBody>
          </p:sp>
        </mc:Fallback>
      </mc:AlternateContent>
    </p:spTree>
    <p:extLst>
      <p:ext uri="{BB962C8B-B14F-4D97-AF65-F5344CB8AC3E}">
        <p14:creationId xmlns:p14="http://schemas.microsoft.com/office/powerpoint/2010/main" xmlns="" val="201071825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800" decel="100000"/>
                                        <p:tgtEl>
                                          <p:spTgt spid="3">
                                            <p:txEl>
                                              <p:pRg st="0" end="0"/>
                                            </p:txEl>
                                          </p:spTgt>
                                        </p:tgtEl>
                                      </p:cBhvr>
                                    </p:animEffect>
                                    <p:anim calcmode="lin" valueType="num">
                                      <p:cBhvr>
                                        <p:cTn id="8" dur="800" decel="100000" fill="hold"/>
                                        <p:tgtEl>
                                          <p:spTgt spid="3">
                                            <p:txEl>
                                              <p:pRg st="0" end="0"/>
                                            </p:txEl>
                                          </p:spTgt>
                                        </p:tgtEl>
                                        <p:attrNameLst>
                                          <p:attrName>style.rotation</p:attrName>
                                        </p:attrNameLst>
                                      </p:cBhvr>
                                      <p:tavLst>
                                        <p:tav tm="0">
                                          <p:val>
                                            <p:fltVal val="-90"/>
                                          </p:val>
                                        </p:tav>
                                        <p:tav tm="100000">
                                          <p:val>
                                            <p:fltVal val="0"/>
                                          </p:val>
                                        </p:tav>
                                      </p:tavLst>
                                    </p:anim>
                                    <p:anim calcmode="lin" valueType="num">
                                      <p:cBhvr>
                                        <p:cTn id="9" dur="800" decel="100000" fill="hold"/>
                                        <p:tgtEl>
                                          <p:spTgt spid="3">
                                            <p:txEl>
                                              <p:pRg st="0" end="0"/>
                                            </p:tx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3">
                                            <p:txEl>
                                              <p:pRg st="0" end="0"/>
                                            </p:tx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xEl>
                                              <p:pRg st="0" end="0"/>
                                            </p:tx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xEl>
                                              <p:pRg st="0" end="0"/>
                                            </p:txEl>
                                          </p:spTgt>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7"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173245"/>
            <a:ext cx="8610600" cy="1293028"/>
          </a:xfrm>
        </p:spPr>
        <p:txBody>
          <a:bodyPr/>
          <a:lstStyle/>
          <a:p>
            <a:r>
              <a:rPr lang="en-US" b="1" dirty="0"/>
              <a:t>PROBLEMS</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75491" y="1466273"/>
                <a:ext cx="11877963" cy="5267035"/>
              </a:xfrm>
            </p:spPr>
            <p:txBody>
              <a:bodyPr>
                <a:normAutofit fontScale="77500" lnSpcReduction="20000"/>
              </a:bodyPr>
              <a:lstStyle/>
              <a:p>
                <a:pPr marL="0" lvl="0" indent="0">
                  <a:buNone/>
                </a:pPr>
                <a:r>
                  <a:rPr lang="en-US" dirty="0"/>
                  <a:t>1) A train 100m long is running at the speed of 30kmph. Find the time taken by it to pass a man standing near the railway line.</a:t>
                </a:r>
              </a:p>
              <a:p>
                <a:pPr marL="0" indent="0">
                  <a:buNone/>
                </a:pPr>
                <a:r>
                  <a:rPr lang="en-US" dirty="0"/>
                  <a:t>Sol) Speed of the train = V= (</a:t>
                </a:r>
                <a14:m>
                  <m:oMath xmlns:m="http://schemas.openxmlformats.org/officeDocument/2006/math">
                    <m:r>
                      <a:rPr lang="en-US" i="1">
                        <a:latin typeface="Cambria Math" panose="02040503050406030204" pitchFamily="18" charset="0"/>
                      </a:rPr>
                      <m:t>30 </m:t>
                    </m:r>
                    <m:r>
                      <a:rPr lang="en-US" i="1">
                        <a:latin typeface="Cambria Math" panose="02040503050406030204" pitchFamily="18" charset="0"/>
                      </a:rPr>
                      <m:t>𝑥</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18</m:t>
                        </m:r>
                      </m:den>
                    </m:f>
                  </m:oMath>
                </a14:m>
                <a:r>
                  <a:rPr lang="en-US" dirty="0"/>
                  <a:t>) m/sec </a:t>
                </a:r>
              </a:p>
              <a:p>
                <a:pPr marL="0" indent="0">
                  <a:buNone/>
                </a:pPr>
                <a:r>
                  <a:rPr lang="en-US" dirty="0"/>
                  <a:t>       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𝑉</m:t>
                        </m:r>
                      </m:den>
                    </m:f>
                    <m:r>
                      <a:rPr lang="en-US" i="1">
                        <a:latin typeface="Cambria Math" panose="02040503050406030204" pitchFamily="18" charset="0"/>
                      </a:rPr>
                      <m:t>=12 </m:t>
                    </m:r>
                    <m:r>
                      <a:rPr lang="en-US" i="1">
                        <a:latin typeface="Cambria Math" panose="02040503050406030204" pitchFamily="18" charset="0"/>
                      </a:rPr>
                      <m:t>𝑠𝑒𝑐</m:t>
                    </m:r>
                  </m:oMath>
                </a14:m>
                <a:endParaRPr lang="en-US" dirty="0"/>
              </a:p>
              <a:p>
                <a:pPr marL="0" indent="0">
                  <a:buNone/>
                </a:pPr>
                <a:endParaRPr lang="en-US" dirty="0"/>
              </a:p>
              <a:p>
                <a:pPr marL="0" lvl="0" indent="0">
                  <a:buNone/>
                </a:pPr>
                <a:r>
                  <a:rPr lang="en-US" dirty="0"/>
                  <a:t>2) A train is moving at a speed of 132 </a:t>
                </a:r>
                <a:r>
                  <a:rPr lang="en-US" dirty="0" err="1"/>
                  <a:t>kmph</a:t>
                </a:r>
                <a:r>
                  <a:rPr lang="en-US" dirty="0"/>
                  <a:t>. If the length of the train is 110 meters, how long will it take to cross a railway platform of length 165m long?</a:t>
                </a:r>
              </a:p>
              <a:p>
                <a:pPr marL="0" lvl="0" indent="0">
                  <a:buNone/>
                </a:pPr>
                <a:r>
                  <a:rPr lang="en-US" dirty="0"/>
                  <a:t>Sol) Speed of the train = (</a:t>
                </a:r>
                <a14:m>
                  <m:oMath xmlns:m="http://schemas.openxmlformats.org/officeDocument/2006/math">
                    <m:r>
                      <a:rPr lang="en-US" i="1">
                        <a:latin typeface="Cambria Math" panose="02040503050406030204" pitchFamily="18" charset="0"/>
                      </a:rPr>
                      <m:t>132 </m:t>
                    </m:r>
                    <m:r>
                      <a:rPr lang="en-US" i="1">
                        <a:latin typeface="Cambria Math" panose="02040503050406030204" pitchFamily="18" charset="0"/>
                      </a:rPr>
                      <m:t>𝑥</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18</m:t>
                        </m:r>
                      </m:den>
                    </m:f>
                  </m:oMath>
                </a14:m>
                <a:r>
                  <a:rPr lang="en-US" dirty="0"/>
                  <a:t>) m/sec</a:t>
                </a:r>
              </a:p>
              <a:p>
                <a:pPr marL="0" indent="0">
                  <a:buNone/>
                </a:pPr>
                <a:r>
                  <a:rPr lang="en-US" dirty="0"/>
                  <a:t>       Time taken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𝑉</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(110+165)</m:t>
                        </m:r>
                        <m:r>
                          <a:rPr lang="en-US" i="1">
                            <a:latin typeface="Cambria Math" panose="02040503050406030204" pitchFamily="18" charset="0"/>
                          </a:rPr>
                          <m:t>𝑚</m:t>
                        </m:r>
                      </m:num>
                      <m:den>
                        <m:r>
                          <a:rPr lang="en-US" i="1">
                            <a:latin typeface="Cambria Math" panose="02040503050406030204" pitchFamily="18" charset="0"/>
                          </a:rPr>
                          <m:t>132 ×</m:t>
                        </m:r>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18</m:t>
                            </m:r>
                          </m:den>
                        </m:f>
                      </m:den>
                    </m:f>
                  </m:oMath>
                </a14:m>
                <a:r>
                  <a:rPr lang="en-US" dirty="0"/>
                  <a:t> = 7</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r>
                      <a:rPr lang="en-US" i="1">
                        <a:latin typeface="Cambria Math" panose="02040503050406030204" pitchFamily="18" charset="0"/>
                      </a:rPr>
                      <m:t>𝑠𝑒𝑐</m:t>
                    </m:r>
                  </m:oMath>
                </a14:m>
                <a:endParaRPr lang="en-US" dirty="0"/>
              </a:p>
              <a:p>
                <a:pPr marL="0" indent="0">
                  <a:buNone/>
                </a:pPr>
                <a:endParaRPr lang="en-US" dirty="0"/>
              </a:p>
              <a:p>
                <a:pPr marL="0" lvl="0" indent="0">
                  <a:buNone/>
                </a:pPr>
                <a:r>
                  <a:rPr lang="en-US" dirty="0"/>
                  <a:t>3) A man is standing on a railway bridge which is 180m long. He finds that a train crosses the bridge in 20sec, but himself in 8 sec. Find the length of the train and the speed.</a:t>
                </a:r>
              </a:p>
              <a:p>
                <a:pPr marL="0" indent="0">
                  <a:buNone/>
                </a:pPr>
                <a:r>
                  <a:rPr lang="en-US" dirty="0"/>
                  <a:t>Sol) Let  l = X meters.</a:t>
                </a:r>
              </a:p>
              <a:p>
                <a:pPr marL="0" indent="0">
                  <a:buNone/>
                </a:pPr>
                <a:r>
                  <a:rPr lang="en-US" dirty="0"/>
                  <a:t>       Since speed of the train is uniform </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𝑥</m:t>
                          </m:r>
                        </m:num>
                        <m:den>
                          <m:r>
                            <a:rPr lang="en-US" i="1">
                              <a:latin typeface="Cambria Math" panose="02040503050406030204" pitchFamily="18" charset="0"/>
                            </a:rPr>
                            <m:t>8</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+180</m:t>
                          </m:r>
                        </m:num>
                        <m:den>
                          <m:r>
                            <a:rPr lang="en-US" i="1">
                              <a:latin typeface="Cambria Math" panose="02040503050406030204" pitchFamily="18" charset="0"/>
                            </a:rPr>
                            <m:t>20</m:t>
                          </m:r>
                        </m:den>
                      </m:f>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=120</m:t>
                      </m:r>
                      <m:r>
                        <a:rPr lang="en-US" i="1">
                          <a:latin typeface="Cambria Math" panose="02040503050406030204" pitchFamily="18" charset="0"/>
                        </a:rPr>
                        <m:t>𝑚</m:t>
                      </m:r>
                    </m:oMath>
                  </m:oMathPara>
                </a14:m>
                <a:endParaRPr lang="en-US" dirty="0"/>
              </a:p>
              <a:p>
                <a:pPr marL="0" indent="0">
                  <a:buNone/>
                </a:pPr>
                <a:r>
                  <a:rPr lang="en-US" dirty="0"/>
                  <a:t>       V=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120</m:t>
                        </m:r>
                      </m:num>
                      <m:den>
                        <m:r>
                          <a:rPr lang="en-US" i="1">
                            <a:latin typeface="Cambria Math" panose="02040503050406030204" pitchFamily="18" charset="0"/>
                          </a:rPr>
                          <m:t>8</m:t>
                        </m:r>
                      </m:den>
                    </m:f>
                  </m:oMath>
                </a14:m>
                <a:r>
                  <a:rPr lang="en-US" dirty="0"/>
                  <a:t> or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120+180</m:t>
                        </m:r>
                      </m:num>
                      <m:den>
                        <m:r>
                          <a:rPr lang="en-US" i="1">
                            <a:latin typeface="Cambria Math" panose="02040503050406030204" pitchFamily="18" charset="0"/>
                          </a:rPr>
                          <m:t>20</m:t>
                        </m:r>
                      </m:den>
                    </m:f>
                    <m:r>
                      <a:rPr lang="en-US" i="1">
                        <a:latin typeface="Cambria Math" panose="02040503050406030204" pitchFamily="18" charset="0"/>
                      </a:rPr>
                      <m:t>=15</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𝑠𝑒𝑐</m:t>
                    </m:r>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75491" y="1466273"/>
                <a:ext cx="11877963" cy="5267035"/>
              </a:xfrm>
              <a:blipFill>
                <a:blip r:embed="rId2"/>
                <a:stretch>
                  <a:fillRect l="-359" t="-1852" r="-719"/>
                </a:stretch>
              </a:blipFill>
            </p:spPr>
            <p:txBody>
              <a:bodyPr/>
              <a:lstStyle/>
              <a:p>
                <a:r>
                  <a:rPr lang="en-IN">
                    <a:noFill/>
                  </a:rPr>
                  <a:t> </a:t>
                </a:r>
              </a:p>
            </p:txBody>
          </p:sp>
        </mc:Fallback>
      </mc:AlternateContent>
    </p:spTree>
    <p:extLst>
      <p:ext uri="{BB962C8B-B14F-4D97-AF65-F5344CB8AC3E}">
        <p14:creationId xmlns:p14="http://schemas.microsoft.com/office/powerpoint/2010/main" xmlns="" val="370810047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barn(inVertical)">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barn(inVertical)">
                                      <p:cBhvr>
                                        <p:cTn id="34" dur="500"/>
                                        <p:tgtEl>
                                          <p:spTgt spid="3">
                                            <p:txEl>
                                              <p:pRg st="5" end="5"/>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5"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 calcmode="lin" valueType="num">
                                      <p:cBhvr>
                                        <p:cTn id="42"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3"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44" dur="1000" fill="hold"/>
                                        <p:tgtEl>
                                          <p:spTgt spid="3">
                                            <p:txEl>
                                              <p:pRg st="8" end="8"/>
                                            </p:txEl>
                                          </p:spTgt>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3">
                                            <p:txEl>
                                              <p:pRg st="8" end="8"/>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6" fill="hold">
                      <p:stCondLst>
                        <p:cond delay="indefinite"/>
                      </p:stCondLst>
                      <p:childTnLst>
                        <p:par>
                          <p:cTn id="47" fill="hold">
                            <p:stCondLst>
                              <p:cond delay="0"/>
                            </p:stCondLst>
                            <p:childTnLst>
                              <p:par>
                                <p:cTn id="48" presetID="23" presetClass="entr" presetSubtype="16"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 calcmode="lin" valueType="num">
                                      <p:cBhvr>
                                        <p:cTn id="50"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1" dur="500" fill="hold"/>
                                        <p:tgtEl>
                                          <p:spTgt spid="3">
                                            <p:txEl>
                                              <p:pRg st="9" end="9"/>
                                            </p:txEl>
                                          </p:spTgt>
                                        </p:tgtEl>
                                        <p:attrNameLst>
                                          <p:attrName>ppt_h</p:attrName>
                                        </p:attrNameLst>
                                      </p:cBhvr>
                                      <p:tavLst>
                                        <p:tav tm="0">
                                          <p:val>
                                            <p:flt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3">
                                            <p:txEl>
                                              <p:pRg st="10" end="10"/>
                                            </p:txEl>
                                          </p:spTgt>
                                        </p:tgtEl>
                                        <p:attrNameLst>
                                          <p:attrName>style.visibility</p:attrName>
                                        </p:attrNameLst>
                                      </p:cBhvr>
                                      <p:to>
                                        <p:strVal val="visible"/>
                                      </p:to>
                                    </p:set>
                                    <p:anim calcmode="lin" valueType="num">
                                      <p:cBhvr>
                                        <p:cTn id="54"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55" dur="500" fill="hold"/>
                                        <p:tgtEl>
                                          <p:spTgt spid="3">
                                            <p:txEl>
                                              <p:pRg st="10" end="10"/>
                                            </p:txEl>
                                          </p:spTgt>
                                        </p:tgtEl>
                                        <p:attrNameLst>
                                          <p:attrName>ppt_h</p:attrName>
                                        </p:attrNameLst>
                                      </p:cBhvr>
                                      <p:tavLst>
                                        <p:tav tm="0">
                                          <p:val>
                                            <p:fltVal val="0"/>
                                          </p:val>
                                        </p:tav>
                                        <p:tav tm="100000">
                                          <p:val>
                                            <p:strVal val="#ppt_h"/>
                                          </p:val>
                                        </p:tav>
                                      </p:tavLst>
                                    </p:anim>
                                  </p:childTnLst>
                                </p:cTn>
                              </p:par>
                              <p:par>
                                <p:cTn id="56" presetID="23" presetClass="entr" presetSubtype="16" fill="hold"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 calcmode="lin" valueType="num">
                                      <p:cBhvr>
                                        <p:cTn id="58"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59" dur="500" fill="hold"/>
                                        <p:tgtEl>
                                          <p:spTgt spid="3">
                                            <p:txEl>
                                              <p:pRg st="11" end="11"/>
                                            </p:txEl>
                                          </p:spTgt>
                                        </p:tgtEl>
                                        <p:attrNameLst>
                                          <p:attrName>ppt_h</p:attrName>
                                        </p:attrNameLst>
                                      </p:cBhvr>
                                      <p:tavLst>
                                        <p:tav tm="0">
                                          <p:val>
                                            <p:fltVal val="0"/>
                                          </p:val>
                                        </p:tav>
                                        <p:tav tm="100000">
                                          <p:val>
                                            <p:strVal val="#ppt_h"/>
                                          </p:val>
                                        </p:tav>
                                      </p:tavLst>
                                    </p:anim>
                                  </p:childTnLst>
                                </p:cTn>
                              </p:par>
                              <p:par>
                                <p:cTn id="60" presetID="23" presetClass="entr" presetSubtype="16" fill="hold" nodeType="with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 calcmode="lin" valueType="num">
                                      <p:cBhvr>
                                        <p:cTn id="62" dur="5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63" dur="500" fill="hold"/>
                                        <p:tgtEl>
                                          <p:spTgt spid="3">
                                            <p:txEl>
                                              <p:pRg st="12" end="1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66255" y="1477818"/>
                <a:ext cx="11933381" cy="5227782"/>
              </a:xfrm>
            </p:spPr>
            <p:txBody>
              <a:bodyPr>
                <a:normAutofit fontScale="85000" lnSpcReduction="20000"/>
              </a:bodyPr>
              <a:lstStyle/>
              <a:p>
                <a:pPr marL="0" lvl="0" indent="0">
                  <a:buNone/>
                </a:pPr>
                <a:r>
                  <a:rPr lang="en-US" dirty="0"/>
                  <a:t>4) A train 150m long is running with a speed of 68 </a:t>
                </a:r>
                <a:r>
                  <a:rPr lang="en-US" dirty="0" err="1"/>
                  <a:t>kmph</a:t>
                </a:r>
                <a:r>
                  <a:rPr lang="en-US" dirty="0"/>
                  <a:t>. In what time will it pass a man who is running at 8 </a:t>
                </a:r>
                <a:r>
                  <a:rPr lang="en-US" dirty="0" err="1"/>
                  <a:t>kmph</a:t>
                </a:r>
                <a:r>
                  <a:rPr lang="en-US" dirty="0"/>
                  <a:t> in the same direction in which the train is going?</a:t>
                </a:r>
              </a:p>
              <a:p>
                <a:pPr marL="0" indent="0">
                  <a:buNone/>
                </a:pPr>
                <a:r>
                  <a:rPr lang="en-US" dirty="0"/>
                  <a:t>Sol) Speed of the train relative to man = (68-8) = 60 </a:t>
                </a:r>
                <a:r>
                  <a:rPr lang="en-US" dirty="0" err="1"/>
                  <a:t>kmph</a:t>
                </a:r>
                <a:endParaRPr lang="en-US" dirty="0"/>
              </a:p>
              <a:p>
                <a:pPr marL="0" indent="0">
                  <a:buNone/>
                </a:pPr>
                <a:r>
                  <a:rPr lang="en-US" dirty="0"/>
                  <a:t>       = </a:t>
                </a:r>
                <a14:m>
                  <m:oMath xmlns:m="http://schemas.openxmlformats.org/officeDocument/2006/math">
                    <m:r>
                      <a:rPr lang="en-US" i="1">
                        <a:latin typeface="Cambria Math" panose="02040503050406030204" pitchFamily="18" charset="0"/>
                      </a:rPr>
                      <m:t>60 ×</m:t>
                    </m:r>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18</m:t>
                        </m:r>
                      </m:den>
                    </m:f>
                    <m:r>
                      <a:rPr lang="en-US" i="1">
                        <a:latin typeface="Cambria Math" panose="02040503050406030204" pitchFamily="18" charset="0"/>
                      </a:rPr>
                      <m:t> </m:t>
                    </m:r>
                    <m:r>
                      <a:rPr lang="en-US" i="1">
                        <a:latin typeface="Cambria Math" panose="02040503050406030204" pitchFamily="18" charset="0"/>
                      </a:rPr>
                      <m:t>𝑚</m:t>
                    </m:r>
                    <m:r>
                      <a:rPr lang="en-US" i="1">
                        <a:latin typeface="Cambria Math" panose="02040503050406030204" pitchFamily="18" charset="0"/>
                      </a:rPr>
                      <m:t> /</m:t>
                    </m:r>
                    <m:func>
                      <m:funcPr>
                        <m:ctrlPr>
                          <a:rPr lang="en-US" i="1">
                            <a:latin typeface="Cambria Math" panose="02040503050406030204" pitchFamily="18" charset="0"/>
                          </a:rPr>
                        </m:ctrlPr>
                      </m:funcPr>
                      <m:fName>
                        <m:r>
                          <m:rPr>
                            <m:sty m:val="p"/>
                          </m:rPr>
                          <a:rPr lang="en-US">
                            <a:latin typeface="Cambria Math" panose="02040503050406030204" pitchFamily="18" charset="0"/>
                          </a:rPr>
                          <m:t>sec</m:t>
                        </m:r>
                      </m:fName>
                      <m:e>
                        <m:r>
                          <a:rPr lang="en-US" i="1">
                            <a:latin typeface="Cambria Math" panose="02040503050406030204" pitchFamily="18" charset="0"/>
                          </a:rPr>
                          <m:t>=</m:t>
                        </m:r>
                      </m:e>
                    </m:func>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50</m:t>
                        </m:r>
                      </m:num>
                      <m:den>
                        <m:r>
                          <a:rPr lang="en-US" i="1">
                            <a:latin typeface="Cambria Math" panose="02040503050406030204" pitchFamily="18" charset="0"/>
                          </a:rPr>
                          <m:t>3</m:t>
                        </m:r>
                      </m:den>
                    </m:f>
                    <m:r>
                      <a:rPr lang="en-US" i="1">
                        <a:latin typeface="Cambria Math" panose="02040503050406030204" pitchFamily="18" charset="0"/>
                      </a:rPr>
                      <m:t>) </m:t>
                    </m:r>
                  </m:oMath>
                </a14:m>
                <a:r>
                  <a:rPr lang="en-US" dirty="0"/>
                  <a:t>m/sec</a:t>
                </a:r>
              </a:p>
              <a:p>
                <a:pPr marL="0" indent="0">
                  <a:buNone/>
                </a:pPr>
                <a:r>
                  <a:rPr lang="en-US" dirty="0"/>
                  <a:t>       Time taken by the train to cross the man </a:t>
                </a:r>
              </a:p>
              <a:p>
                <a:pPr marL="0" indent="0">
                  <a:buNone/>
                </a:pPr>
                <a:r>
                  <a:rPr lang="en-US" dirty="0"/>
                  <a:t>       = Time taken by it to cover 150m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50</m:t>
                        </m:r>
                      </m:num>
                      <m:den>
                        <m:r>
                          <a:rPr lang="en-US" i="1">
                            <a:latin typeface="Cambria Math" panose="02040503050406030204" pitchFamily="18" charset="0"/>
                          </a:rPr>
                          <m:t>3</m:t>
                        </m:r>
                      </m:den>
                    </m:f>
                    <m:r>
                      <a:rPr lang="en-US" i="1">
                        <a:latin typeface="Cambria Math" panose="02040503050406030204" pitchFamily="18" charset="0"/>
                      </a:rPr>
                      <m:t>) </m:t>
                    </m:r>
                  </m:oMath>
                </a14:m>
                <a:r>
                  <a:rPr lang="en-US" dirty="0"/>
                  <a:t>m/sec</a:t>
                </a:r>
              </a:p>
              <a:p>
                <a:pPr marL="0" indent="0">
                  <a:buNone/>
                </a:pPr>
                <a:r>
                  <a:rPr lang="en-US" dirty="0"/>
                  <a:t>       = </a:t>
                </a:r>
                <a14:m>
                  <m:oMath xmlns:m="http://schemas.openxmlformats.org/officeDocument/2006/math">
                    <m:r>
                      <a:rPr lang="en-US" i="1">
                        <a:latin typeface="Cambria Math" panose="02040503050406030204" pitchFamily="18" charset="0"/>
                      </a:rPr>
                      <m:t>150 ×</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50</m:t>
                        </m:r>
                      </m:den>
                    </m:f>
                  </m:oMath>
                </a14:m>
                <a:r>
                  <a:rPr lang="en-US" dirty="0"/>
                  <a:t>  (since, 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𝑉</m:t>
                        </m:r>
                      </m:den>
                    </m:f>
                  </m:oMath>
                </a14:m>
                <a:r>
                  <a:rPr lang="en-US" dirty="0"/>
                  <a:t> )</a:t>
                </a:r>
              </a:p>
              <a:p>
                <a:pPr marL="0" indent="0">
                  <a:buNone/>
                </a:pPr>
                <a:r>
                  <a:rPr lang="en-US" dirty="0"/>
                  <a:t>       = 9 sec.</a:t>
                </a:r>
              </a:p>
              <a:p>
                <a:pPr marL="0" indent="0">
                  <a:buNone/>
                </a:pPr>
                <a:endParaRPr lang="en-US" dirty="0"/>
              </a:p>
              <a:p>
                <a:pPr marL="0" lvl="0" indent="0">
                  <a:buNone/>
                </a:pPr>
                <a:r>
                  <a:rPr lang="en-US" dirty="0"/>
                  <a:t>5) A train 220m long is running with a speed of 59kmph. In what time will it pass a man who is running at 7 </a:t>
                </a:r>
                <a:r>
                  <a:rPr lang="en-US" dirty="0" err="1"/>
                  <a:t>kmph</a:t>
                </a:r>
                <a:r>
                  <a:rPr lang="en-US" dirty="0"/>
                  <a:t> in the direction opposite to that in which the train is going?</a:t>
                </a:r>
              </a:p>
              <a:p>
                <a:pPr marL="0" indent="0">
                  <a:buNone/>
                </a:pPr>
                <a:r>
                  <a:rPr lang="en-US" dirty="0"/>
                  <a:t>Sol) Speed of the train relative to man = (59+7) = 66kmph = (66×</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18</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55</m:t>
                        </m:r>
                      </m:num>
                      <m:den>
                        <m:r>
                          <a:rPr lang="en-US" i="1">
                            <a:latin typeface="Cambria Math" panose="02040503050406030204" pitchFamily="18" charset="0"/>
                          </a:rPr>
                          <m:t>3</m:t>
                        </m:r>
                      </m:den>
                    </m:f>
                    <m:r>
                      <a:rPr lang="en-US" i="1">
                        <a:latin typeface="Cambria Math" panose="02040503050406030204" pitchFamily="18" charset="0"/>
                      </a:rPr>
                      <m:t>) </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𝑠</m:t>
                    </m:r>
                  </m:oMath>
                </a14:m>
                <a:endParaRPr lang="en-US" dirty="0"/>
              </a:p>
              <a:p>
                <a:pPr marL="0" indent="0">
                  <a:buNone/>
                </a:pPr>
                <a:r>
                  <a:rPr lang="en-US" dirty="0"/>
                  <a:t>       Time taken by the train to cross the man</a:t>
                </a:r>
              </a:p>
              <a:p>
                <a:pPr marL="0" indent="0">
                  <a:buNone/>
                </a:pPr>
                <a:r>
                  <a:rPr lang="en-US" dirty="0"/>
                  <a:t>       = Time taken by it to cover 220m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55</m:t>
                        </m:r>
                      </m:num>
                      <m:den>
                        <m:r>
                          <a:rPr lang="en-US" i="1">
                            <a:latin typeface="Cambria Math" panose="02040503050406030204" pitchFamily="18" charset="0"/>
                          </a:rPr>
                          <m:t>3</m:t>
                        </m:r>
                      </m:den>
                    </m:f>
                    <m:r>
                      <a:rPr lang="en-US" i="1">
                        <a:latin typeface="Cambria Math" panose="02040503050406030204" pitchFamily="18" charset="0"/>
                      </a:rPr>
                      <m:t>) </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𝑠</m:t>
                    </m:r>
                  </m:oMath>
                </a14:m>
                <a:endParaRPr lang="en-US" dirty="0"/>
              </a:p>
              <a:p>
                <a:pPr marL="0" indent="0">
                  <a:buNone/>
                </a:pPr>
                <a:r>
                  <a:rPr lang="en-US" dirty="0"/>
                  <a:t>       = 220×</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55</m:t>
                        </m:r>
                      </m:den>
                    </m:f>
                    <m:r>
                      <a:rPr lang="en-US" i="1">
                        <a:latin typeface="Cambria Math" panose="02040503050406030204" pitchFamily="18" charset="0"/>
                      </a:rPr>
                      <m:t> </m:t>
                    </m:r>
                  </m:oMath>
                </a14:m>
                <a:r>
                  <a:rPr lang="en-US" dirty="0"/>
                  <a:t>(T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𝑉</m:t>
                        </m:r>
                      </m:den>
                    </m:f>
                  </m:oMath>
                </a14:m>
                <a:r>
                  <a:rPr lang="en-US" dirty="0"/>
                  <a:t>)= 12 sec.</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66255" y="1477818"/>
                <a:ext cx="11933381" cy="5227782"/>
              </a:xfrm>
              <a:blipFill>
                <a:blip r:embed="rId2"/>
                <a:stretch>
                  <a:fillRect l="-460" t="-2214" r="-970" b="-233"/>
                </a:stretch>
              </a:blipFill>
            </p:spPr>
            <p:txBody>
              <a:bodyPr/>
              <a:lstStyle/>
              <a:p>
                <a:r>
                  <a:rPr lang="en-US">
                    <a:noFill/>
                  </a:rPr>
                  <a:t> </a:t>
                </a:r>
              </a:p>
            </p:txBody>
          </p:sp>
        </mc:Fallback>
      </mc:AlternateContent>
    </p:spTree>
    <p:extLst>
      <p:ext uri="{BB962C8B-B14F-4D97-AF65-F5344CB8AC3E}">
        <p14:creationId xmlns:p14="http://schemas.microsoft.com/office/powerpoint/2010/main" xmlns="" val="321003920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8" dur="500"/>
                                        <p:tgtEl>
                                          <p:spTgt spid="3">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1" dur="500"/>
                                        <p:tgtEl>
                                          <p:spTgt spid="3">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4" dur="500"/>
                                        <p:tgtEl>
                                          <p:spTgt spid="3">
                                            <p:txEl>
                                              <p:pRg st="4" end="4"/>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down)">
                                      <p:cBhvr>
                                        <p:cTn id="35" dur="580">
                                          <p:stCondLst>
                                            <p:cond delay="0"/>
                                          </p:stCondLst>
                                        </p:cTn>
                                        <p:tgtEl>
                                          <p:spTgt spid="3">
                                            <p:txEl>
                                              <p:pRg st="8" end="8"/>
                                            </p:txEl>
                                          </p:spTgt>
                                        </p:tgtEl>
                                      </p:cBhvr>
                                    </p:animEffect>
                                    <p:anim calcmode="lin" valueType="num">
                                      <p:cBhvr>
                                        <p:cTn id="36"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41" dur="26">
                                          <p:stCondLst>
                                            <p:cond delay="650"/>
                                          </p:stCondLst>
                                        </p:cTn>
                                        <p:tgtEl>
                                          <p:spTgt spid="3">
                                            <p:txEl>
                                              <p:pRg st="8" end="8"/>
                                            </p:txEl>
                                          </p:spTgt>
                                        </p:tgtEl>
                                      </p:cBhvr>
                                      <p:to x="100000" y="60000"/>
                                    </p:animScale>
                                    <p:animScale>
                                      <p:cBhvr>
                                        <p:cTn id="42" dur="166" decel="50000">
                                          <p:stCondLst>
                                            <p:cond delay="676"/>
                                          </p:stCondLst>
                                        </p:cTn>
                                        <p:tgtEl>
                                          <p:spTgt spid="3">
                                            <p:txEl>
                                              <p:pRg st="8" end="8"/>
                                            </p:txEl>
                                          </p:spTgt>
                                        </p:tgtEl>
                                      </p:cBhvr>
                                      <p:to x="100000" y="100000"/>
                                    </p:animScale>
                                    <p:animScale>
                                      <p:cBhvr>
                                        <p:cTn id="43" dur="26">
                                          <p:stCondLst>
                                            <p:cond delay="1312"/>
                                          </p:stCondLst>
                                        </p:cTn>
                                        <p:tgtEl>
                                          <p:spTgt spid="3">
                                            <p:txEl>
                                              <p:pRg st="8" end="8"/>
                                            </p:txEl>
                                          </p:spTgt>
                                        </p:tgtEl>
                                      </p:cBhvr>
                                      <p:to x="100000" y="80000"/>
                                    </p:animScale>
                                    <p:animScale>
                                      <p:cBhvr>
                                        <p:cTn id="44" dur="166" decel="50000">
                                          <p:stCondLst>
                                            <p:cond delay="1338"/>
                                          </p:stCondLst>
                                        </p:cTn>
                                        <p:tgtEl>
                                          <p:spTgt spid="3">
                                            <p:txEl>
                                              <p:pRg st="8" end="8"/>
                                            </p:txEl>
                                          </p:spTgt>
                                        </p:tgtEl>
                                      </p:cBhvr>
                                      <p:to x="100000" y="100000"/>
                                    </p:animScale>
                                    <p:animScale>
                                      <p:cBhvr>
                                        <p:cTn id="45" dur="26">
                                          <p:stCondLst>
                                            <p:cond delay="1642"/>
                                          </p:stCondLst>
                                        </p:cTn>
                                        <p:tgtEl>
                                          <p:spTgt spid="3">
                                            <p:txEl>
                                              <p:pRg st="8" end="8"/>
                                            </p:txEl>
                                          </p:spTgt>
                                        </p:tgtEl>
                                      </p:cBhvr>
                                      <p:to x="100000" y="90000"/>
                                    </p:animScale>
                                    <p:animScale>
                                      <p:cBhvr>
                                        <p:cTn id="46" dur="166" decel="50000">
                                          <p:stCondLst>
                                            <p:cond delay="1668"/>
                                          </p:stCondLst>
                                        </p:cTn>
                                        <p:tgtEl>
                                          <p:spTgt spid="3">
                                            <p:txEl>
                                              <p:pRg st="8" end="8"/>
                                            </p:txEl>
                                          </p:spTgt>
                                        </p:tgtEl>
                                      </p:cBhvr>
                                      <p:to x="100000" y="100000"/>
                                    </p:animScale>
                                    <p:animScale>
                                      <p:cBhvr>
                                        <p:cTn id="47" dur="26">
                                          <p:stCondLst>
                                            <p:cond delay="1808"/>
                                          </p:stCondLst>
                                        </p:cTn>
                                        <p:tgtEl>
                                          <p:spTgt spid="3">
                                            <p:txEl>
                                              <p:pRg st="8" end="8"/>
                                            </p:txEl>
                                          </p:spTgt>
                                        </p:tgtEl>
                                      </p:cBhvr>
                                      <p:to x="100000" y="95000"/>
                                    </p:animScale>
                                    <p:animScale>
                                      <p:cBhvr>
                                        <p:cTn id="48" dur="166" decel="50000">
                                          <p:stCondLst>
                                            <p:cond delay="1834"/>
                                          </p:stCondLst>
                                        </p:cTn>
                                        <p:tgtEl>
                                          <p:spTgt spid="3">
                                            <p:txEl>
                                              <p:pRg st="8" end="8"/>
                                            </p:txEl>
                                          </p:spTgt>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15" presetClass="entr" presetSubtype="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p:cTn id="53"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4"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55" dur="1000" fill="hold"/>
                                        <p:tgtEl>
                                          <p:spTgt spid="3">
                                            <p:txEl>
                                              <p:pRg st="9" end="9"/>
                                            </p:txEl>
                                          </p:spTgt>
                                        </p:tgtEl>
                                        <p:attrNameLst>
                                          <p:attrName>ppt_x</p:attrName>
                                        </p:attrNameLst>
                                      </p:cBhvr>
                                      <p:tavLst>
                                        <p:tav tm="0" fmla="#ppt_x+(cos(-2*pi*(1-$))*-#ppt_x-sin(-2*pi*(1-$))*(1-#ppt_y))*(1-$)">
                                          <p:val>
                                            <p:fltVal val="0"/>
                                          </p:val>
                                        </p:tav>
                                        <p:tav tm="100000">
                                          <p:val>
                                            <p:fltVal val="1"/>
                                          </p:val>
                                        </p:tav>
                                      </p:tavLst>
                                    </p:anim>
                                    <p:anim calcmode="lin" valueType="num">
                                      <p:cBhvr>
                                        <p:cTn id="56" dur="1000" fill="hold"/>
                                        <p:tgtEl>
                                          <p:spTgt spid="3">
                                            <p:txEl>
                                              <p:pRg st="9" end="9"/>
                                            </p:txEl>
                                          </p:spTgt>
                                        </p:tgtEl>
                                        <p:attrNameLst>
                                          <p:attrName>ppt_y</p:attrName>
                                        </p:attrNameLst>
                                      </p:cBhvr>
                                      <p:tavLst>
                                        <p:tav tm="0" fmla="#ppt_y+(sin(-2*pi*(1-$))*-#ppt_x+cos(-2*pi*(1-$))*(1-#ppt_y))*(1-$)">
                                          <p:val>
                                            <p:fltVal val="0"/>
                                          </p:val>
                                        </p:tav>
                                        <p:tav tm="100000">
                                          <p:val>
                                            <p:fltVal val="1"/>
                                          </p:val>
                                        </p:tav>
                                      </p:tavLst>
                                    </p:anim>
                                  </p:childTnLst>
                                </p:cTn>
                              </p:par>
                              <p:par>
                                <p:cTn id="57" presetID="15" presetClass="entr" presetSubtype="0" fill="hold" nodeType="with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 calcmode="lin" valueType="num">
                                      <p:cBhvr>
                                        <p:cTn id="59"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0"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61" dur="1000" fill="hold"/>
                                        <p:tgtEl>
                                          <p:spTgt spid="3">
                                            <p:txEl>
                                              <p:pRg st="10" end="10"/>
                                            </p:txEl>
                                          </p:spTgt>
                                        </p:tgtEl>
                                        <p:attrNameLst>
                                          <p:attrName>ppt_x</p:attrName>
                                        </p:attrNameLst>
                                      </p:cBhvr>
                                      <p:tavLst>
                                        <p:tav tm="0" fmla="#ppt_x+(cos(-2*pi*(1-$))*-#ppt_x-sin(-2*pi*(1-$))*(1-#ppt_y))*(1-$)">
                                          <p:val>
                                            <p:fltVal val="0"/>
                                          </p:val>
                                        </p:tav>
                                        <p:tav tm="100000">
                                          <p:val>
                                            <p:fltVal val="1"/>
                                          </p:val>
                                        </p:tav>
                                      </p:tavLst>
                                    </p:anim>
                                    <p:anim calcmode="lin" valueType="num">
                                      <p:cBhvr>
                                        <p:cTn id="62" dur="1000" fill="hold"/>
                                        <p:tgtEl>
                                          <p:spTgt spid="3">
                                            <p:txEl>
                                              <p:pRg st="10" end="10"/>
                                            </p:txEl>
                                          </p:spTgt>
                                        </p:tgtEl>
                                        <p:attrNameLst>
                                          <p:attrName>ppt_y</p:attrName>
                                        </p:attrNameLst>
                                      </p:cBhvr>
                                      <p:tavLst>
                                        <p:tav tm="0" fmla="#ppt_y+(sin(-2*pi*(1-$))*-#ppt_x+cos(-2*pi*(1-$))*(1-#ppt_y))*(1-$)">
                                          <p:val>
                                            <p:fltVal val="0"/>
                                          </p:val>
                                        </p:tav>
                                        <p:tav tm="100000">
                                          <p:val>
                                            <p:fltVal val="1"/>
                                          </p:val>
                                        </p:tav>
                                      </p:tavLst>
                                    </p:anim>
                                  </p:childTnLst>
                                </p:cTn>
                              </p:par>
                              <p:par>
                                <p:cTn id="63" presetID="15" presetClass="entr" presetSubtype="0" fill="hold" nodeType="withEffect">
                                  <p:stCondLst>
                                    <p:cond delay="0"/>
                                  </p:stCondLst>
                                  <p:childTnLst>
                                    <p:set>
                                      <p:cBhvr>
                                        <p:cTn id="64" dur="1" fill="hold">
                                          <p:stCondLst>
                                            <p:cond delay="0"/>
                                          </p:stCondLst>
                                        </p:cTn>
                                        <p:tgtEl>
                                          <p:spTgt spid="3">
                                            <p:txEl>
                                              <p:pRg st="11" end="11"/>
                                            </p:txEl>
                                          </p:spTgt>
                                        </p:tgtEl>
                                        <p:attrNameLst>
                                          <p:attrName>style.visibility</p:attrName>
                                        </p:attrNameLst>
                                      </p:cBhvr>
                                      <p:to>
                                        <p:strVal val="visible"/>
                                      </p:to>
                                    </p:set>
                                    <p:anim calcmode="lin" valueType="num">
                                      <p:cBhvr>
                                        <p:cTn id="65"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6"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67" dur="1000" fill="hold"/>
                                        <p:tgtEl>
                                          <p:spTgt spid="3">
                                            <p:txEl>
                                              <p:pRg st="11" end="11"/>
                                            </p:txEl>
                                          </p:spTgt>
                                        </p:tgtEl>
                                        <p:attrNameLst>
                                          <p:attrName>ppt_x</p:attrName>
                                        </p:attrNameLst>
                                      </p:cBhvr>
                                      <p:tavLst>
                                        <p:tav tm="0" fmla="#ppt_x+(cos(-2*pi*(1-$))*-#ppt_x-sin(-2*pi*(1-$))*(1-#ppt_y))*(1-$)">
                                          <p:val>
                                            <p:fltVal val="0"/>
                                          </p:val>
                                        </p:tav>
                                        <p:tav tm="100000">
                                          <p:val>
                                            <p:fltVal val="1"/>
                                          </p:val>
                                        </p:tav>
                                      </p:tavLst>
                                    </p:anim>
                                    <p:anim calcmode="lin" valueType="num">
                                      <p:cBhvr>
                                        <p:cTn id="68" dur="1000" fill="hold"/>
                                        <p:tgtEl>
                                          <p:spTgt spid="3">
                                            <p:txEl>
                                              <p:pRg st="11" end="11"/>
                                            </p:txEl>
                                          </p:spTgt>
                                        </p:tgtEl>
                                        <p:attrNameLst>
                                          <p:attrName>ppt_y</p:attrName>
                                        </p:attrNameLst>
                                      </p:cBhvr>
                                      <p:tavLst>
                                        <p:tav tm="0" fmla="#ppt_y+(sin(-2*pi*(1-$))*-#ppt_x+cos(-2*pi*(1-$))*(1-#ppt_y))*(1-$)">
                                          <p:val>
                                            <p:fltVal val="0"/>
                                          </p:val>
                                        </p:tav>
                                        <p:tav tm="100000">
                                          <p:val>
                                            <p:fltVal val="1"/>
                                          </p:val>
                                        </p:tav>
                                      </p:tavLst>
                                    </p:anim>
                                  </p:childTnLst>
                                </p:cTn>
                              </p:par>
                              <p:par>
                                <p:cTn id="69" presetID="15" presetClass="entr" presetSubtype="0" fill="hold" nodeType="with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anim calcmode="lin" valueType="num">
                                      <p:cBhvr>
                                        <p:cTn id="71"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72" dur="10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73" dur="1000" fill="hold"/>
                                        <p:tgtEl>
                                          <p:spTgt spid="3">
                                            <p:txEl>
                                              <p:pRg st="12" end="12"/>
                                            </p:txEl>
                                          </p:spTgt>
                                        </p:tgtEl>
                                        <p:attrNameLst>
                                          <p:attrName>ppt_x</p:attrName>
                                        </p:attrNameLst>
                                      </p:cBhvr>
                                      <p:tavLst>
                                        <p:tav tm="0" fmla="#ppt_x+(cos(-2*pi*(1-$))*-#ppt_x-sin(-2*pi*(1-$))*(1-#ppt_y))*(1-$)">
                                          <p:val>
                                            <p:fltVal val="0"/>
                                          </p:val>
                                        </p:tav>
                                        <p:tav tm="100000">
                                          <p:val>
                                            <p:fltVal val="1"/>
                                          </p:val>
                                        </p:tav>
                                      </p:tavLst>
                                    </p:anim>
                                    <p:anim calcmode="lin" valueType="num">
                                      <p:cBhvr>
                                        <p:cTn id="74" dur="1000" fill="hold"/>
                                        <p:tgtEl>
                                          <p:spTgt spid="3">
                                            <p:txEl>
                                              <p:pRg st="12" end="1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47782" y="1431636"/>
                <a:ext cx="11896436" cy="5200073"/>
              </a:xfrm>
            </p:spPr>
            <p:txBody>
              <a:bodyPr>
                <a:normAutofit fontScale="92500" lnSpcReduction="20000"/>
              </a:bodyPr>
              <a:lstStyle/>
              <a:p>
                <a:pPr marL="0" lvl="0" indent="0">
                  <a:buNone/>
                </a:pPr>
                <a:r>
                  <a:rPr lang="en-US" dirty="0"/>
                  <a:t>6) Two train 137m &amp; 163m in length are running towards each other on parallel lines, one at the rate of 42 </a:t>
                </a:r>
                <a:r>
                  <a:rPr lang="en-US" dirty="0" err="1"/>
                  <a:t>kmph</a:t>
                </a:r>
                <a:r>
                  <a:rPr lang="en-US" dirty="0"/>
                  <a:t> and another at 48kmph. In what time will they be clear off each other from the moment they meet?</a:t>
                </a:r>
              </a:p>
              <a:p>
                <a:pPr marL="0" indent="0">
                  <a:buNone/>
                </a:pPr>
                <a:r>
                  <a:rPr lang="en-US" dirty="0"/>
                  <a:t>Sol) Relative speed of the trains = (42+48) </a:t>
                </a:r>
                <a:r>
                  <a:rPr lang="en-US" dirty="0" err="1"/>
                  <a:t>kmph</a:t>
                </a:r>
                <a:r>
                  <a:rPr lang="en-US" dirty="0"/>
                  <a:t> = 90 </a:t>
                </a:r>
                <a:r>
                  <a:rPr lang="en-US" dirty="0" err="1"/>
                  <a:t>kmph</a:t>
                </a:r>
                <a:r>
                  <a:rPr lang="en-US" dirty="0"/>
                  <a:t> = (90×</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18</m:t>
                        </m:r>
                      </m:den>
                    </m:f>
                  </m:oMath>
                </a14:m>
                <a:r>
                  <a:rPr lang="en-US" dirty="0"/>
                  <a:t>) = 25</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𝑠</m:t>
                    </m:r>
                  </m:oMath>
                </a14:m>
                <a:endParaRPr lang="en-US" dirty="0"/>
              </a:p>
              <a:p>
                <a:pPr marL="0" indent="0">
                  <a:buNone/>
                </a:pPr>
                <a:r>
                  <a:rPr lang="en-US" dirty="0"/>
                  <a:t>       Time taken by the train to cross each other</a:t>
                </a:r>
              </a:p>
              <a:p>
                <a:pPr marL="0" indent="0">
                  <a:buNone/>
                </a:pPr>
                <a:r>
                  <a:rPr lang="en-US" dirty="0"/>
                  <a:t>       = Time taken by them to cover (137 + 163)m at 25m/sec</a:t>
                </a:r>
              </a:p>
              <a:p>
                <a:pPr marL="0" indent="0">
                  <a:buNone/>
                </a:pPr>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300</m:t>
                        </m:r>
                      </m:num>
                      <m:den>
                        <m:r>
                          <a:rPr lang="en-US" i="1">
                            <a:latin typeface="Cambria Math" panose="02040503050406030204" pitchFamily="18" charset="0"/>
                          </a:rPr>
                          <m:t>25</m:t>
                        </m:r>
                      </m:den>
                    </m:f>
                  </m:oMath>
                </a14:m>
                <a:r>
                  <a:rPr lang="en-US" dirty="0"/>
                  <a:t>) sec = 12 sec (since 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num>
                      <m:den>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 + </m:t>
                        </m:r>
                        <m:r>
                          <a:rPr lang="en-US" i="1">
                            <a:latin typeface="Cambria Math" panose="02040503050406030204" pitchFamily="18" charset="0"/>
                          </a:rPr>
                          <m:t>𝓋</m:t>
                        </m:r>
                        <m:r>
                          <a:rPr lang="en-US">
                            <a:latin typeface="Cambria Math" panose="02040503050406030204" pitchFamily="18" charset="0"/>
                          </a:rPr>
                          <m:t>)</m:t>
                        </m:r>
                      </m:den>
                    </m:f>
                    <m:r>
                      <a:rPr lang="en-US" i="1">
                        <a:latin typeface="Cambria Math" panose="02040503050406030204" pitchFamily="18" charset="0"/>
                      </a:rPr>
                      <m:t> </m:t>
                    </m:r>
                    <m:r>
                      <m:rPr>
                        <m:sty m:val="p"/>
                      </m:rPr>
                      <a:rPr lang="en-US">
                        <a:latin typeface="Cambria Math" panose="02040503050406030204" pitchFamily="18" charset="0"/>
                      </a:rPr>
                      <m:t>sec</m:t>
                    </m:r>
                    <m:r>
                      <a:rPr lang="en-US">
                        <a:latin typeface="Cambria Math" panose="02040503050406030204" pitchFamily="18" charset="0"/>
                      </a:rPr>
                      <m:t>⁡</m:t>
                    </m:r>
                    <m:r>
                      <a:rPr lang="en-US" i="1">
                        <a:latin typeface="Cambria Math" panose="02040503050406030204" pitchFamily="18" charset="0"/>
                      </a:rPr>
                      <m:t>)</m:t>
                    </m:r>
                  </m:oMath>
                </a14:m>
                <a:endParaRPr lang="en-US" dirty="0"/>
              </a:p>
              <a:p>
                <a:pPr marL="0" indent="0">
                  <a:buNone/>
                </a:pPr>
                <a:endParaRPr lang="en-US" dirty="0"/>
              </a:p>
              <a:p>
                <a:pPr marL="0" lvl="0" indent="0">
                  <a:buNone/>
                </a:pPr>
                <a:r>
                  <a:rPr lang="en-US" dirty="0"/>
                  <a:t>7) Two trains 100m &amp; 120m long are running in the same direction with speeds of 72kmph and 54kmph. In how much time will the first train cross the second?</a:t>
                </a:r>
              </a:p>
              <a:p>
                <a:pPr marL="0" indent="0">
                  <a:buNone/>
                </a:pPr>
                <a:r>
                  <a:rPr lang="en-US" dirty="0"/>
                  <a:t>Sol) Relative speed of the trains = (72 - 54) </a:t>
                </a:r>
                <a:r>
                  <a:rPr lang="en-US" dirty="0" err="1"/>
                  <a:t>kmph</a:t>
                </a:r>
                <a:r>
                  <a:rPr lang="en-US" dirty="0"/>
                  <a:t> = 18 </a:t>
                </a:r>
                <a:r>
                  <a:rPr lang="en-US" dirty="0" err="1"/>
                  <a:t>kmph</a:t>
                </a:r>
                <a:r>
                  <a:rPr lang="en-US" dirty="0"/>
                  <a:t> = (18×</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18</m:t>
                        </m:r>
                      </m:den>
                    </m:f>
                  </m:oMath>
                </a14:m>
                <a:r>
                  <a:rPr lang="en-US" dirty="0"/>
                  <a:t>) = 5</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𝑠</m:t>
                    </m:r>
                  </m:oMath>
                </a14:m>
                <a:r>
                  <a:rPr lang="en-US" dirty="0"/>
                  <a:t>ec.</a:t>
                </a:r>
              </a:p>
              <a:p>
                <a:pPr marL="0" indent="0">
                  <a:buNone/>
                </a:pPr>
                <a:r>
                  <a:rPr lang="en-US" dirty="0"/>
                  <a:t>       Time taken by the faster train to cross the slower train</a:t>
                </a:r>
              </a:p>
              <a:p>
                <a:pPr marL="0" indent="0">
                  <a:buNone/>
                </a:pPr>
                <a:r>
                  <a:rPr lang="en-US" dirty="0"/>
                  <a:t>       = Time taken by it to cover (100 + 120)m at 5m/sec.</a:t>
                </a:r>
              </a:p>
              <a:p>
                <a:pPr marL="0" indent="0">
                  <a:buNone/>
                </a:pPr>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220</m:t>
                        </m:r>
                      </m:num>
                      <m:den>
                        <m:r>
                          <a:rPr lang="en-US" i="1">
                            <a:latin typeface="Cambria Math" panose="02040503050406030204" pitchFamily="18" charset="0"/>
                          </a:rPr>
                          <m:t>5</m:t>
                        </m:r>
                      </m:den>
                    </m:f>
                  </m:oMath>
                </a14:m>
                <a:r>
                  <a:rPr lang="en-US" dirty="0"/>
                  <a:t>) sec = 44 sec (since 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num>
                      <m:den>
                        <m:r>
                          <a:rPr lang="en-US">
                            <a:latin typeface="Cambria Math" panose="02040503050406030204" pitchFamily="18" charset="0"/>
                          </a:rPr>
                          <m:t>(</m:t>
                        </m:r>
                        <m:r>
                          <m:rPr>
                            <m:sty m:val="p"/>
                          </m:rPr>
                          <a:rPr lang="en-US">
                            <a:latin typeface="Cambria Math" panose="02040503050406030204" pitchFamily="18" charset="0"/>
                          </a:rPr>
                          <m:t>u</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rPr>
                          <m:t>𝓋</m:t>
                        </m:r>
                        <m:r>
                          <a:rPr lang="en-US">
                            <a:latin typeface="Cambria Math" panose="02040503050406030204" pitchFamily="18" charset="0"/>
                          </a:rPr>
                          <m:t>)</m:t>
                        </m:r>
                      </m:den>
                    </m:f>
                    <m:r>
                      <a:rPr lang="en-US" i="1">
                        <a:latin typeface="Cambria Math" panose="02040503050406030204" pitchFamily="18" charset="0"/>
                      </a:rPr>
                      <m:t> </m:t>
                    </m:r>
                    <m:r>
                      <m:rPr>
                        <m:sty m:val="p"/>
                      </m:rPr>
                      <a:rPr lang="en-US">
                        <a:latin typeface="Cambria Math" panose="02040503050406030204" pitchFamily="18" charset="0"/>
                      </a:rPr>
                      <m:t>sec</m:t>
                    </m:r>
                    <m:r>
                      <a:rPr lang="en-US">
                        <a:latin typeface="Cambria Math" panose="02040503050406030204" pitchFamily="18" charset="0"/>
                      </a:rPr>
                      <m:t>⁡</m:t>
                    </m:r>
                    <m:r>
                      <a:rPr lang="en-US" i="1">
                        <a:latin typeface="Cambria Math" panose="02040503050406030204" pitchFamily="18" charset="0"/>
                      </a:rPr>
                      <m:t>)</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47782" y="1431636"/>
                <a:ext cx="11896436" cy="5200073"/>
              </a:xfrm>
              <a:blipFill>
                <a:blip r:embed="rId2"/>
                <a:stretch>
                  <a:fillRect l="-512" t="-2462" r="-922"/>
                </a:stretch>
              </a:blipFill>
            </p:spPr>
            <p:txBody>
              <a:bodyPr/>
              <a:lstStyle/>
              <a:p>
                <a:r>
                  <a:rPr lang="en-IN">
                    <a:noFill/>
                  </a:rPr>
                  <a:t> </a:t>
                </a:r>
              </a:p>
            </p:txBody>
          </p:sp>
        </mc:Fallback>
      </mc:AlternateContent>
    </p:spTree>
    <p:extLst>
      <p:ext uri="{BB962C8B-B14F-4D97-AF65-F5344CB8AC3E}">
        <p14:creationId xmlns:p14="http://schemas.microsoft.com/office/powerpoint/2010/main" xmlns="" val="2448072513"/>
      </p:ext>
    </p:extLst>
  </p:cSld>
  <p:clrMapOvr>
    <a:masterClrMapping/>
  </p:clrMapOvr>
  <mc:AlternateContent xmlns:mc="http://schemas.openxmlformats.org/markup-compatibility/2006">
    <mc:Choice xmlns:p14="http://schemas.microsoft.com/office/powerpoint/2010/main" xmlns=""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500"/>
                                        <p:tgtEl>
                                          <p:spTgt spid="3">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heel(1)">
                                      <p:cBhvr>
                                        <p:cTn id="39" dur="20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wipe(down)">
                                      <p:cBhvr>
                                        <p:cTn id="44" dur="580">
                                          <p:stCondLst>
                                            <p:cond delay="0"/>
                                          </p:stCondLst>
                                        </p:cTn>
                                        <p:tgtEl>
                                          <p:spTgt spid="3">
                                            <p:txEl>
                                              <p:pRg st="7" end="7"/>
                                            </p:txEl>
                                          </p:spTgt>
                                        </p:tgtEl>
                                      </p:cBhvr>
                                    </p:animEffect>
                                    <p:anim calcmode="lin" valueType="num">
                                      <p:cBhvr>
                                        <p:cTn id="45"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3">
                                            <p:txEl>
                                              <p:pRg st="7" end="7"/>
                                            </p:txEl>
                                          </p:spTgt>
                                        </p:tgtEl>
                                      </p:cBhvr>
                                      <p:to x="100000" y="60000"/>
                                    </p:animScale>
                                    <p:animScale>
                                      <p:cBhvr>
                                        <p:cTn id="51" dur="166" decel="50000">
                                          <p:stCondLst>
                                            <p:cond delay="676"/>
                                          </p:stCondLst>
                                        </p:cTn>
                                        <p:tgtEl>
                                          <p:spTgt spid="3">
                                            <p:txEl>
                                              <p:pRg st="7" end="7"/>
                                            </p:txEl>
                                          </p:spTgt>
                                        </p:tgtEl>
                                      </p:cBhvr>
                                      <p:to x="100000" y="100000"/>
                                    </p:animScale>
                                    <p:animScale>
                                      <p:cBhvr>
                                        <p:cTn id="52" dur="26">
                                          <p:stCondLst>
                                            <p:cond delay="1312"/>
                                          </p:stCondLst>
                                        </p:cTn>
                                        <p:tgtEl>
                                          <p:spTgt spid="3">
                                            <p:txEl>
                                              <p:pRg st="7" end="7"/>
                                            </p:txEl>
                                          </p:spTgt>
                                        </p:tgtEl>
                                      </p:cBhvr>
                                      <p:to x="100000" y="80000"/>
                                    </p:animScale>
                                    <p:animScale>
                                      <p:cBhvr>
                                        <p:cTn id="53" dur="166" decel="50000">
                                          <p:stCondLst>
                                            <p:cond delay="1338"/>
                                          </p:stCondLst>
                                        </p:cTn>
                                        <p:tgtEl>
                                          <p:spTgt spid="3">
                                            <p:txEl>
                                              <p:pRg st="7" end="7"/>
                                            </p:txEl>
                                          </p:spTgt>
                                        </p:tgtEl>
                                      </p:cBhvr>
                                      <p:to x="100000" y="100000"/>
                                    </p:animScale>
                                    <p:animScale>
                                      <p:cBhvr>
                                        <p:cTn id="54" dur="26">
                                          <p:stCondLst>
                                            <p:cond delay="1642"/>
                                          </p:stCondLst>
                                        </p:cTn>
                                        <p:tgtEl>
                                          <p:spTgt spid="3">
                                            <p:txEl>
                                              <p:pRg st="7" end="7"/>
                                            </p:txEl>
                                          </p:spTgt>
                                        </p:tgtEl>
                                      </p:cBhvr>
                                      <p:to x="100000" y="90000"/>
                                    </p:animScale>
                                    <p:animScale>
                                      <p:cBhvr>
                                        <p:cTn id="55" dur="166" decel="50000">
                                          <p:stCondLst>
                                            <p:cond delay="1668"/>
                                          </p:stCondLst>
                                        </p:cTn>
                                        <p:tgtEl>
                                          <p:spTgt spid="3">
                                            <p:txEl>
                                              <p:pRg st="7" end="7"/>
                                            </p:txEl>
                                          </p:spTgt>
                                        </p:tgtEl>
                                      </p:cBhvr>
                                      <p:to x="100000" y="100000"/>
                                    </p:animScale>
                                    <p:animScale>
                                      <p:cBhvr>
                                        <p:cTn id="56" dur="26">
                                          <p:stCondLst>
                                            <p:cond delay="1808"/>
                                          </p:stCondLst>
                                        </p:cTn>
                                        <p:tgtEl>
                                          <p:spTgt spid="3">
                                            <p:txEl>
                                              <p:pRg st="7" end="7"/>
                                            </p:txEl>
                                          </p:spTgt>
                                        </p:tgtEl>
                                      </p:cBhvr>
                                      <p:to x="100000" y="95000"/>
                                    </p:animScale>
                                    <p:animScale>
                                      <p:cBhvr>
                                        <p:cTn id="57" dur="166" decel="50000">
                                          <p:stCondLst>
                                            <p:cond delay="1834"/>
                                          </p:stCondLst>
                                        </p:cTn>
                                        <p:tgtEl>
                                          <p:spTgt spid="3">
                                            <p:txEl>
                                              <p:pRg st="7" end="7"/>
                                            </p:txEl>
                                          </p:spTgt>
                                        </p:tgtEl>
                                      </p:cBhvr>
                                      <p:to x="100000" y="100000"/>
                                    </p:animScale>
                                  </p:childTnLst>
                                </p:cTn>
                              </p:par>
                              <p:par>
                                <p:cTn id="58" presetID="26" presetClass="entr" presetSubtype="0" fill="hold" nodeType="with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Effect transition="in" filter="wipe(down)">
                                      <p:cBhvr>
                                        <p:cTn id="60" dur="580">
                                          <p:stCondLst>
                                            <p:cond delay="0"/>
                                          </p:stCondLst>
                                        </p:cTn>
                                        <p:tgtEl>
                                          <p:spTgt spid="3">
                                            <p:txEl>
                                              <p:pRg st="8" end="8"/>
                                            </p:txEl>
                                          </p:spTgt>
                                        </p:tgtEl>
                                      </p:cBhvr>
                                    </p:animEffect>
                                    <p:anim calcmode="lin" valueType="num">
                                      <p:cBhvr>
                                        <p:cTn id="61"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66" dur="26">
                                          <p:stCondLst>
                                            <p:cond delay="650"/>
                                          </p:stCondLst>
                                        </p:cTn>
                                        <p:tgtEl>
                                          <p:spTgt spid="3">
                                            <p:txEl>
                                              <p:pRg st="8" end="8"/>
                                            </p:txEl>
                                          </p:spTgt>
                                        </p:tgtEl>
                                      </p:cBhvr>
                                      <p:to x="100000" y="60000"/>
                                    </p:animScale>
                                    <p:animScale>
                                      <p:cBhvr>
                                        <p:cTn id="67" dur="166" decel="50000">
                                          <p:stCondLst>
                                            <p:cond delay="676"/>
                                          </p:stCondLst>
                                        </p:cTn>
                                        <p:tgtEl>
                                          <p:spTgt spid="3">
                                            <p:txEl>
                                              <p:pRg st="8" end="8"/>
                                            </p:txEl>
                                          </p:spTgt>
                                        </p:tgtEl>
                                      </p:cBhvr>
                                      <p:to x="100000" y="100000"/>
                                    </p:animScale>
                                    <p:animScale>
                                      <p:cBhvr>
                                        <p:cTn id="68" dur="26">
                                          <p:stCondLst>
                                            <p:cond delay="1312"/>
                                          </p:stCondLst>
                                        </p:cTn>
                                        <p:tgtEl>
                                          <p:spTgt spid="3">
                                            <p:txEl>
                                              <p:pRg st="8" end="8"/>
                                            </p:txEl>
                                          </p:spTgt>
                                        </p:tgtEl>
                                      </p:cBhvr>
                                      <p:to x="100000" y="80000"/>
                                    </p:animScale>
                                    <p:animScale>
                                      <p:cBhvr>
                                        <p:cTn id="69" dur="166" decel="50000">
                                          <p:stCondLst>
                                            <p:cond delay="1338"/>
                                          </p:stCondLst>
                                        </p:cTn>
                                        <p:tgtEl>
                                          <p:spTgt spid="3">
                                            <p:txEl>
                                              <p:pRg st="8" end="8"/>
                                            </p:txEl>
                                          </p:spTgt>
                                        </p:tgtEl>
                                      </p:cBhvr>
                                      <p:to x="100000" y="100000"/>
                                    </p:animScale>
                                    <p:animScale>
                                      <p:cBhvr>
                                        <p:cTn id="70" dur="26">
                                          <p:stCondLst>
                                            <p:cond delay="1642"/>
                                          </p:stCondLst>
                                        </p:cTn>
                                        <p:tgtEl>
                                          <p:spTgt spid="3">
                                            <p:txEl>
                                              <p:pRg st="8" end="8"/>
                                            </p:txEl>
                                          </p:spTgt>
                                        </p:tgtEl>
                                      </p:cBhvr>
                                      <p:to x="100000" y="90000"/>
                                    </p:animScale>
                                    <p:animScale>
                                      <p:cBhvr>
                                        <p:cTn id="71" dur="166" decel="50000">
                                          <p:stCondLst>
                                            <p:cond delay="1668"/>
                                          </p:stCondLst>
                                        </p:cTn>
                                        <p:tgtEl>
                                          <p:spTgt spid="3">
                                            <p:txEl>
                                              <p:pRg st="8" end="8"/>
                                            </p:txEl>
                                          </p:spTgt>
                                        </p:tgtEl>
                                      </p:cBhvr>
                                      <p:to x="100000" y="100000"/>
                                    </p:animScale>
                                    <p:animScale>
                                      <p:cBhvr>
                                        <p:cTn id="72" dur="26">
                                          <p:stCondLst>
                                            <p:cond delay="1808"/>
                                          </p:stCondLst>
                                        </p:cTn>
                                        <p:tgtEl>
                                          <p:spTgt spid="3">
                                            <p:txEl>
                                              <p:pRg st="8" end="8"/>
                                            </p:txEl>
                                          </p:spTgt>
                                        </p:tgtEl>
                                      </p:cBhvr>
                                      <p:to x="100000" y="95000"/>
                                    </p:animScale>
                                    <p:animScale>
                                      <p:cBhvr>
                                        <p:cTn id="73" dur="166" decel="50000">
                                          <p:stCondLst>
                                            <p:cond delay="1834"/>
                                          </p:stCondLst>
                                        </p:cTn>
                                        <p:tgtEl>
                                          <p:spTgt spid="3">
                                            <p:txEl>
                                              <p:pRg st="8" end="8"/>
                                            </p:txEl>
                                          </p:spTgt>
                                        </p:tgtEl>
                                      </p:cBhvr>
                                      <p:to x="100000" y="100000"/>
                                    </p:animScale>
                                  </p:childTnLst>
                                </p:cTn>
                              </p:par>
                              <p:par>
                                <p:cTn id="74" presetID="26" presetClass="entr" presetSubtype="0" fill="hold" nodeType="withEffect">
                                  <p:stCondLst>
                                    <p:cond delay="0"/>
                                  </p:stCondLst>
                                  <p:childTnLst>
                                    <p:set>
                                      <p:cBhvr>
                                        <p:cTn id="75" dur="1" fill="hold">
                                          <p:stCondLst>
                                            <p:cond delay="0"/>
                                          </p:stCondLst>
                                        </p:cTn>
                                        <p:tgtEl>
                                          <p:spTgt spid="3">
                                            <p:txEl>
                                              <p:pRg st="9" end="9"/>
                                            </p:txEl>
                                          </p:spTgt>
                                        </p:tgtEl>
                                        <p:attrNameLst>
                                          <p:attrName>style.visibility</p:attrName>
                                        </p:attrNameLst>
                                      </p:cBhvr>
                                      <p:to>
                                        <p:strVal val="visible"/>
                                      </p:to>
                                    </p:set>
                                    <p:animEffect transition="in" filter="wipe(down)">
                                      <p:cBhvr>
                                        <p:cTn id="76" dur="580">
                                          <p:stCondLst>
                                            <p:cond delay="0"/>
                                          </p:stCondLst>
                                        </p:cTn>
                                        <p:tgtEl>
                                          <p:spTgt spid="3">
                                            <p:txEl>
                                              <p:pRg st="9" end="9"/>
                                            </p:txEl>
                                          </p:spTgt>
                                        </p:tgtEl>
                                      </p:cBhvr>
                                    </p:animEffect>
                                    <p:anim calcmode="lin" valueType="num">
                                      <p:cBhvr>
                                        <p:cTn id="77"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78"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79"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80"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81"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82" dur="26">
                                          <p:stCondLst>
                                            <p:cond delay="650"/>
                                          </p:stCondLst>
                                        </p:cTn>
                                        <p:tgtEl>
                                          <p:spTgt spid="3">
                                            <p:txEl>
                                              <p:pRg st="9" end="9"/>
                                            </p:txEl>
                                          </p:spTgt>
                                        </p:tgtEl>
                                      </p:cBhvr>
                                      <p:to x="100000" y="60000"/>
                                    </p:animScale>
                                    <p:animScale>
                                      <p:cBhvr>
                                        <p:cTn id="83" dur="166" decel="50000">
                                          <p:stCondLst>
                                            <p:cond delay="676"/>
                                          </p:stCondLst>
                                        </p:cTn>
                                        <p:tgtEl>
                                          <p:spTgt spid="3">
                                            <p:txEl>
                                              <p:pRg st="9" end="9"/>
                                            </p:txEl>
                                          </p:spTgt>
                                        </p:tgtEl>
                                      </p:cBhvr>
                                      <p:to x="100000" y="100000"/>
                                    </p:animScale>
                                    <p:animScale>
                                      <p:cBhvr>
                                        <p:cTn id="84" dur="26">
                                          <p:stCondLst>
                                            <p:cond delay="1312"/>
                                          </p:stCondLst>
                                        </p:cTn>
                                        <p:tgtEl>
                                          <p:spTgt spid="3">
                                            <p:txEl>
                                              <p:pRg st="9" end="9"/>
                                            </p:txEl>
                                          </p:spTgt>
                                        </p:tgtEl>
                                      </p:cBhvr>
                                      <p:to x="100000" y="80000"/>
                                    </p:animScale>
                                    <p:animScale>
                                      <p:cBhvr>
                                        <p:cTn id="85" dur="166" decel="50000">
                                          <p:stCondLst>
                                            <p:cond delay="1338"/>
                                          </p:stCondLst>
                                        </p:cTn>
                                        <p:tgtEl>
                                          <p:spTgt spid="3">
                                            <p:txEl>
                                              <p:pRg st="9" end="9"/>
                                            </p:txEl>
                                          </p:spTgt>
                                        </p:tgtEl>
                                      </p:cBhvr>
                                      <p:to x="100000" y="100000"/>
                                    </p:animScale>
                                    <p:animScale>
                                      <p:cBhvr>
                                        <p:cTn id="86" dur="26">
                                          <p:stCondLst>
                                            <p:cond delay="1642"/>
                                          </p:stCondLst>
                                        </p:cTn>
                                        <p:tgtEl>
                                          <p:spTgt spid="3">
                                            <p:txEl>
                                              <p:pRg st="9" end="9"/>
                                            </p:txEl>
                                          </p:spTgt>
                                        </p:tgtEl>
                                      </p:cBhvr>
                                      <p:to x="100000" y="90000"/>
                                    </p:animScale>
                                    <p:animScale>
                                      <p:cBhvr>
                                        <p:cTn id="87" dur="166" decel="50000">
                                          <p:stCondLst>
                                            <p:cond delay="1668"/>
                                          </p:stCondLst>
                                        </p:cTn>
                                        <p:tgtEl>
                                          <p:spTgt spid="3">
                                            <p:txEl>
                                              <p:pRg st="9" end="9"/>
                                            </p:txEl>
                                          </p:spTgt>
                                        </p:tgtEl>
                                      </p:cBhvr>
                                      <p:to x="100000" y="100000"/>
                                    </p:animScale>
                                    <p:animScale>
                                      <p:cBhvr>
                                        <p:cTn id="88" dur="26">
                                          <p:stCondLst>
                                            <p:cond delay="1808"/>
                                          </p:stCondLst>
                                        </p:cTn>
                                        <p:tgtEl>
                                          <p:spTgt spid="3">
                                            <p:txEl>
                                              <p:pRg st="9" end="9"/>
                                            </p:txEl>
                                          </p:spTgt>
                                        </p:tgtEl>
                                      </p:cBhvr>
                                      <p:to x="100000" y="95000"/>
                                    </p:animScale>
                                    <p:animScale>
                                      <p:cBhvr>
                                        <p:cTn id="89" dur="166" decel="50000">
                                          <p:stCondLst>
                                            <p:cond delay="1834"/>
                                          </p:stCondLst>
                                        </p:cTn>
                                        <p:tgtEl>
                                          <p:spTgt spid="3">
                                            <p:txEl>
                                              <p:pRg st="9" end="9"/>
                                            </p:txEl>
                                          </p:spTgt>
                                        </p:tgtEl>
                                      </p:cBhvr>
                                      <p:to x="100000" y="100000"/>
                                    </p:animScale>
                                  </p:childTnLst>
                                </p:cTn>
                              </p:par>
                              <p:par>
                                <p:cTn id="90" presetID="26" presetClass="entr" presetSubtype="0" fill="hold" nodeType="withEffect">
                                  <p:stCondLst>
                                    <p:cond delay="0"/>
                                  </p:stCondLst>
                                  <p:childTnLst>
                                    <p:set>
                                      <p:cBhvr>
                                        <p:cTn id="91" dur="1" fill="hold">
                                          <p:stCondLst>
                                            <p:cond delay="0"/>
                                          </p:stCondLst>
                                        </p:cTn>
                                        <p:tgtEl>
                                          <p:spTgt spid="3">
                                            <p:txEl>
                                              <p:pRg st="10" end="10"/>
                                            </p:txEl>
                                          </p:spTgt>
                                        </p:tgtEl>
                                        <p:attrNameLst>
                                          <p:attrName>style.visibility</p:attrName>
                                        </p:attrNameLst>
                                      </p:cBhvr>
                                      <p:to>
                                        <p:strVal val="visible"/>
                                      </p:to>
                                    </p:set>
                                    <p:animEffect transition="in" filter="wipe(down)">
                                      <p:cBhvr>
                                        <p:cTn id="92" dur="580">
                                          <p:stCondLst>
                                            <p:cond delay="0"/>
                                          </p:stCondLst>
                                        </p:cTn>
                                        <p:tgtEl>
                                          <p:spTgt spid="3">
                                            <p:txEl>
                                              <p:pRg st="10" end="10"/>
                                            </p:txEl>
                                          </p:spTgt>
                                        </p:tgtEl>
                                      </p:cBhvr>
                                    </p:animEffect>
                                    <p:anim calcmode="lin" valueType="num">
                                      <p:cBhvr>
                                        <p:cTn id="93"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98" dur="26">
                                          <p:stCondLst>
                                            <p:cond delay="650"/>
                                          </p:stCondLst>
                                        </p:cTn>
                                        <p:tgtEl>
                                          <p:spTgt spid="3">
                                            <p:txEl>
                                              <p:pRg st="10" end="10"/>
                                            </p:txEl>
                                          </p:spTgt>
                                        </p:tgtEl>
                                      </p:cBhvr>
                                      <p:to x="100000" y="60000"/>
                                    </p:animScale>
                                    <p:animScale>
                                      <p:cBhvr>
                                        <p:cTn id="99" dur="166" decel="50000">
                                          <p:stCondLst>
                                            <p:cond delay="676"/>
                                          </p:stCondLst>
                                        </p:cTn>
                                        <p:tgtEl>
                                          <p:spTgt spid="3">
                                            <p:txEl>
                                              <p:pRg st="10" end="10"/>
                                            </p:txEl>
                                          </p:spTgt>
                                        </p:tgtEl>
                                      </p:cBhvr>
                                      <p:to x="100000" y="100000"/>
                                    </p:animScale>
                                    <p:animScale>
                                      <p:cBhvr>
                                        <p:cTn id="100" dur="26">
                                          <p:stCondLst>
                                            <p:cond delay="1312"/>
                                          </p:stCondLst>
                                        </p:cTn>
                                        <p:tgtEl>
                                          <p:spTgt spid="3">
                                            <p:txEl>
                                              <p:pRg st="10" end="10"/>
                                            </p:txEl>
                                          </p:spTgt>
                                        </p:tgtEl>
                                      </p:cBhvr>
                                      <p:to x="100000" y="80000"/>
                                    </p:animScale>
                                    <p:animScale>
                                      <p:cBhvr>
                                        <p:cTn id="101" dur="166" decel="50000">
                                          <p:stCondLst>
                                            <p:cond delay="1338"/>
                                          </p:stCondLst>
                                        </p:cTn>
                                        <p:tgtEl>
                                          <p:spTgt spid="3">
                                            <p:txEl>
                                              <p:pRg st="10" end="10"/>
                                            </p:txEl>
                                          </p:spTgt>
                                        </p:tgtEl>
                                      </p:cBhvr>
                                      <p:to x="100000" y="100000"/>
                                    </p:animScale>
                                    <p:animScale>
                                      <p:cBhvr>
                                        <p:cTn id="102" dur="26">
                                          <p:stCondLst>
                                            <p:cond delay="1642"/>
                                          </p:stCondLst>
                                        </p:cTn>
                                        <p:tgtEl>
                                          <p:spTgt spid="3">
                                            <p:txEl>
                                              <p:pRg st="10" end="10"/>
                                            </p:txEl>
                                          </p:spTgt>
                                        </p:tgtEl>
                                      </p:cBhvr>
                                      <p:to x="100000" y="90000"/>
                                    </p:animScale>
                                    <p:animScale>
                                      <p:cBhvr>
                                        <p:cTn id="103" dur="166" decel="50000">
                                          <p:stCondLst>
                                            <p:cond delay="1668"/>
                                          </p:stCondLst>
                                        </p:cTn>
                                        <p:tgtEl>
                                          <p:spTgt spid="3">
                                            <p:txEl>
                                              <p:pRg st="10" end="10"/>
                                            </p:txEl>
                                          </p:spTgt>
                                        </p:tgtEl>
                                      </p:cBhvr>
                                      <p:to x="100000" y="100000"/>
                                    </p:animScale>
                                    <p:animScale>
                                      <p:cBhvr>
                                        <p:cTn id="104" dur="26">
                                          <p:stCondLst>
                                            <p:cond delay="1808"/>
                                          </p:stCondLst>
                                        </p:cTn>
                                        <p:tgtEl>
                                          <p:spTgt spid="3">
                                            <p:txEl>
                                              <p:pRg st="10" end="10"/>
                                            </p:txEl>
                                          </p:spTgt>
                                        </p:tgtEl>
                                      </p:cBhvr>
                                      <p:to x="100000" y="95000"/>
                                    </p:animScale>
                                    <p:animScale>
                                      <p:cBhvr>
                                        <p:cTn id="105" dur="166" decel="50000">
                                          <p:stCondLst>
                                            <p:cond delay="1834"/>
                                          </p:stCondLst>
                                        </p:cTn>
                                        <p:tgtEl>
                                          <p:spTgt spid="3">
                                            <p:txEl>
                                              <p:pRg st="10" end="1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127064"/>
            <a:ext cx="8610600" cy="1293028"/>
          </a:xfrm>
        </p:spPr>
        <p:txBody>
          <a:bodyPr/>
          <a:lstStyle/>
          <a:p>
            <a:r>
              <a:rPr lang="en-US" b="1" dirty="0"/>
              <a:t>BOATS AND STREAMS</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47783" y="1505527"/>
                <a:ext cx="11924144" cy="5227781"/>
              </a:xfrm>
            </p:spPr>
            <p:txBody>
              <a:bodyPr>
                <a:normAutofit/>
              </a:bodyPr>
              <a:lstStyle/>
              <a:p>
                <a:pPr marL="0" indent="0">
                  <a:buNone/>
                </a:pPr>
                <a:r>
                  <a:rPr lang="en-US" sz="2800" b="1" dirty="0"/>
                  <a:t>Important Facts and Formulae:</a:t>
                </a:r>
              </a:p>
              <a:p>
                <a:pPr marL="0" indent="0">
                  <a:buNone/>
                </a:pPr>
                <a:endParaRPr lang="en-US" b="1" dirty="0"/>
              </a:p>
              <a:p>
                <a:pPr marL="457200" lvl="0" indent="-457200">
                  <a:buFont typeface="+mj-lt"/>
                  <a:buAutoNum type="arabicParenR"/>
                </a:pPr>
                <a:r>
                  <a:rPr lang="en-US" dirty="0"/>
                  <a:t>In water the direction along the stream is called downstream and the direction against the stream is called </a:t>
                </a:r>
                <a:r>
                  <a:rPr lang="en-US" dirty="0" err="1"/>
                  <a:t>UpStream</a:t>
                </a:r>
                <a:r>
                  <a:rPr lang="en-US" dirty="0"/>
                  <a:t>.</a:t>
                </a:r>
              </a:p>
              <a:p>
                <a:pPr marL="457200" lvl="0" indent="-457200">
                  <a:buFont typeface="+mj-lt"/>
                  <a:buAutoNum type="arabicParenR"/>
                </a:pPr>
                <a:r>
                  <a:rPr lang="en-US" dirty="0"/>
                  <a:t>If the speed of a boat in still water is u kmph and the speed of the stream is </a:t>
                </a:r>
                <a14:m>
                  <m:oMath xmlns:m="http://schemas.openxmlformats.org/officeDocument/2006/math">
                    <m:r>
                      <a:rPr lang="en-US" i="1">
                        <a:latin typeface="Cambria Math" panose="02040503050406030204" pitchFamily="18" charset="0"/>
                      </a:rPr>
                      <m:t>𝓋</m:t>
                    </m:r>
                    <m:r>
                      <m:rPr>
                        <m:sty m:val="p"/>
                      </m:rPr>
                      <a:rPr lang="en-US">
                        <a:latin typeface="Cambria Math" panose="02040503050406030204" pitchFamily="18" charset="0"/>
                      </a:rPr>
                      <m:t>kmph</m:t>
                    </m:r>
                    <m:r>
                      <a:rPr lang="en-US">
                        <a:latin typeface="Cambria Math" panose="02040503050406030204" pitchFamily="18" charset="0"/>
                      </a:rPr>
                      <m:t>, </m:t>
                    </m:r>
                    <m:r>
                      <m:rPr>
                        <m:sty m:val="p"/>
                      </m:rPr>
                      <a:rPr lang="en-US">
                        <a:latin typeface="Cambria Math" panose="02040503050406030204" pitchFamily="18" charset="0"/>
                      </a:rPr>
                      <m:t>then</m:t>
                    </m:r>
                    <m:r>
                      <a:rPr lang="en-US" b="0" i="0" smtClean="0">
                        <a:latin typeface="Cambria Math" panose="02040503050406030204" pitchFamily="18" charset="0"/>
                      </a:rPr>
                      <m:t> </m:t>
                    </m:r>
                  </m:oMath>
                </a14:m>
                <a:br>
                  <a:rPr lang="en-US" dirty="0"/>
                </a:br>
                <a:r>
                  <a:rPr lang="en-US" dirty="0"/>
                  <a:t>Speed downstream = </a:t>
                </a:r>
                <a14:m>
                  <m:oMath xmlns:m="http://schemas.openxmlformats.org/officeDocument/2006/math">
                    <m:d>
                      <m:dPr>
                        <m:ctrlPr>
                          <a:rPr lang="en-US" i="1">
                            <a:latin typeface="Cambria Math" panose="02040503050406030204" pitchFamily="18" charset="0"/>
                          </a:rPr>
                        </m:ctrlPr>
                      </m:dPr>
                      <m:e>
                        <m:r>
                          <m:rPr>
                            <m:sty m:val="p"/>
                          </m:rPr>
                          <a:rPr lang="en-US">
                            <a:latin typeface="Cambria Math" panose="02040503050406030204" pitchFamily="18" charset="0"/>
                          </a:rPr>
                          <m:t>u</m:t>
                        </m:r>
                        <m:r>
                          <a:rPr lang="en-US">
                            <a:latin typeface="Cambria Math" panose="02040503050406030204" pitchFamily="18" charset="0"/>
                          </a:rPr>
                          <m:t>+ </m:t>
                        </m:r>
                        <m:r>
                          <a:rPr lang="en-US" i="1">
                            <a:latin typeface="Cambria Math" panose="02040503050406030204" pitchFamily="18" charset="0"/>
                          </a:rPr>
                          <m:t>𝓋</m:t>
                        </m:r>
                      </m:e>
                    </m:d>
                    <m:r>
                      <a:rPr lang="en-US" i="1">
                        <a:latin typeface="Cambria Math" panose="02040503050406030204" pitchFamily="18" charset="0"/>
                      </a:rPr>
                      <m:t>𝑘𝑚𝑝h</m:t>
                    </m:r>
                    <m:r>
                      <a:rPr lang="en-US" b="0" i="0" smtClean="0">
                        <a:latin typeface="Cambria Math" panose="02040503050406030204" pitchFamily="18" charset="0"/>
                      </a:rPr>
                      <m:t> </m:t>
                    </m:r>
                  </m:oMath>
                </a14:m>
                <a:br>
                  <a:rPr lang="en-US" dirty="0"/>
                </a:br>
                <a:r>
                  <a:rPr lang="en-US" dirty="0"/>
                  <a:t>Speed upstream = </a:t>
                </a:r>
                <a14:m>
                  <m:oMath xmlns:m="http://schemas.openxmlformats.org/officeDocument/2006/math">
                    <m:d>
                      <m:dPr>
                        <m:ctrlPr>
                          <a:rPr lang="en-US" i="1">
                            <a:latin typeface="Cambria Math" panose="02040503050406030204" pitchFamily="18" charset="0"/>
                          </a:rPr>
                        </m:ctrlPr>
                      </m:dPr>
                      <m:e>
                        <m:r>
                          <m:rPr>
                            <m:sty m:val="p"/>
                          </m:rPr>
                          <a:rPr lang="en-US">
                            <a:latin typeface="Cambria Math" panose="02040503050406030204" pitchFamily="18" charset="0"/>
                          </a:rPr>
                          <m:t>u</m:t>
                        </m:r>
                        <m:r>
                          <a:rPr lang="en-US" i="1">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rPr>
                          <m:t>𝓋</m:t>
                        </m:r>
                      </m:e>
                    </m:d>
                    <m:r>
                      <a:rPr lang="en-US" i="1">
                        <a:latin typeface="Cambria Math" panose="02040503050406030204" pitchFamily="18" charset="0"/>
                      </a:rPr>
                      <m:t>𝑘𝑚𝑝h</m:t>
                    </m:r>
                  </m:oMath>
                </a14:m>
                <a:endParaRPr lang="en-US" dirty="0"/>
              </a:p>
              <a:p>
                <a:pPr marL="457200" lvl="0" indent="-457200">
                  <a:buFont typeface="+mj-lt"/>
                  <a:buAutoNum type="arabicParenR"/>
                </a:pPr>
                <a:r>
                  <a:rPr lang="en-US" dirty="0"/>
                  <a:t>If the speed downstream is ‘a’ </a:t>
                </a:r>
                <a:r>
                  <a:rPr lang="en-US" dirty="0" err="1"/>
                  <a:t>kmph</a:t>
                </a:r>
                <a:r>
                  <a:rPr lang="en-US" dirty="0"/>
                  <a:t> and the speed upstream is ‘b’ </a:t>
                </a:r>
                <a:r>
                  <a:rPr lang="en-US" dirty="0" err="1"/>
                  <a:t>kmph</a:t>
                </a:r>
                <a:r>
                  <a:rPr lang="en-US" dirty="0"/>
                  <a:t> then </a:t>
                </a:r>
                <a:br>
                  <a:rPr lang="en-US" dirty="0"/>
                </a:br>
                <a:r>
                  <a:rPr lang="en-US" dirty="0"/>
                  <a:t>Speed in still water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𝑘𝑚𝑝h</m:t>
                    </m:r>
                    <m:r>
                      <a:rPr lang="en-US" b="0" i="0" smtClean="0">
                        <a:latin typeface="Cambria Math" panose="02040503050406030204" pitchFamily="18" charset="0"/>
                      </a:rPr>
                      <m:t> </m:t>
                    </m:r>
                  </m:oMath>
                </a14:m>
                <a:br>
                  <a:rPr lang="en-US" dirty="0"/>
                </a:br>
                <a:r>
                  <a:rPr lang="en-US" dirty="0"/>
                  <a:t>Rate of stream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𝑘𝑚𝑝h</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47783" y="1505527"/>
                <a:ext cx="11924144" cy="5227781"/>
              </a:xfrm>
              <a:blipFill>
                <a:blip r:embed="rId2"/>
                <a:stretch>
                  <a:fillRect l="-1022" t="-2098"/>
                </a:stretch>
              </a:blipFill>
            </p:spPr>
            <p:txBody>
              <a:bodyPr/>
              <a:lstStyle/>
              <a:p>
                <a:r>
                  <a:rPr lang="en-IN">
                    <a:noFill/>
                  </a:rPr>
                  <a:t> </a:t>
                </a:r>
              </a:p>
            </p:txBody>
          </p:sp>
        </mc:Fallback>
      </mc:AlternateContent>
    </p:spTree>
    <p:extLst>
      <p:ext uri="{BB962C8B-B14F-4D97-AF65-F5344CB8AC3E}">
        <p14:creationId xmlns:p14="http://schemas.microsoft.com/office/powerpoint/2010/main" xmlns="" val="183951635"/>
      </p:ext>
    </p:extLst>
  </p:cSld>
  <p:clrMapOvr>
    <a:masterClrMapping/>
  </p:clrMapOvr>
  <mc:AlternateContent xmlns:mc="http://schemas.openxmlformats.org/markup-compatibility/2006">
    <mc:Choice xmlns:p14="http://schemas.microsoft.com/office/powerpoint/2010/main" xmlns=""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80">
                                          <p:stCondLst>
                                            <p:cond delay="0"/>
                                          </p:stCondLst>
                                        </p:cTn>
                                        <p:tgtEl>
                                          <p:spTgt spid="3">
                                            <p:txEl>
                                              <p:pRg st="0" end="0"/>
                                            </p:txEl>
                                          </p:spTgt>
                                        </p:tgtEl>
                                      </p:cBhvr>
                                    </p:animEffect>
                                    <p:anim calcmode="lin" valueType="num">
                                      <p:cBhvr>
                                        <p:cTn id="15"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0" end="0"/>
                                            </p:txEl>
                                          </p:spTgt>
                                        </p:tgtEl>
                                      </p:cBhvr>
                                      <p:to x="100000" y="60000"/>
                                    </p:animScale>
                                    <p:animScale>
                                      <p:cBhvr>
                                        <p:cTn id="21" dur="166" decel="50000">
                                          <p:stCondLst>
                                            <p:cond delay="676"/>
                                          </p:stCondLst>
                                        </p:cTn>
                                        <p:tgtEl>
                                          <p:spTgt spid="3">
                                            <p:txEl>
                                              <p:pRg st="0" end="0"/>
                                            </p:txEl>
                                          </p:spTgt>
                                        </p:tgtEl>
                                      </p:cBhvr>
                                      <p:to x="100000" y="100000"/>
                                    </p:animScale>
                                    <p:animScale>
                                      <p:cBhvr>
                                        <p:cTn id="22" dur="26">
                                          <p:stCondLst>
                                            <p:cond delay="1312"/>
                                          </p:stCondLst>
                                        </p:cTn>
                                        <p:tgtEl>
                                          <p:spTgt spid="3">
                                            <p:txEl>
                                              <p:pRg st="0" end="0"/>
                                            </p:txEl>
                                          </p:spTgt>
                                        </p:tgtEl>
                                      </p:cBhvr>
                                      <p:to x="100000" y="80000"/>
                                    </p:animScale>
                                    <p:animScale>
                                      <p:cBhvr>
                                        <p:cTn id="23" dur="166" decel="50000">
                                          <p:stCondLst>
                                            <p:cond delay="1338"/>
                                          </p:stCondLst>
                                        </p:cTn>
                                        <p:tgtEl>
                                          <p:spTgt spid="3">
                                            <p:txEl>
                                              <p:pRg st="0" end="0"/>
                                            </p:txEl>
                                          </p:spTgt>
                                        </p:tgtEl>
                                      </p:cBhvr>
                                      <p:to x="100000" y="100000"/>
                                    </p:animScale>
                                    <p:animScale>
                                      <p:cBhvr>
                                        <p:cTn id="24" dur="26">
                                          <p:stCondLst>
                                            <p:cond delay="1642"/>
                                          </p:stCondLst>
                                        </p:cTn>
                                        <p:tgtEl>
                                          <p:spTgt spid="3">
                                            <p:txEl>
                                              <p:pRg st="0" end="0"/>
                                            </p:txEl>
                                          </p:spTgt>
                                        </p:tgtEl>
                                      </p:cBhvr>
                                      <p:to x="100000" y="90000"/>
                                    </p:animScale>
                                    <p:animScale>
                                      <p:cBhvr>
                                        <p:cTn id="25" dur="166" decel="50000">
                                          <p:stCondLst>
                                            <p:cond delay="1668"/>
                                          </p:stCondLst>
                                        </p:cTn>
                                        <p:tgtEl>
                                          <p:spTgt spid="3">
                                            <p:txEl>
                                              <p:pRg st="0" end="0"/>
                                            </p:txEl>
                                          </p:spTgt>
                                        </p:tgtEl>
                                      </p:cBhvr>
                                      <p:to x="100000" y="100000"/>
                                    </p:animScale>
                                    <p:animScale>
                                      <p:cBhvr>
                                        <p:cTn id="26" dur="26">
                                          <p:stCondLst>
                                            <p:cond delay="1808"/>
                                          </p:stCondLst>
                                        </p:cTn>
                                        <p:tgtEl>
                                          <p:spTgt spid="3">
                                            <p:txEl>
                                              <p:pRg st="0" end="0"/>
                                            </p:txEl>
                                          </p:spTgt>
                                        </p:tgtEl>
                                      </p:cBhvr>
                                      <p:to x="100000" y="95000"/>
                                    </p:animScale>
                                    <p:animScale>
                                      <p:cBhvr>
                                        <p:cTn id="27" dur="166" decel="50000">
                                          <p:stCondLst>
                                            <p:cond delay="1834"/>
                                          </p:stCondLst>
                                        </p:cTn>
                                        <p:tgtEl>
                                          <p:spTgt spid="3">
                                            <p:txEl>
                                              <p:pRg st="0" end="0"/>
                                            </p:txEl>
                                          </p:spTgt>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 calcmode="lin" valueType="num">
                                      <p:cBhvr>
                                        <p:cTn id="3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4" dur="50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wipe(down)">
                                      <p:cBhvr>
                                        <p:cTn id="39" dur="580">
                                          <p:stCondLst>
                                            <p:cond delay="0"/>
                                          </p:stCondLst>
                                        </p:cTn>
                                        <p:tgtEl>
                                          <p:spTgt spid="3">
                                            <p:txEl>
                                              <p:pRg st="3" end="3"/>
                                            </p:txEl>
                                          </p:spTgt>
                                        </p:tgtEl>
                                      </p:cBhvr>
                                    </p:animEffect>
                                    <p:anim calcmode="lin" valueType="num">
                                      <p:cBhvr>
                                        <p:cTn id="4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3" end="3"/>
                                            </p:txEl>
                                          </p:spTgt>
                                        </p:tgtEl>
                                      </p:cBhvr>
                                      <p:to x="100000" y="60000"/>
                                    </p:animScale>
                                    <p:animScale>
                                      <p:cBhvr>
                                        <p:cTn id="46" dur="166" decel="50000">
                                          <p:stCondLst>
                                            <p:cond delay="676"/>
                                          </p:stCondLst>
                                        </p:cTn>
                                        <p:tgtEl>
                                          <p:spTgt spid="3">
                                            <p:txEl>
                                              <p:pRg st="3" end="3"/>
                                            </p:txEl>
                                          </p:spTgt>
                                        </p:tgtEl>
                                      </p:cBhvr>
                                      <p:to x="100000" y="100000"/>
                                    </p:animScale>
                                    <p:animScale>
                                      <p:cBhvr>
                                        <p:cTn id="47" dur="26">
                                          <p:stCondLst>
                                            <p:cond delay="1312"/>
                                          </p:stCondLst>
                                        </p:cTn>
                                        <p:tgtEl>
                                          <p:spTgt spid="3">
                                            <p:txEl>
                                              <p:pRg st="3" end="3"/>
                                            </p:txEl>
                                          </p:spTgt>
                                        </p:tgtEl>
                                      </p:cBhvr>
                                      <p:to x="100000" y="80000"/>
                                    </p:animScale>
                                    <p:animScale>
                                      <p:cBhvr>
                                        <p:cTn id="48" dur="166" decel="50000">
                                          <p:stCondLst>
                                            <p:cond delay="1338"/>
                                          </p:stCondLst>
                                        </p:cTn>
                                        <p:tgtEl>
                                          <p:spTgt spid="3">
                                            <p:txEl>
                                              <p:pRg st="3" end="3"/>
                                            </p:txEl>
                                          </p:spTgt>
                                        </p:tgtEl>
                                      </p:cBhvr>
                                      <p:to x="100000" y="100000"/>
                                    </p:animScale>
                                    <p:animScale>
                                      <p:cBhvr>
                                        <p:cTn id="49" dur="26">
                                          <p:stCondLst>
                                            <p:cond delay="1642"/>
                                          </p:stCondLst>
                                        </p:cTn>
                                        <p:tgtEl>
                                          <p:spTgt spid="3">
                                            <p:txEl>
                                              <p:pRg st="3" end="3"/>
                                            </p:txEl>
                                          </p:spTgt>
                                        </p:tgtEl>
                                      </p:cBhvr>
                                      <p:to x="100000" y="90000"/>
                                    </p:animScale>
                                    <p:animScale>
                                      <p:cBhvr>
                                        <p:cTn id="50" dur="166" decel="50000">
                                          <p:stCondLst>
                                            <p:cond delay="1668"/>
                                          </p:stCondLst>
                                        </p:cTn>
                                        <p:tgtEl>
                                          <p:spTgt spid="3">
                                            <p:txEl>
                                              <p:pRg st="3" end="3"/>
                                            </p:txEl>
                                          </p:spTgt>
                                        </p:tgtEl>
                                      </p:cBhvr>
                                      <p:to x="100000" y="100000"/>
                                    </p:animScale>
                                    <p:animScale>
                                      <p:cBhvr>
                                        <p:cTn id="51" dur="26">
                                          <p:stCondLst>
                                            <p:cond delay="1808"/>
                                          </p:stCondLst>
                                        </p:cTn>
                                        <p:tgtEl>
                                          <p:spTgt spid="3">
                                            <p:txEl>
                                              <p:pRg st="3" end="3"/>
                                            </p:txEl>
                                          </p:spTgt>
                                        </p:tgtEl>
                                      </p:cBhvr>
                                      <p:to x="100000" y="95000"/>
                                    </p:animScale>
                                    <p:animScale>
                                      <p:cBhvr>
                                        <p:cTn id="52" dur="166" decel="50000">
                                          <p:stCondLst>
                                            <p:cond delay="1834"/>
                                          </p:stCondLst>
                                        </p:cTn>
                                        <p:tgtEl>
                                          <p:spTgt spid="3">
                                            <p:txEl>
                                              <p:pRg st="3" end="3"/>
                                            </p:txEl>
                                          </p:spTgt>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50" presetClass="entr" presetSubtype="0" decel="100000" fill="hold"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 calcmode="lin" valueType="num">
                                      <p:cBhvr>
                                        <p:cTn id="57" dur="1000" fill="hold"/>
                                        <p:tgtEl>
                                          <p:spTgt spid="3">
                                            <p:txEl>
                                              <p:pRg st="4" end="4"/>
                                            </p:txEl>
                                          </p:spTgt>
                                        </p:tgtEl>
                                        <p:attrNameLst>
                                          <p:attrName>ppt_w</p:attrName>
                                        </p:attrNameLst>
                                      </p:cBhvr>
                                      <p:tavLst>
                                        <p:tav tm="0">
                                          <p:val>
                                            <p:strVal val="#ppt_w+.3"/>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59"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127064"/>
            <a:ext cx="8610600" cy="1293028"/>
          </a:xfrm>
        </p:spPr>
        <p:txBody>
          <a:bodyPr/>
          <a:lstStyle/>
          <a:p>
            <a:r>
              <a:rPr lang="en-US" b="1" dirty="0"/>
              <a:t>PROBLEMS</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38545" y="1420092"/>
                <a:ext cx="11951855" cy="5285508"/>
              </a:xfrm>
            </p:spPr>
            <p:txBody>
              <a:bodyPr>
                <a:normAutofit/>
              </a:bodyPr>
              <a:lstStyle/>
              <a:p>
                <a:pPr marL="0" lvl="0" indent="0">
                  <a:buNone/>
                </a:pPr>
                <a:r>
                  <a:rPr lang="en-US" dirty="0"/>
                  <a:t>1) A man can row upstream at 7 </a:t>
                </a:r>
                <a:r>
                  <a:rPr lang="en-US" dirty="0" err="1"/>
                  <a:t>kmph</a:t>
                </a:r>
                <a:r>
                  <a:rPr lang="en-US" dirty="0"/>
                  <a:t> and downstream at 10 </a:t>
                </a:r>
                <a:r>
                  <a:rPr lang="en-US" dirty="0" err="1"/>
                  <a:t>kmph</a:t>
                </a:r>
                <a:r>
                  <a:rPr lang="en-US" dirty="0"/>
                  <a:t>. Find man’s rate in still water and rate of current?</a:t>
                </a:r>
              </a:p>
              <a:p>
                <a:pPr marL="0" indent="0">
                  <a:buNone/>
                </a:pPr>
                <a:r>
                  <a:rPr lang="en-US" dirty="0"/>
                  <a:t>Sol) Rate (speed) in still water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r>
                          <a:rPr lang="en-US" i="1">
                            <a:latin typeface="Cambria Math" panose="02040503050406030204" pitchFamily="18" charset="0"/>
                          </a:rPr>
                          <m:t>10+7</m:t>
                        </m:r>
                      </m:e>
                    </m:d>
                    <m:r>
                      <a:rPr lang="en-US" i="1">
                        <a:latin typeface="Cambria Math" panose="02040503050406030204" pitchFamily="18" charset="0"/>
                      </a:rPr>
                      <m:t>𝑘𝑚𝑝h</m:t>
                    </m:r>
                  </m:oMath>
                </a14:m>
                <a:r>
                  <a:rPr lang="en-US" dirty="0"/>
                  <a:t> = 8.5 </a:t>
                </a:r>
                <a:r>
                  <a:rPr lang="en-US" dirty="0" err="1"/>
                  <a:t>kmph</a:t>
                </a:r>
                <a:endParaRPr lang="en-US" dirty="0"/>
              </a:p>
              <a:p>
                <a:pPr marL="0" indent="0">
                  <a:buNone/>
                </a:pPr>
                <a:r>
                  <a:rPr lang="en-US" dirty="0"/>
                  <a:t>       Rate of current (stream)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r>
                          <a:rPr lang="en-US" i="1">
                            <a:latin typeface="Cambria Math" panose="02040503050406030204" pitchFamily="18" charset="0"/>
                          </a:rPr>
                          <m:t>10−7</m:t>
                        </m:r>
                      </m:e>
                    </m:d>
                    <m:r>
                      <a:rPr lang="en-US" i="1">
                        <a:latin typeface="Cambria Math" panose="02040503050406030204" pitchFamily="18" charset="0"/>
                      </a:rPr>
                      <m:t>𝑘𝑚𝑝h</m:t>
                    </m:r>
                  </m:oMath>
                </a14:m>
                <a:r>
                  <a:rPr lang="en-US" dirty="0"/>
                  <a:t> = 1.5 </a:t>
                </a:r>
                <a:r>
                  <a:rPr lang="en-US" dirty="0" err="1"/>
                  <a:t>kmph</a:t>
                </a:r>
                <a:endParaRPr lang="en-US" dirty="0"/>
              </a:p>
              <a:p>
                <a:pPr marL="0" indent="0">
                  <a:buNone/>
                </a:pPr>
                <a:endParaRPr lang="en-US" dirty="0"/>
              </a:p>
              <a:p>
                <a:pPr marL="0" lvl="0" indent="0">
                  <a:buNone/>
                </a:pPr>
                <a:r>
                  <a:rPr lang="en-US" dirty="0"/>
                  <a:t>2) A man takes 3 </a:t>
                </a:r>
                <a:r>
                  <a:rPr lang="en-US" dirty="0" err="1"/>
                  <a:t>hrs</a:t>
                </a:r>
                <a:r>
                  <a:rPr lang="en-US" dirty="0"/>
                  <a:t> 45 min to row a boat 15km downstream of a river and 2 </a:t>
                </a:r>
                <a:r>
                  <a:rPr lang="en-US" dirty="0" err="1"/>
                  <a:t>hrs</a:t>
                </a:r>
                <a:r>
                  <a:rPr lang="en-US" dirty="0"/>
                  <a:t> 30 min to cover a distance of 5km upstream. Find the speed of the river current in </a:t>
                </a:r>
                <a:r>
                  <a:rPr lang="en-US" dirty="0" err="1"/>
                  <a:t>kmph</a:t>
                </a:r>
                <a:r>
                  <a:rPr lang="en-US" dirty="0"/>
                  <a:t>?</a:t>
                </a:r>
              </a:p>
              <a:p>
                <a:pPr marL="0" indent="0">
                  <a:buNone/>
                </a:pPr>
                <a:r>
                  <a:rPr lang="en-US" dirty="0"/>
                  <a:t>Sol) Rate downstream =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15</m:t>
                        </m:r>
                      </m:num>
                      <m:den>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4</m:t>
                            </m:r>
                          </m:den>
                        </m:f>
                      </m:den>
                    </m:f>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15 × </m:t>
                        </m:r>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15</m:t>
                            </m:r>
                          </m:den>
                        </m:f>
                      </m:e>
                    </m:d>
                    <m:r>
                      <a:rPr lang="en-US" i="1">
                        <a:latin typeface="Cambria Math" panose="02040503050406030204" pitchFamily="18" charset="0"/>
                      </a:rPr>
                      <m:t>𝑘𝑚𝑝h</m:t>
                    </m:r>
                  </m:oMath>
                </a14:m>
                <a:r>
                  <a:rPr lang="en-US" dirty="0"/>
                  <a:t> = 4 </a:t>
                </a:r>
                <a:r>
                  <a:rPr lang="en-US" dirty="0" err="1"/>
                  <a:t>kmph</a:t>
                </a:r>
                <a:endParaRPr lang="en-US" dirty="0"/>
              </a:p>
              <a:p>
                <a:pPr marL="0" indent="0">
                  <a:buNone/>
                </a:pPr>
                <a:r>
                  <a:rPr lang="en-US" dirty="0"/>
                  <a:t>       Rate upstream =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en>
                    </m:f>
                    <m:r>
                      <a:rPr lang="en-US" i="1">
                        <a:latin typeface="Cambria Math" panose="02040503050406030204" pitchFamily="18" charset="0"/>
                      </a:rPr>
                      <m:t>)</m:t>
                    </m:r>
                    <m:r>
                      <a:rPr lang="en-US" i="1">
                        <a:latin typeface="Cambria Math" panose="02040503050406030204" pitchFamily="18" charset="0"/>
                      </a:rPr>
                      <m:t>𝑘𝑚𝑝h</m:t>
                    </m:r>
                  </m:oMath>
                </a14:m>
                <a:r>
                  <a:rPr lang="en-US" dirty="0"/>
                  <a:t> = 2 </a:t>
                </a:r>
                <a:r>
                  <a:rPr lang="en-US" dirty="0" err="1"/>
                  <a:t>kmph</a:t>
                </a:r>
                <a:endParaRPr lang="en-US" dirty="0"/>
              </a:p>
              <a:p>
                <a:pPr marL="0" indent="0">
                  <a:buNone/>
                </a:pPr>
                <a:r>
                  <a:rPr lang="en-US" dirty="0"/>
                  <a:t>       Speed of current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r>
                          <a:rPr lang="en-US" i="1">
                            <a:latin typeface="Cambria Math" panose="02040503050406030204" pitchFamily="18" charset="0"/>
                          </a:rPr>
                          <m:t>4−2</m:t>
                        </m:r>
                      </m:e>
                    </m:d>
                    <m:r>
                      <a:rPr lang="en-US" i="1">
                        <a:latin typeface="Cambria Math" panose="02040503050406030204" pitchFamily="18" charset="0"/>
                      </a:rPr>
                      <m:t>𝑘𝑚𝑝h</m:t>
                    </m:r>
                  </m:oMath>
                </a14:m>
                <a:r>
                  <a:rPr lang="en-US" dirty="0"/>
                  <a:t> = 1 </a:t>
                </a:r>
                <a:r>
                  <a:rPr lang="en-US" dirty="0" err="1"/>
                  <a:t>kmph</a:t>
                </a:r>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8545" y="1420092"/>
                <a:ext cx="11951855" cy="5285508"/>
              </a:xfrm>
              <a:blipFill>
                <a:blip r:embed="rId2"/>
                <a:stretch>
                  <a:fillRect l="-663" t="-1499" r="-561"/>
                </a:stretch>
              </a:blipFill>
            </p:spPr>
            <p:txBody>
              <a:bodyPr/>
              <a:lstStyle/>
              <a:p>
                <a:r>
                  <a:rPr lang="en-IN">
                    <a:noFill/>
                  </a:rPr>
                  <a:t> </a:t>
                </a:r>
              </a:p>
            </p:txBody>
          </p:sp>
        </mc:Fallback>
      </mc:AlternateContent>
    </p:spTree>
    <p:extLst>
      <p:ext uri="{BB962C8B-B14F-4D97-AF65-F5344CB8AC3E}">
        <p14:creationId xmlns:p14="http://schemas.microsoft.com/office/powerpoint/2010/main" xmlns="" val="3580596163"/>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down)">
                                      <p:cBhvr>
                                        <p:cTn id="14" dur="580">
                                          <p:stCondLst>
                                            <p:cond delay="0"/>
                                          </p:stCondLst>
                                        </p:cTn>
                                        <p:tgtEl>
                                          <p:spTgt spid="3">
                                            <p:txEl>
                                              <p:pRg st="1" end="1"/>
                                            </p:txEl>
                                          </p:spTgt>
                                        </p:tgtEl>
                                      </p:cBhvr>
                                    </p:animEffect>
                                    <p:anim calcmode="lin" valueType="num">
                                      <p:cBhvr>
                                        <p:cTn id="15"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1" end="1"/>
                                            </p:txEl>
                                          </p:spTgt>
                                        </p:tgtEl>
                                      </p:cBhvr>
                                      <p:to x="100000" y="60000"/>
                                    </p:animScale>
                                    <p:animScale>
                                      <p:cBhvr>
                                        <p:cTn id="21" dur="166" decel="50000">
                                          <p:stCondLst>
                                            <p:cond delay="676"/>
                                          </p:stCondLst>
                                        </p:cTn>
                                        <p:tgtEl>
                                          <p:spTgt spid="3">
                                            <p:txEl>
                                              <p:pRg st="1" end="1"/>
                                            </p:txEl>
                                          </p:spTgt>
                                        </p:tgtEl>
                                      </p:cBhvr>
                                      <p:to x="100000" y="100000"/>
                                    </p:animScale>
                                    <p:animScale>
                                      <p:cBhvr>
                                        <p:cTn id="22" dur="26">
                                          <p:stCondLst>
                                            <p:cond delay="1312"/>
                                          </p:stCondLst>
                                        </p:cTn>
                                        <p:tgtEl>
                                          <p:spTgt spid="3">
                                            <p:txEl>
                                              <p:pRg st="1" end="1"/>
                                            </p:txEl>
                                          </p:spTgt>
                                        </p:tgtEl>
                                      </p:cBhvr>
                                      <p:to x="100000" y="80000"/>
                                    </p:animScale>
                                    <p:animScale>
                                      <p:cBhvr>
                                        <p:cTn id="23" dur="166" decel="50000">
                                          <p:stCondLst>
                                            <p:cond delay="1338"/>
                                          </p:stCondLst>
                                        </p:cTn>
                                        <p:tgtEl>
                                          <p:spTgt spid="3">
                                            <p:txEl>
                                              <p:pRg st="1" end="1"/>
                                            </p:txEl>
                                          </p:spTgt>
                                        </p:tgtEl>
                                      </p:cBhvr>
                                      <p:to x="100000" y="100000"/>
                                    </p:animScale>
                                    <p:animScale>
                                      <p:cBhvr>
                                        <p:cTn id="24" dur="26">
                                          <p:stCondLst>
                                            <p:cond delay="1642"/>
                                          </p:stCondLst>
                                        </p:cTn>
                                        <p:tgtEl>
                                          <p:spTgt spid="3">
                                            <p:txEl>
                                              <p:pRg st="1" end="1"/>
                                            </p:txEl>
                                          </p:spTgt>
                                        </p:tgtEl>
                                      </p:cBhvr>
                                      <p:to x="100000" y="90000"/>
                                    </p:animScale>
                                    <p:animScale>
                                      <p:cBhvr>
                                        <p:cTn id="25" dur="166" decel="50000">
                                          <p:stCondLst>
                                            <p:cond delay="1668"/>
                                          </p:stCondLst>
                                        </p:cTn>
                                        <p:tgtEl>
                                          <p:spTgt spid="3">
                                            <p:txEl>
                                              <p:pRg st="1" end="1"/>
                                            </p:txEl>
                                          </p:spTgt>
                                        </p:tgtEl>
                                      </p:cBhvr>
                                      <p:to x="100000" y="100000"/>
                                    </p:animScale>
                                    <p:animScale>
                                      <p:cBhvr>
                                        <p:cTn id="26" dur="26">
                                          <p:stCondLst>
                                            <p:cond delay="1808"/>
                                          </p:stCondLst>
                                        </p:cTn>
                                        <p:tgtEl>
                                          <p:spTgt spid="3">
                                            <p:txEl>
                                              <p:pRg st="1" end="1"/>
                                            </p:txEl>
                                          </p:spTgt>
                                        </p:tgtEl>
                                      </p:cBhvr>
                                      <p:to x="100000" y="95000"/>
                                    </p:animScale>
                                    <p:animScale>
                                      <p:cBhvr>
                                        <p:cTn id="27" dur="166" decel="50000">
                                          <p:stCondLst>
                                            <p:cond delay="1834"/>
                                          </p:stCondLst>
                                        </p:cTn>
                                        <p:tgtEl>
                                          <p:spTgt spid="3">
                                            <p:txEl>
                                              <p:pRg st="1" end="1"/>
                                            </p:txEl>
                                          </p:spTgt>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wipe(down)">
                                      <p:cBhvr>
                                        <p:cTn id="30" dur="580">
                                          <p:stCondLst>
                                            <p:cond delay="0"/>
                                          </p:stCondLst>
                                        </p:cTn>
                                        <p:tgtEl>
                                          <p:spTgt spid="3">
                                            <p:txEl>
                                              <p:pRg st="2" end="2"/>
                                            </p:txEl>
                                          </p:spTgt>
                                        </p:tgtEl>
                                      </p:cBhvr>
                                    </p:animEffect>
                                    <p:anim calcmode="lin" valueType="num">
                                      <p:cBhvr>
                                        <p:cTn id="31"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2" end="2"/>
                                            </p:txEl>
                                          </p:spTgt>
                                        </p:tgtEl>
                                      </p:cBhvr>
                                      <p:to x="100000" y="60000"/>
                                    </p:animScale>
                                    <p:animScale>
                                      <p:cBhvr>
                                        <p:cTn id="37" dur="166" decel="50000">
                                          <p:stCondLst>
                                            <p:cond delay="676"/>
                                          </p:stCondLst>
                                        </p:cTn>
                                        <p:tgtEl>
                                          <p:spTgt spid="3">
                                            <p:txEl>
                                              <p:pRg st="2" end="2"/>
                                            </p:txEl>
                                          </p:spTgt>
                                        </p:tgtEl>
                                      </p:cBhvr>
                                      <p:to x="100000" y="100000"/>
                                    </p:animScale>
                                    <p:animScale>
                                      <p:cBhvr>
                                        <p:cTn id="38" dur="26">
                                          <p:stCondLst>
                                            <p:cond delay="1312"/>
                                          </p:stCondLst>
                                        </p:cTn>
                                        <p:tgtEl>
                                          <p:spTgt spid="3">
                                            <p:txEl>
                                              <p:pRg st="2" end="2"/>
                                            </p:txEl>
                                          </p:spTgt>
                                        </p:tgtEl>
                                      </p:cBhvr>
                                      <p:to x="100000" y="80000"/>
                                    </p:animScale>
                                    <p:animScale>
                                      <p:cBhvr>
                                        <p:cTn id="39" dur="166" decel="50000">
                                          <p:stCondLst>
                                            <p:cond delay="1338"/>
                                          </p:stCondLst>
                                        </p:cTn>
                                        <p:tgtEl>
                                          <p:spTgt spid="3">
                                            <p:txEl>
                                              <p:pRg st="2" end="2"/>
                                            </p:txEl>
                                          </p:spTgt>
                                        </p:tgtEl>
                                      </p:cBhvr>
                                      <p:to x="100000" y="100000"/>
                                    </p:animScale>
                                    <p:animScale>
                                      <p:cBhvr>
                                        <p:cTn id="40" dur="26">
                                          <p:stCondLst>
                                            <p:cond delay="1642"/>
                                          </p:stCondLst>
                                        </p:cTn>
                                        <p:tgtEl>
                                          <p:spTgt spid="3">
                                            <p:txEl>
                                              <p:pRg st="2" end="2"/>
                                            </p:txEl>
                                          </p:spTgt>
                                        </p:tgtEl>
                                      </p:cBhvr>
                                      <p:to x="100000" y="90000"/>
                                    </p:animScale>
                                    <p:animScale>
                                      <p:cBhvr>
                                        <p:cTn id="41" dur="166" decel="50000">
                                          <p:stCondLst>
                                            <p:cond delay="1668"/>
                                          </p:stCondLst>
                                        </p:cTn>
                                        <p:tgtEl>
                                          <p:spTgt spid="3">
                                            <p:txEl>
                                              <p:pRg st="2" end="2"/>
                                            </p:txEl>
                                          </p:spTgt>
                                        </p:tgtEl>
                                      </p:cBhvr>
                                      <p:to x="100000" y="100000"/>
                                    </p:animScale>
                                    <p:animScale>
                                      <p:cBhvr>
                                        <p:cTn id="42" dur="26">
                                          <p:stCondLst>
                                            <p:cond delay="1808"/>
                                          </p:stCondLst>
                                        </p:cTn>
                                        <p:tgtEl>
                                          <p:spTgt spid="3">
                                            <p:txEl>
                                              <p:pRg st="2" end="2"/>
                                            </p:txEl>
                                          </p:spTgt>
                                        </p:tgtEl>
                                      </p:cBhvr>
                                      <p:to x="100000" y="95000"/>
                                    </p:animScale>
                                    <p:animScale>
                                      <p:cBhvr>
                                        <p:cTn id="43" dur="166" decel="50000">
                                          <p:stCondLst>
                                            <p:cond delay="1834"/>
                                          </p:stCondLst>
                                        </p:cTn>
                                        <p:tgtEl>
                                          <p:spTgt spid="3">
                                            <p:txEl>
                                              <p:pRg st="2" end="2"/>
                                            </p:txEl>
                                          </p:spTgt>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18" presetClass="entr" presetSubtype="12" fill="hold"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Effect transition="in" filter="strips(downLeft)">
                                      <p:cBhvr>
                                        <p:cTn id="48" dur="500"/>
                                        <p:tgtEl>
                                          <p:spTgt spid="3">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7" presetClass="entr" presetSubtype="0"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Effect transition="in" filter="fade">
                                      <p:cBhvr>
                                        <p:cTn id="53" dur="1000"/>
                                        <p:tgtEl>
                                          <p:spTgt spid="3">
                                            <p:txEl>
                                              <p:pRg st="5" end="5"/>
                                            </p:txEl>
                                          </p:spTgt>
                                        </p:tgtEl>
                                      </p:cBhvr>
                                    </p:animEffect>
                                    <p:anim calcmode="lin" valueType="num">
                                      <p:cBhvr>
                                        <p:cTn id="5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5" dur="900" decel="100000" fill="hold"/>
                                        <p:tgtEl>
                                          <p:spTgt spid="3">
                                            <p:txEl>
                                              <p:pRg st="5" end="5"/>
                                            </p:txEl>
                                          </p:spTgt>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3">
                                            <p:txEl>
                                              <p:pRg st="5" end="5"/>
                                            </p:txEl>
                                          </p:spTgt>
                                        </p:tgtEl>
                                        <p:attrNameLst>
                                          <p:attrName>ppt_y</p:attrName>
                                        </p:attrNameLst>
                                      </p:cBhvr>
                                      <p:tavLst>
                                        <p:tav tm="0">
                                          <p:val>
                                            <p:strVal val="#ppt_y-.03"/>
                                          </p:val>
                                        </p:tav>
                                        <p:tav tm="100000">
                                          <p:val>
                                            <p:strVal val="#ppt_y"/>
                                          </p:val>
                                        </p:tav>
                                      </p:tavLst>
                                    </p:anim>
                                  </p:childTnLst>
                                </p:cTn>
                              </p:par>
                              <p:par>
                                <p:cTn id="57" presetID="37" presetClass="entr" presetSubtype="0" fill="hold" nodeType="with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fade">
                                      <p:cBhvr>
                                        <p:cTn id="59" dur="1000"/>
                                        <p:tgtEl>
                                          <p:spTgt spid="3">
                                            <p:txEl>
                                              <p:pRg st="6" end="6"/>
                                            </p:txEl>
                                          </p:spTgt>
                                        </p:tgtEl>
                                      </p:cBhvr>
                                    </p:animEffect>
                                    <p:anim calcmode="lin" valueType="num">
                                      <p:cBhvr>
                                        <p:cTn id="6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1" dur="900" decel="100000" fill="hold"/>
                                        <p:tgtEl>
                                          <p:spTgt spid="3">
                                            <p:txEl>
                                              <p:pRg st="6" end="6"/>
                                            </p:txEl>
                                          </p:spTgt>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3">
                                            <p:txEl>
                                              <p:pRg st="6" end="6"/>
                                            </p:txEl>
                                          </p:spTgt>
                                        </p:tgtEl>
                                        <p:attrNameLst>
                                          <p:attrName>ppt_y</p:attrName>
                                        </p:attrNameLst>
                                      </p:cBhvr>
                                      <p:tavLst>
                                        <p:tav tm="0">
                                          <p:val>
                                            <p:strVal val="#ppt_y-.03"/>
                                          </p:val>
                                        </p:tav>
                                        <p:tav tm="100000">
                                          <p:val>
                                            <p:strVal val="#ppt_y"/>
                                          </p:val>
                                        </p:tav>
                                      </p:tavLst>
                                    </p:anim>
                                  </p:childTnLst>
                                </p:cTn>
                              </p:par>
                              <p:par>
                                <p:cTn id="63" presetID="37" presetClass="entr" presetSubtype="0" fill="hold" nodeType="withEffect">
                                  <p:stCondLst>
                                    <p:cond delay="0"/>
                                  </p:stCondLst>
                                  <p:childTnLst>
                                    <p:set>
                                      <p:cBhvr>
                                        <p:cTn id="64" dur="1" fill="hold">
                                          <p:stCondLst>
                                            <p:cond delay="0"/>
                                          </p:stCondLst>
                                        </p:cTn>
                                        <p:tgtEl>
                                          <p:spTgt spid="3">
                                            <p:txEl>
                                              <p:pRg st="7" end="7"/>
                                            </p:txEl>
                                          </p:spTgt>
                                        </p:tgtEl>
                                        <p:attrNameLst>
                                          <p:attrName>style.visibility</p:attrName>
                                        </p:attrNameLst>
                                      </p:cBhvr>
                                      <p:to>
                                        <p:strVal val="visible"/>
                                      </p:to>
                                    </p:set>
                                    <p:animEffect transition="in" filter="fade">
                                      <p:cBhvr>
                                        <p:cTn id="65" dur="1000"/>
                                        <p:tgtEl>
                                          <p:spTgt spid="3">
                                            <p:txEl>
                                              <p:pRg st="7" end="7"/>
                                            </p:txEl>
                                          </p:spTgt>
                                        </p:tgtEl>
                                      </p:cBhvr>
                                    </p:animEffect>
                                    <p:anim calcmode="lin" valueType="num">
                                      <p:cBhvr>
                                        <p:cTn id="6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7" dur="900" decel="100000" fill="hold"/>
                                        <p:tgtEl>
                                          <p:spTgt spid="3">
                                            <p:txEl>
                                              <p:pRg st="7" end="7"/>
                                            </p:txEl>
                                          </p:spTgt>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3">
                                            <p:txEl>
                                              <p:pRg st="7" end="7"/>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75491" y="1468581"/>
                <a:ext cx="11850253" cy="5301673"/>
              </a:xfrm>
            </p:spPr>
            <p:txBody>
              <a:bodyPr>
                <a:normAutofit fontScale="77500" lnSpcReduction="20000"/>
              </a:bodyPr>
              <a:lstStyle/>
              <a:p>
                <a:pPr marL="0" lvl="0" indent="0">
                  <a:buNone/>
                </a:pPr>
                <a:r>
                  <a:rPr lang="en-US" dirty="0"/>
                  <a:t>3) A man can row 18kmph in still water. It takes him thrice as along to row up as to row down the river. Find the rate of stream.</a:t>
                </a:r>
              </a:p>
              <a:p>
                <a:pPr marL="0" indent="0">
                  <a:buNone/>
                </a:pPr>
                <a:r>
                  <a:rPr lang="en-US" dirty="0"/>
                  <a:t>Sol) Let man’s rate upstream be X </a:t>
                </a:r>
                <a:r>
                  <a:rPr lang="en-US" dirty="0" err="1"/>
                  <a:t>kmph</a:t>
                </a:r>
                <a:r>
                  <a:rPr lang="en-US" dirty="0"/>
                  <a:t>. Then, his rate downstream = 3X </a:t>
                </a:r>
                <a:r>
                  <a:rPr lang="en-US" dirty="0" err="1"/>
                  <a:t>kmph</a:t>
                </a:r>
                <a:endParaRPr lang="en-US" dirty="0"/>
              </a:p>
              <a:p>
                <a:pPr marL="0" indent="0">
                  <a:buNone/>
                </a:pPr>
                <a:r>
                  <a:rPr lang="en-US" dirty="0"/>
                  <a:t>       Rate in still water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r>
                          <a:rPr lang="en-US" i="1">
                            <a:latin typeface="Cambria Math" panose="02040503050406030204" pitchFamily="18" charset="0"/>
                          </a:rPr>
                          <m:t>3</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𝑘𝑚𝑝h</m:t>
                    </m:r>
                    <m:r>
                      <a:rPr lang="en-US" i="1">
                        <a:latin typeface="Cambria Math" panose="02040503050406030204" pitchFamily="18" charset="0"/>
                      </a:rPr>
                      <m:t>=2</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𝑘𝑚𝑝h</m:t>
                    </m:r>
                  </m:oMath>
                </a14:m>
                <a:endParaRPr lang="en-US" dirty="0"/>
              </a:p>
              <a:p>
                <a:pPr marL="0" indent="0">
                  <a:buNone/>
                </a:pPr>
                <a:r>
                  <a:rPr lang="en-US" dirty="0"/>
                  <a:t>       So, 2x = 18 or  x = 9 </a:t>
                </a:r>
                <a:r>
                  <a:rPr lang="en-US" dirty="0" err="1"/>
                  <a:t>kmph</a:t>
                </a:r>
                <a:endParaRPr lang="en-US" dirty="0"/>
              </a:p>
              <a:p>
                <a:pPr marL="0" indent="0">
                  <a:buNone/>
                </a:pPr>
                <a:r>
                  <a:rPr lang="en-US" dirty="0"/>
                  <a:t>       Rate upstream = 9kmph,  Rate downstream = 3Xkmph = 27 </a:t>
                </a:r>
                <a:r>
                  <a:rPr lang="en-US" dirty="0" err="1"/>
                  <a:t>kmph</a:t>
                </a:r>
                <a:endParaRPr lang="en-US" dirty="0"/>
              </a:p>
              <a:p>
                <a:pPr marL="0" indent="0">
                  <a:buNone/>
                </a:pPr>
                <a:r>
                  <a:rPr lang="en-US" dirty="0"/>
                  <a:t>       Hence, rate of stream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r>
                          <a:rPr lang="en-US" i="1">
                            <a:latin typeface="Cambria Math" panose="02040503050406030204" pitchFamily="18" charset="0"/>
                          </a:rPr>
                          <m:t>27−9</m:t>
                        </m:r>
                      </m:e>
                    </m:d>
                    <m:r>
                      <a:rPr lang="en-US" i="1">
                        <a:latin typeface="Cambria Math" panose="02040503050406030204" pitchFamily="18" charset="0"/>
                      </a:rPr>
                      <m:t>=9</m:t>
                    </m:r>
                    <m:r>
                      <a:rPr lang="en-US" i="1">
                        <a:latin typeface="Cambria Math" panose="02040503050406030204" pitchFamily="18" charset="0"/>
                      </a:rPr>
                      <m:t>𝑘𝑚𝑝h</m:t>
                    </m:r>
                  </m:oMath>
                </a14:m>
                <a:endParaRPr lang="en-US" dirty="0"/>
              </a:p>
              <a:p>
                <a:pPr marL="0" indent="0">
                  <a:buNone/>
                </a:pPr>
                <a:endParaRPr lang="en-US" dirty="0"/>
              </a:p>
              <a:p>
                <a:pPr marL="0" lvl="0" indent="0">
                  <a:buNone/>
                </a:pPr>
                <a:r>
                  <a:rPr lang="en-US" dirty="0"/>
                  <a:t>4) There is a road beside a river. Two friends started from a place ‘A’ moved to a temple situated at another place B and then returned to A again. One of them moves on a cycle at a speed of 12kmph, while the other sails on a boat at a speed of 10kmph. If the river flows at the speed of 4 </a:t>
                </a:r>
                <a:r>
                  <a:rPr lang="en-US" dirty="0" err="1"/>
                  <a:t>kmph</a:t>
                </a:r>
                <a:r>
                  <a:rPr lang="en-US" dirty="0"/>
                  <a:t>, which of the two friends will return to place ‘A’ first?</a:t>
                </a:r>
              </a:p>
              <a:p>
                <a:pPr marL="0" indent="0">
                  <a:buNone/>
                </a:pPr>
                <a:r>
                  <a:rPr lang="en-US" dirty="0"/>
                  <a:t>Sol) Clearly the cyclist moves both ways to a speed to 12 </a:t>
                </a:r>
                <a:r>
                  <a:rPr lang="en-US" dirty="0" err="1"/>
                  <a:t>kmph</a:t>
                </a:r>
                <a:r>
                  <a:rPr lang="en-US" dirty="0"/>
                  <a:t>.</a:t>
                </a:r>
              </a:p>
              <a:p>
                <a:pPr marL="0" indent="0">
                  <a:buNone/>
                </a:pPr>
                <a:r>
                  <a:rPr lang="en-US" dirty="0"/>
                  <a:t>       So, average speed of the cyclist = 12 kmph (since, same speed)</a:t>
                </a:r>
              </a:p>
              <a:p>
                <a:pPr marL="0" indent="0">
                  <a:buNone/>
                </a:pPr>
                <a:r>
                  <a:rPr lang="en-US" dirty="0"/>
                  <a:t>       The boat sailor moves downstream @(10+4) = 14 kmph</a:t>
                </a:r>
              </a:p>
              <a:p>
                <a:pPr marL="0" indent="0">
                  <a:buNone/>
                </a:pPr>
                <a:r>
                  <a:rPr lang="en-US" dirty="0"/>
                  <a:t>       The boat sailor moves upstream @(10-4) = 6 kmph</a:t>
                </a:r>
              </a:p>
              <a:p>
                <a:pPr marL="0" indent="0">
                  <a:buNone/>
                </a:pPr>
                <a:r>
                  <a:rPr lang="en-US" dirty="0"/>
                  <a:t>       So, Average speed of the boat sailor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2×14×6</m:t>
                        </m:r>
                      </m:num>
                      <m:den>
                        <m:r>
                          <a:rPr lang="en-US" i="1">
                            <a:latin typeface="Cambria Math" panose="02040503050406030204" pitchFamily="18" charset="0"/>
                          </a:rPr>
                          <m:t>14+6</m:t>
                        </m:r>
                      </m:den>
                    </m:f>
                  </m:oMath>
                </a14:m>
                <a:r>
                  <a:rPr lang="en-US" dirty="0"/>
                  <a:t>) kmph = 8.4 kmph</a:t>
                </a:r>
              </a:p>
              <a:p>
                <a:pPr marL="0" indent="0">
                  <a:buNone/>
                </a:pPr>
                <a:r>
                  <a:rPr lang="en-US" dirty="0"/>
                  <a:t>       Since, The avg. speed of the cyclist is greater, he will return to A first.</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75491" y="1468581"/>
                <a:ext cx="11850253" cy="5301673"/>
              </a:xfrm>
              <a:blipFill>
                <a:blip r:embed="rId2"/>
                <a:stretch>
                  <a:fillRect l="-360" t="-1839" b="-345"/>
                </a:stretch>
              </a:blipFill>
            </p:spPr>
            <p:txBody>
              <a:bodyPr/>
              <a:lstStyle/>
              <a:p>
                <a:r>
                  <a:rPr lang="en-IN">
                    <a:noFill/>
                  </a:rPr>
                  <a:t> </a:t>
                </a:r>
              </a:p>
            </p:txBody>
          </p:sp>
        </mc:Fallback>
      </mc:AlternateContent>
    </p:spTree>
    <p:extLst>
      <p:ext uri="{BB962C8B-B14F-4D97-AF65-F5344CB8AC3E}">
        <p14:creationId xmlns:p14="http://schemas.microsoft.com/office/powerpoint/2010/main" xmlns="" val="3326224079"/>
      </p:ext>
    </p:extLst>
  </p:cSld>
  <p:clrMapOvr>
    <a:masterClrMapping/>
  </p:clrMapOvr>
  <mc:AlternateContent xmlns:mc="http://schemas.openxmlformats.org/markup-compatibility/2006">
    <mc:Choice xmlns:p14="http://schemas.microsoft.com/office/powerpoint/2010/main" xmlns=""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childTnLst>
                                </p:cTn>
                              </p:par>
                              <p:par>
                                <p:cTn id="16" presetID="23" presetClass="entr" presetSubtype="16"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p:cTn id="1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2" end="2"/>
                                            </p:txEl>
                                          </p:spTgt>
                                        </p:tgtEl>
                                        <p:attrNameLst>
                                          <p:attrName>ppt_h</p:attrName>
                                        </p:attrNameLst>
                                      </p:cBhvr>
                                      <p:tavLst>
                                        <p:tav tm="0">
                                          <p:val>
                                            <p:fltVal val="0"/>
                                          </p:val>
                                        </p:tav>
                                        <p:tav tm="100000">
                                          <p:val>
                                            <p:strVal val="#ppt_h"/>
                                          </p:val>
                                        </p:tav>
                                      </p:tavLst>
                                    </p:anim>
                                  </p:childTnLst>
                                </p:cTn>
                              </p:par>
                              <p:par>
                                <p:cTn id="20" presetID="2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childTnLst>
                                </p:cTn>
                              </p:par>
                              <p:par>
                                <p:cTn id="24" presetID="23" presetClass="entr" presetSubtype="16"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p:cTn id="2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4" end="4"/>
                                            </p:txEl>
                                          </p:spTgt>
                                        </p:tgtEl>
                                        <p:attrNameLst>
                                          <p:attrName>ppt_h</p:attrName>
                                        </p:attrNameLst>
                                      </p:cBhvr>
                                      <p:tavLst>
                                        <p:tav tm="0">
                                          <p:val>
                                            <p:fltVal val="0"/>
                                          </p:val>
                                        </p:tav>
                                        <p:tav tm="100000">
                                          <p:val>
                                            <p:strVal val="#ppt_h"/>
                                          </p:val>
                                        </p:tav>
                                      </p:tavLst>
                                    </p:anim>
                                  </p:childTnLst>
                                </p:cTn>
                              </p:par>
                              <p:par>
                                <p:cTn id="28" presetID="23" presetClass="entr" presetSubtype="16"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p:cTn id="30"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 calcmode="lin" valueType="num">
                                      <p:cBhvr>
                                        <p:cTn id="36"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37"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38"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39" dur="10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 calcmode="lin" valueType="num">
                                      <p:cBhvr>
                                        <p:cTn id="44"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8" end="8"/>
                                            </p:txEl>
                                          </p:spTgt>
                                        </p:tgtEl>
                                        <p:attrNameLst>
                                          <p:attrName>ppt_h</p:attrName>
                                        </p:attrNameLst>
                                      </p:cBhvr>
                                      <p:tavLst>
                                        <p:tav tm="0">
                                          <p:val>
                                            <p:fltVal val="0"/>
                                          </p:val>
                                        </p:tav>
                                        <p:tav tm="100000">
                                          <p:val>
                                            <p:strVal val="#ppt_h"/>
                                          </p:val>
                                        </p:tav>
                                      </p:tavLst>
                                    </p:anim>
                                  </p:childTnLst>
                                </p:cTn>
                              </p:par>
                              <p:par>
                                <p:cTn id="46" presetID="23" presetClass="entr" presetSubtype="16" fill="hold"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 calcmode="lin" valueType="num">
                                      <p:cBhvr>
                                        <p:cTn id="48"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49" dur="500" fill="hold"/>
                                        <p:tgtEl>
                                          <p:spTgt spid="3">
                                            <p:txEl>
                                              <p:pRg st="9" end="9"/>
                                            </p:txEl>
                                          </p:spTgt>
                                        </p:tgtEl>
                                        <p:attrNameLst>
                                          <p:attrName>ppt_h</p:attrName>
                                        </p:attrNameLst>
                                      </p:cBhvr>
                                      <p:tavLst>
                                        <p:tav tm="0">
                                          <p:val>
                                            <p:fltVal val="0"/>
                                          </p:val>
                                        </p:tav>
                                        <p:tav tm="100000">
                                          <p:val>
                                            <p:strVal val="#ppt_h"/>
                                          </p:val>
                                        </p:tav>
                                      </p:tavLst>
                                    </p:anim>
                                  </p:childTnLst>
                                </p:cTn>
                              </p:par>
                              <p:par>
                                <p:cTn id="50" presetID="23" presetClass="entr" presetSubtype="16" fill="hold" nodeType="with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 calcmode="lin" valueType="num">
                                      <p:cBhvr>
                                        <p:cTn id="52"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53" dur="500" fill="hold"/>
                                        <p:tgtEl>
                                          <p:spTgt spid="3">
                                            <p:txEl>
                                              <p:pRg st="10" end="10"/>
                                            </p:txEl>
                                          </p:spTgt>
                                        </p:tgtEl>
                                        <p:attrNameLst>
                                          <p:attrName>ppt_h</p:attrName>
                                        </p:attrNameLst>
                                      </p:cBhvr>
                                      <p:tavLst>
                                        <p:tav tm="0">
                                          <p:val>
                                            <p:fltVal val="0"/>
                                          </p:val>
                                        </p:tav>
                                        <p:tav tm="100000">
                                          <p:val>
                                            <p:strVal val="#ppt_h"/>
                                          </p:val>
                                        </p:tav>
                                      </p:tavLst>
                                    </p:anim>
                                  </p:childTnLst>
                                </p:cTn>
                              </p:par>
                              <p:par>
                                <p:cTn id="54" presetID="23" presetClass="entr" presetSubtype="16" fill="hold" nodeType="with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 calcmode="lin" valueType="num">
                                      <p:cBhvr>
                                        <p:cTn id="56"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11" end="11"/>
                                            </p:txEl>
                                          </p:spTgt>
                                        </p:tgtEl>
                                        <p:attrNameLst>
                                          <p:attrName>ppt_h</p:attrName>
                                        </p:attrNameLst>
                                      </p:cBhvr>
                                      <p:tavLst>
                                        <p:tav tm="0">
                                          <p:val>
                                            <p:fltVal val="0"/>
                                          </p:val>
                                        </p:tav>
                                        <p:tav tm="100000">
                                          <p:val>
                                            <p:strVal val="#ppt_h"/>
                                          </p:val>
                                        </p:tav>
                                      </p:tavLst>
                                    </p:anim>
                                  </p:childTnLst>
                                </p:cTn>
                              </p:par>
                              <p:par>
                                <p:cTn id="58" presetID="23" presetClass="entr" presetSubtype="16" fill="hold" nodeType="withEffect">
                                  <p:stCondLst>
                                    <p:cond delay="0"/>
                                  </p:stCondLst>
                                  <p:childTnLst>
                                    <p:set>
                                      <p:cBhvr>
                                        <p:cTn id="59" dur="1" fill="hold">
                                          <p:stCondLst>
                                            <p:cond delay="0"/>
                                          </p:stCondLst>
                                        </p:cTn>
                                        <p:tgtEl>
                                          <p:spTgt spid="3">
                                            <p:txEl>
                                              <p:pRg st="12" end="12"/>
                                            </p:txEl>
                                          </p:spTgt>
                                        </p:tgtEl>
                                        <p:attrNameLst>
                                          <p:attrName>style.visibility</p:attrName>
                                        </p:attrNameLst>
                                      </p:cBhvr>
                                      <p:to>
                                        <p:strVal val="visible"/>
                                      </p:to>
                                    </p:set>
                                    <p:anim calcmode="lin" valueType="num">
                                      <p:cBhvr>
                                        <p:cTn id="60" dur="5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61" dur="500" fill="hold"/>
                                        <p:tgtEl>
                                          <p:spTgt spid="3">
                                            <p:txEl>
                                              <p:pRg st="12" end="12"/>
                                            </p:txEl>
                                          </p:spTgt>
                                        </p:tgtEl>
                                        <p:attrNameLst>
                                          <p:attrName>ppt_h</p:attrName>
                                        </p:attrNameLst>
                                      </p:cBhvr>
                                      <p:tavLst>
                                        <p:tav tm="0">
                                          <p:val>
                                            <p:fltVal val="0"/>
                                          </p:val>
                                        </p:tav>
                                        <p:tav tm="100000">
                                          <p:val>
                                            <p:strVal val="#ppt_h"/>
                                          </p:val>
                                        </p:tav>
                                      </p:tavLst>
                                    </p:anim>
                                  </p:childTnLst>
                                </p:cTn>
                              </p:par>
                              <p:par>
                                <p:cTn id="62" presetID="23" presetClass="entr" presetSubtype="16" fill="hold" nodeType="withEffect">
                                  <p:stCondLst>
                                    <p:cond delay="0"/>
                                  </p:stCondLst>
                                  <p:childTnLst>
                                    <p:set>
                                      <p:cBhvr>
                                        <p:cTn id="63" dur="1" fill="hold">
                                          <p:stCondLst>
                                            <p:cond delay="0"/>
                                          </p:stCondLst>
                                        </p:cTn>
                                        <p:tgtEl>
                                          <p:spTgt spid="3">
                                            <p:txEl>
                                              <p:pRg st="13" end="13"/>
                                            </p:txEl>
                                          </p:spTgt>
                                        </p:tgtEl>
                                        <p:attrNameLst>
                                          <p:attrName>style.visibility</p:attrName>
                                        </p:attrNameLst>
                                      </p:cBhvr>
                                      <p:to>
                                        <p:strVal val="visible"/>
                                      </p:to>
                                    </p:set>
                                    <p:anim calcmode="lin" valueType="num">
                                      <p:cBhvr>
                                        <p:cTn id="64" dur="500" fill="hold"/>
                                        <p:tgtEl>
                                          <p:spTgt spid="3">
                                            <p:txEl>
                                              <p:pRg st="13" end="13"/>
                                            </p:txEl>
                                          </p:spTgt>
                                        </p:tgtEl>
                                        <p:attrNameLst>
                                          <p:attrName>ppt_w</p:attrName>
                                        </p:attrNameLst>
                                      </p:cBhvr>
                                      <p:tavLst>
                                        <p:tav tm="0">
                                          <p:val>
                                            <p:fltVal val="0"/>
                                          </p:val>
                                        </p:tav>
                                        <p:tav tm="100000">
                                          <p:val>
                                            <p:strVal val="#ppt_w"/>
                                          </p:val>
                                        </p:tav>
                                      </p:tavLst>
                                    </p:anim>
                                    <p:anim calcmode="lin" valueType="num">
                                      <p:cBhvr>
                                        <p:cTn id="65" dur="500" fill="hold"/>
                                        <p:tgtEl>
                                          <p:spTgt spid="3">
                                            <p:txEl>
                                              <p:pRg st="13" end="1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66255" y="1468581"/>
                <a:ext cx="11887199" cy="5237019"/>
              </a:xfrm>
            </p:spPr>
            <p:txBody>
              <a:bodyPr>
                <a:normAutofit lnSpcReduction="10000"/>
              </a:bodyPr>
              <a:lstStyle/>
              <a:p>
                <a:pPr lvl="0">
                  <a:buFont typeface="Wingdings" panose="05000000000000000000" pitchFamily="2" charset="2"/>
                  <a:buChar char="q"/>
                </a:pPr>
                <a:r>
                  <a:rPr lang="en-US" sz="2800" dirty="0"/>
                  <a:t> C.P  =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100</m:t>
                        </m:r>
                      </m:num>
                      <m:den>
                        <m:r>
                          <a:rPr lang="en-US" sz="2800" i="1">
                            <a:latin typeface="Cambria Math" panose="02040503050406030204" pitchFamily="18" charset="0"/>
                          </a:rPr>
                          <m:t>100−</m:t>
                        </m:r>
                        <m:r>
                          <a:rPr lang="en-US" sz="2800" i="1">
                            <a:latin typeface="Cambria Math" panose="02040503050406030204" pitchFamily="18" charset="0"/>
                          </a:rPr>
                          <m:t>𝐿𝑜𝑠𝑠</m:t>
                        </m:r>
                        <m:r>
                          <a:rPr lang="en-US" sz="2800" i="1">
                            <a:latin typeface="Cambria Math" panose="02040503050406030204" pitchFamily="18" charset="0"/>
                          </a:rPr>
                          <m:t>%</m:t>
                        </m:r>
                      </m:den>
                    </m:f>
                  </m:oMath>
                </a14:m>
                <a:r>
                  <a:rPr lang="en-US" sz="2800" dirty="0"/>
                  <a:t>)</a:t>
                </a:r>
                <a14:m>
                  <m:oMath xmlns:m="http://schemas.openxmlformats.org/officeDocument/2006/math">
                    <m:r>
                      <a:rPr lang="en-US" sz="2800" i="1">
                        <a:latin typeface="Cambria Math" panose="02040503050406030204" pitchFamily="18" charset="0"/>
                      </a:rPr>
                      <m:t> </m:t>
                    </m:r>
                    <m:r>
                      <a:rPr lang="en-US" sz="2800" i="1">
                        <a:latin typeface="Cambria Math" panose="02040503050406030204" pitchFamily="18" charset="0"/>
                      </a:rPr>
                      <m:t>𝑥</m:t>
                    </m:r>
                  </m:oMath>
                </a14:m>
                <a:r>
                  <a:rPr lang="en-US" sz="2800" dirty="0"/>
                  <a:t> S.P</a:t>
                </a:r>
              </a:p>
              <a:p>
                <a:pPr lvl="0">
                  <a:buFont typeface="Wingdings" panose="05000000000000000000" pitchFamily="2" charset="2"/>
                  <a:buChar char="q"/>
                </a:pPr>
                <a:r>
                  <a:rPr lang="en-US" sz="2800" dirty="0"/>
                  <a:t>If an article is sold at a gain of say, 35% then S.P = 135% of C.P.</a:t>
                </a:r>
              </a:p>
              <a:p>
                <a:pPr lvl="0">
                  <a:buFont typeface="Wingdings" panose="05000000000000000000" pitchFamily="2" charset="2"/>
                  <a:buChar char="q"/>
                </a:pPr>
                <a:r>
                  <a:rPr lang="en-US" sz="2800" dirty="0"/>
                  <a:t>If an article is sold at a loss of say 65% then S.P = 65% of C.P.</a:t>
                </a:r>
              </a:p>
              <a:p>
                <a:pPr lvl="0">
                  <a:buFont typeface="Wingdings" panose="05000000000000000000" pitchFamily="2" charset="2"/>
                  <a:buChar char="q"/>
                </a:pPr>
                <a:r>
                  <a:rPr lang="en-US" sz="2800" dirty="0"/>
                  <a:t>When a person sells two similar items one at a gain of say , X% and the other at a loss of X%, then the seller always incurs a loss given by </a:t>
                </a:r>
              </a:p>
              <a:p>
                <a:pPr marL="0" lvl="0" indent="0">
                  <a:buNone/>
                </a:pPr>
                <a:r>
                  <a:rPr lang="en-US" sz="2800" dirty="0"/>
                  <a:t>	Loss% =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𝐶𝑜𝑚𝑚𝑜𝑛</m:t>
                            </m:r>
                            <m:r>
                              <a:rPr lang="en-US" sz="2800" i="1">
                                <a:latin typeface="Cambria Math" panose="02040503050406030204" pitchFamily="18" charset="0"/>
                              </a:rPr>
                              <m:t> </m:t>
                            </m:r>
                            <m:r>
                              <a:rPr lang="en-US" sz="2800" i="1">
                                <a:latin typeface="Cambria Math" panose="02040503050406030204" pitchFamily="18" charset="0"/>
                              </a:rPr>
                              <m:t>𝑙𝑜𝑠𝑠</m:t>
                            </m:r>
                            <m:r>
                              <a:rPr lang="en-US" sz="2800" i="1">
                                <a:latin typeface="Cambria Math" panose="02040503050406030204" pitchFamily="18" charset="0"/>
                              </a:rPr>
                              <m:t> &amp; </m:t>
                            </m:r>
                            <m:r>
                              <a:rPr lang="en-US" sz="2800" i="1">
                                <a:latin typeface="Cambria Math" panose="02040503050406030204" pitchFamily="18" charset="0"/>
                              </a:rPr>
                              <m:t>𝑔𝑎𝑖𝑛</m:t>
                            </m:r>
                            <m:r>
                              <a:rPr lang="en-US" sz="2800" i="1">
                                <a:latin typeface="Cambria Math" panose="02040503050406030204" pitchFamily="18" charset="0"/>
                              </a:rPr>
                              <m:t> %</m:t>
                            </m:r>
                          </m:num>
                          <m:den>
                            <m:r>
                              <a:rPr lang="en-US" sz="2800" i="1">
                                <a:latin typeface="Cambria Math" panose="02040503050406030204" pitchFamily="18" charset="0"/>
                              </a:rPr>
                              <m:t>10</m:t>
                            </m:r>
                          </m:den>
                        </m:f>
                        <m:r>
                          <a:rPr lang="en-US" sz="2800" i="1">
                            <a:latin typeface="Cambria Math" panose="02040503050406030204" pitchFamily="18" charset="0"/>
                          </a:rPr>
                          <m:t>)</m:t>
                        </m:r>
                      </m:e>
                      <m:sup>
                        <m:r>
                          <a:rPr lang="en-US" sz="2800" i="1">
                            <a:latin typeface="Cambria Math" panose="02040503050406030204" pitchFamily="18" charset="0"/>
                          </a:rPr>
                          <m:t>2</m:t>
                        </m:r>
                      </m:sup>
                    </m:sSup>
                    <m:r>
                      <a:rPr lang="en-US" sz="2800" i="1">
                        <a:latin typeface="Cambria Math" panose="02040503050406030204" pitchFamily="18" charset="0"/>
                      </a:rPr>
                      <m:t>= </m:t>
                    </m:r>
                    <m:sSup>
                      <m:sSupPr>
                        <m:ctrlPr>
                          <a:rPr lang="en-US" sz="2800" i="1">
                            <a:latin typeface="Cambria Math" panose="02040503050406030204" pitchFamily="18" charset="0"/>
                          </a:rPr>
                        </m:ctrlPr>
                      </m:sSupPr>
                      <m:e>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𝑥</m:t>
                            </m:r>
                          </m:num>
                          <m:den>
                            <m:r>
                              <a:rPr lang="en-US" sz="2800" i="1">
                                <a:latin typeface="Cambria Math" panose="02040503050406030204" pitchFamily="18" charset="0"/>
                              </a:rPr>
                              <m:t>10</m:t>
                            </m:r>
                          </m:den>
                        </m:f>
                        <m:r>
                          <a:rPr lang="en-US" sz="2800" i="1">
                            <a:latin typeface="Cambria Math" panose="02040503050406030204" pitchFamily="18" charset="0"/>
                          </a:rPr>
                          <m:t>)</m:t>
                        </m:r>
                      </m:e>
                      <m:sup>
                        <m:r>
                          <a:rPr lang="en-US" sz="2800" i="1">
                            <a:latin typeface="Cambria Math" panose="02040503050406030204" pitchFamily="18" charset="0"/>
                          </a:rPr>
                          <m:t>2</m:t>
                        </m:r>
                      </m:sup>
                    </m:sSup>
                  </m:oMath>
                </a14:m>
                <a:endParaRPr lang="en-US" sz="2800" dirty="0"/>
              </a:p>
              <a:p>
                <a:pPr lvl="0">
                  <a:buFont typeface="Wingdings" panose="05000000000000000000" pitchFamily="2" charset="2"/>
                  <a:buChar char="q"/>
                </a:pPr>
                <a:r>
                  <a:rPr lang="en-US" sz="2800" dirty="0"/>
                  <a:t>If a trader professes to sell his goods at cost price but uses false  weights then </a:t>
                </a:r>
              </a:p>
              <a:p>
                <a:pPr marL="0" indent="0">
                  <a:buNone/>
                </a:pPr>
                <a:r>
                  <a:rPr lang="en-US" sz="2800" dirty="0"/>
                  <a:t>	Gain% = </a:t>
                </a:r>
                <a14:m>
                  <m:oMath xmlns:m="http://schemas.openxmlformats.org/officeDocument/2006/math">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𝐸𝑟𝑟𝑜𝑟</m:t>
                                </m:r>
                              </m:num>
                              <m:den>
                                <m:d>
                                  <m:dPr>
                                    <m:ctrlPr>
                                      <a:rPr lang="en-US" sz="2800" i="1">
                                        <a:latin typeface="Cambria Math" panose="02040503050406030204" pitchFamily="18" charset="0"/>
                                      </a:rPr>
                                    </m:ctrlPr>
                                  </m:dPr>
                                  <m:e>
                                    <m:r>
                                      <a:rPr lang="en-US" sz="2800" i="1">
                                        <a:latin typeface="Cambria Math" panose="02040503050406030204" pitchFamily="18" charset="0"/>
                                      </a:rPr>
                                      <m:t>𝑇𝑟𝑢𝑒</m:t>
                                    </m:r>
                                    <m:r>
                                      <a:rPr lang="en-US" sz="2800" i="1">
                                        <a:latin typeface="Cambria Math" panose="02040503050406030204" pitchFamily="18" charset="0"/>
                                      </a:rPr>
                                      <m:t> </m:t>
                                    </m:r>
                                    <m:r>
                                      <a:rPr lang="en-US" sz="2800" i="1">
                                        <a:latin typeface="Cambria Math" panose="02040503050406030204" pitchFamily="18" charset="0"/>
                                      </a:rPr>
                                      <m:t>𝑉𝑎𝑙𝑢𝑒</m:t>
                                    </m:r>
                                  </m:e>
                                </m:d>
                                <m:r>
                                  <a:rPr lang="en-US" sz="2800" i="1">
                                    <a:latin typeface="Cambria Math" panose="02040503050406030204" pitchFamily="18" charset="0"/>
                                  </a:rPr>
                                  <m:t>−</m:t>
                                </m:r>
                                <m:d>
                                  <m:dPr>
                                    <m:ctrlPr>
                                      <a:rPr lang="en-US" sz="2800" i="1">
                                        <a:latin typeface="Cambria Math" panose="02040503050406030204" pitchFamily="18" charset="0"/>
                                      </a:rPr>
                                    </m:ctrlPr>
                                  </m:dPr>
                                  <m:e>
                                    <m:r>
                                      <a:rPr lang="en-US" sz="2800" i="1">
                                        <a:latin typeface="Cambria Math" panose="02040503050406030204" pitchFamily="18" charset="0"/>
                                      </a:rPr>
                                      <m:t>𝐸𝑟𝑟𝑜𝑟</m:t>
                                    </m:r>
                                  </m:e>
                                </m:d>
                              </m:den>
                            </m:f>
                            <m:r>
                              <a:rPr lang="en-US" sz="280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100</m:t>
                            </m:r>
                          </m:e>
                        </m:d>
                      </m:e>
                      <m:sup/>
                    </m:sSup>
                    <m:r>
                      <a:rPr lang="en-US" sz="2800" i="1">
                        <a:latin typeface="Cambria Math" panose="02040503050406030204" pitchFamily="18" charset="0"/>
                      </a:rPr>
                      <m:t>%</m:t>
                    </m:r>
                  </m:oMath>
                </a14:m>
                <a:endParaRPr lang="en-US" sz="2800" dirty="0"/>
              </a:p>
              <a:p>
                <a:pPr marL="457200" lvl="0" indent="-457200">
                  <a:buFont typeface="+mj-lt"/>
                  <a:buAutoNum type="arabicParenR"/>
                </a:pPr>
                <a:endParaRPr lang="en-US" sz="2800"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66255" y="1468581"/>
                <a:ext cx="11887199" cy="5237019"/>
              </a:xfrm>
              <a:blipFill>
                <a:blip r:embed="rId2"/>
                <a:stretch>
                  <a:fillRect l="-872" t="-1630"/>
                </a:stretch>
              </a:blipFill>
            </p:spPr>
            <p:txBody>
              <a:bodyPr/>
              <a:lstStyle/>
              <a:p>
                <a:r>
                  <a:rPr lang="en-IN">
                    <a:noFill/>
                  </a:rPr>
                  <a:t> </a:t>
                </a:r>
              </a:p>
            </p:txBody>
          </p:sp>
        </mc:Fallback>
      </mc:AlternateContent>
    </p:spTree>
    <p:extLst>
      <p:ext uri="{BB962C8B-B14F-4D97-AF65-F5344CB8AC3E}">
        <p14:creationId xmlns:p14="http://schemas.microsoft.com/office/powerpoint/2010/main" xmlns="" val="3695605960"/>
      </p:ext>
    </p:extLst>
  </p:cSld>
  <p:clrMapOvr>
    <a:masterClrMapping/>
  </p:clrMapOvr>
  <mc:AlternateContent xmlns:mc="http://schemas.openxmlformats.org/markup-compatibility/2006">
    <mc:Choice xmlns:p14="http://schemas.microsoft.com/office/powerpoint/2010/main" xmlns=""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38545" y="1422400"/>
                <a:ext cx="11905673" cy="5320145"/>
              </a:xfrm>
            </p:spPr>
            <p:txBody>
              <a:bodyPr>
                <a:normAutofit fontScale="85000" lnSpcReduction="20000"/>
              </a:bodyPr>
              <a:lstStyle/>
              <a:p>
                <a:pPr marL="0" lvl="0" indent="0">
                  <a:buNone/>
                </a:pPr>
                <a:r>
                  <a:rPr lang="en-US" dirty="0"/>
                  <a:t>5) A man can row 7</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r>
                      <a:rPr lang="en-US" i="1">
                        <a:latin typeface="Cambria Math" panose="02040503050406030204" pitchFamily="18" charset="0"/>
                      </a:rPr>
                      <m:t>𝑘𝑚𝑝h</m:t>
                    </m:r>
                    <m:r>
                      <a:rPr lang="en-US" i="1">
                        <a:latin typeface="Cambria Math" panose="02040503050406030204" pitchFamily="18" charset="0"/>
                      </a:rPr>
                      <m:t> </m:t>
                    </m:r>
                  </m:oMath>
                </a14:m>
                <a:r>
                  <a:rPr lang="en-US" dirty="0"/>
                  <a:t>in still water. If a river running at 1.5 km an hour it takes him 50 min to row to a place and back, how far off is the place?</a:t>
                </a:r>
              </a:p>
              <a:p>
                <a:pPr marL="0" indent="0">
                  <a:buNone/>
                </a:pPr>
                <a:r>
                  <a:rPr lang="en-US" dirty="0"/>
                  <a:t>Sol) Speed downstream = (7.5+1.5) = 9 </a:t>
                </a:r>
                <a:r>
                  <a:rPr lang="en-US" dirty="0" err="1"/>
                  <a:t>kmph</a:t>
                </a:r>
                <a:endParaRPr lang="en-US" dirty="0"/>
              </a:p>
              <a:p>
                <a:pPr marL="0" indent="0">
                  <a:buNone/>
                </a:pPr>
                <a:r>
                  <a:rPr lang="en-US" dirty="0"/>
                  <a:t>       Speed upstream = (7.5-1.5) = 6 </a:t>
                </a:r>
                <a:r>
                  <a:rPr lang="en-US" dirty="0" err="1"/>
                  <a:t>kmph</a:t>
                </a:r>
                <a:endParaRPr lang="en-US" dirty="0"/>
              </a:p>
              <a:p>
                <a:pPr marL="0" indent="0">
                  <a:buNone/>
                </a:pPr>
                <a:r>
                  <a:rPr lang="en-US" dirty="0"/>
                  <a:t>       Let the required distance be </a:t>
                </a:r>
                <a:r>
                  <a:rPr lang="en-US" dirty="0" err="1"/>
                  <a:t>Xkm</a:t>
                </a:r>
                <a:r>
                  <a:rPr lang="en-US" dirty="0"/>
                  <a:t>. Then,</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𝑥</m:t>
                          </m:r>
                        </m:num>
                        <m:den>
                          <m:r>
                            <a:rPr lang="en-US" i="1">
                              <a:latin typeface="Cambria Math" panose="02040503050406030204" pitchFamily="18" charset="0"/>
                            </a:rPr>
                            <m:t>9</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𝑥</m:t>
                          </m:r>
                        </m:num>
                        <m:den>
                          <m:r>
                            <a:rPr lang="en-US" i="1">
                              <a:latin typeface="Cambria Math" panose="02040503050406030204" pitchFamily="18" charset="0"/>
                            </a:rPr>
                            <m:t>6</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50</m:t>
                          </m:r>
                        </m:num>
                        <m:den>
                          <m:r>
                            <a:rPr lang="en-US" i="1">
                              <a:latin typeface="Cambria Math" panose="02040503050406030204" pitchFamily="18" charset="0"/>
                            </a:rPr>
                            <m:t>60</m:t>
                          </m:r>
                        </m:den>
                      </m:f>
                      <m:r>
                        <a:rPr lang="en-US" i="1">
                          <a:latin typeface="Cambria Math" panose="02040503050406030204" pitchFamily="18" charset="0"/>
                        </a:rPr>
                        <m:t>h𝑟𝑠</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=3</m:t>
                      </m:r>
                      <m:r>
                        <a:rPr lang="en-US" i="1">
                          <a:latin typeface="Cambria Math" panose="02040503050406030204" pitchFamily="18" charset="0"/>
                        </a:rPr>
                        <m:t>𝑘𝑚</m:t>
                      </m:r>
                    </m:oMath>
                  </m:oMathPara>
                </a14:m>
                <a:endParaRPr lang="en-US" dirty="0"/>
              </a:p>
              <a:p>
                <a:pPr marL="0" indent="0">
                  <a:buNone/>
                </a:pPr>
                <a:r>
                  <a:rPr lang="en-US" dirty="0"/>
                  <a:t> </a:t>
                </a:r>
              </a:p>
              <a:p>
                <a:pPr marL="0" lvl="0" indent="0">
                  <a:buNone/>
                </a:pPr>
                <a:r>
                  <a:rPr lang="en-US" dirty="0"/>
                  <a:t>6) If a stream running at 2 </a:t>
                </a:r>
                <a:r>
                  <a:rPr lang="en-US" dirty="0" err="1"/>
                  <a:t>kmph</a:t>
                </a:r>
                <a:r>
                  <a:rPr lang="en-US" dirty="0"/>
                  <a:t>, a motor boat goes 6 km upstream and back again to the starting point in 33 min. Find the speed of the motor boat in still water.</a:t>
                </a:r>
              </a:p>
              <a:p>
                <a:pPr marL="0" indent="0">
                  <a:buNone/>
                </a:pPr>
                <a:r>
                  <a:rPr lang="en-US" dirty="0"/>
                  <a:t>Sol) Let the speed of the motor boat in still water be X </a:t>
                </a:r>
                <a:r>
                  <a:rPr lang="en-US" dirty="0" err="1"/>
                  <a:t>kmph</a:t>
                </a:r>
                <a:r>
                  <a:rPr lang="en-US" dirty="0"/>
                  <a:t>.</a:t>
                </a:r>
              </a:p>
              <a:p>
                <a:pPr marL="0" indent="0">
                  <a:buNone/>
                </a:pPr>
                <a:r>
                  <a:rPr lang="en-US" dirty="0"/>
                  <a:t>       Speed downstream = (x+2)</a:t>
                </a:r>
                <a:r>
                  <a:rPr lang="en-US" dirty="0" err="1"/>
                  <a:t>kmph</a:t>
                </a:r>
                <a:endParaRPr lang="en-US" dirty="0"/>
              </a:p>
              <a:p>
                <a:pPr marL="0" indent="0">
                  <a:buNone/>
                </a:pPr>
                <a:r>
                  <a:rPr lang="en-US" dirty="0"/>
                  <a:t>       Speed upstream = (x-2)</a:t>
                </a:r>
                <a:r>
                  <a:rPr lang="en-US" dirty="0" err="1"/>
                  <a:t>kmph</a:t>
                </a: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6</m:t>
                          </m:r>
                        </m:num>
                        <m:den>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6</m:t>
                          </m:r>
                        </m:num>
                        <m:den>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33</m:t>
                          </m:r>
                        </m:num>
                        <m:den>
                          <m:r>
                            <a:rPr lang="en-US" i="1">
                              <a:latin typeface="Cambria Math" panose="02040503050406030204" pitchFamily="18" charset="0"/>
                            </a:rPr>
                            <m:t>60</m:t>
                          </m:r>
                        </m:den>
                      </m:f>
                      <m:r>
                        <a:rPr lang="en-US" i="1">
                          <a:latin typeface="Cambria Math" panose="02040503050406030204" pitchFamily="18" charset="0"/>
                        </a:rPr>
                        <m:t> </m:t>
                      </m:r>
                      <m:r>
                        <a:rPr lang="en-US" i="1">
                          <a:latin typeface="Cambria Math" panose="02040503050406030204" pitchFamily="18" charset="0"/>
                        </a:rPr>
                        <m:t>𝑘𝑚𝑝h</m:t>
                      </m:r>
                      <m:r>
                        <a:rPr lang="en-US" i="1">
                          <a:latin typeface="Cambria Math" panose="02040503050406030204" pitchFamily="18" charset="0"/>
                        </a:rPr>
                        <m:t> ⇒11</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−242</m:t>
                      </m:r>
                      <m:r>
                        <a:rPr lang="en-US" i="1">
                          <a:latin typeface="Cambria Math" panose="02040503050406030204" pitchFamily="18" charset="0"/>
                        </a:rPr>
                        <m:t>𝑥</m:t>
                      </m:r>
                      <m:r>
                        <a:rPr lang="en-US" i="1">
                          <a:latin typeface="Cambria Math" panose="02040503050406030204" pitchFamily="18" charset="0"/>
                        </a:rPr>
                        <m:t>+2</m:t>
                      </m:r>
                      <m:r>
                        <a:rPr lang="en-US" i="1">
                          <a:latin typeface="Cambria Math" panose="02040503050406030204" pitchFamily="18" charset="0"/>
                        </a:rPr>
                        <m:t>𝑥</m:t>
                      </m:r>
                      <m:r>
                        <a:rPr lang="en-US" i="1">
                          <a:latin typeface="Cambria Math" panose="02040503050406030204" pitchFamily="18" charset="0"/>
                        </a:rPr>
                        <m:t>−44=0</m:t>
                      </m:r>
                    </m:oMath>
                  </m:oMathPara>
                </a14:m>
                <a:endParaRPr lang="en-US" dirty="0"/>
              </a:p>
              <a:p>
                <a:pPr marL="0" lvl="0" indent="0">
                  <a:buNone/>
                </a:pPr>
                <a:r>
                  <a:rPr lang="en-US" dirty="0"/>
                  <a:t>       (x-22)(11x+2)=0</a:t>
                </a:r>
              </a:p>
              <a:p>
                <a:pPr marL="0" lvl="0" indent="0">
                  <a:buNone/>
                </a:pPr>
                <a:r>
                  <a:rPr lang="en-US" dirty="0"/>
                  <a:t>       X=22 kmph (only)</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8545" y="1422400"/>
                <a:ext cx="11905673" cy="5320145"/>
              </a:xfrm>
              <a:blipFill>
                <a:blip r:embed="rId2"/>
                <a:stretch>
                  <a:fillRect l="-512" t="-1375"/>
                </a:stretch>
              </a:blipFill>
            </p:spPr>
            <p:txBody>
              <a:bodyPr/>
              <a:lstStyle/>
              <a:p>
                <a:r>
                  <a:rPr lang="en-IN">
                    <a:noFill/>
                  </a:rPr>
                  <a:t> </a:t>
                </a:r>
              </a:p>
            </p:txBody>
          </p:sp>
        </mc:Fallback>
      </mc:AlternateContent>
    </p:spTree>
    <p:extLst>
      <p:ext uri="{BB962C8B-B14F-4D97-AF65-F5344CB8AC3E}">
        <p14:creationId xmlns:p14="http://schemas.microsoft.com/office/powerpoint/2010/main" xmlns="" val="1392021520"/>
      </p:ext>
    </p:extLst>
  </p:cSld>
  <p:clrMapOvr>
    <a:masterClrMapping/>
  </p:clrMapOvr>
  <mc:AlternateContent xmlns:mc="http://schemas.openxmlformats.org/markup-compatibility/2006">
    <mc:Choice xmlns:p14="http://schemas.microsoft.com/office/powerpoint/2010/main" xmlns=""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barn(inVertical)">
                                      <p:cBhvr>
                                        <p:cTn id="25" dur="500"/>
                                        <p:tgtEl>
                                          <p:spTgt spid="3">
                                            <p:txEl>
                                              <p:pRg st="1" end="1"/>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barn(inVertical)">
                                      <p:cBhvr>
                                        <p:cTn id="28" dur="500"/>
                                        <p:tgtEl>
                                          <p:spTgt spid="3">
                                            <p:txEl>
                                              <p:pRg st="2" end="2"/>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barn(inVertical)">
                                      <p:cBhvr>
                                        <p:cTn id="31" dur="500"/>
                                        <p:tgtEl>
                                          <p:spTgt spid="3">
                                            <p:txEl>
                                              <p:pRg st="3" end="3"/>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barn(inVertical)">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5"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p:cTn id="39"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3">
                                            <p:txEl>
                                              <p:pRg st="6" end="6"/>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3" fill="hold">
                      <p:stCondLst>
                        <p:cond delay="indefinite"/>
                      </p:stCondLst>
                      <p:childTnLst>
                        <p:par>
                          <p:cTn id="44" fill="hold">
                            <p:stCondLst>
                              <p:cond delay="0"/>
                            </p:stCondLst>
                            <p:childTnLst>
                              <p:par>
                                <p:cTn id="45" presetID="55"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p:cTn id="47" dur="1000" fill="hold"/>
                                        <p:tgtEl>
                                          <p:spTgt spid="3">
                                            <p:txEl>
                                              <p:pRg st="7" end="7"/>
                                            </p:txEl>
                                          </p:spTgt>
                                        </p:tgtEl>
                                        <p:attrNameLst>
                                          <p:attrName>ppt_w</p:attrName>
                                        </p:attrNameLst>
                                      </p:cBhvr>
                                      <p:tavLst>
                                        <p:tav tm="0">
                                          <p:val>
                                            <p:strVal val="#ppt_w*0.70"/>
                                          </p:val>
                                        </p:tav>
                                        <p:tav tm="100000">
                                          <p:val>
                                            <p:strVal val="#ppt_w"/>
                                          </p:val>
                                        </p:tav>
                                      </p:tavLst>
                                    </p:anim>
                                    <p:anim calcmode="lin" valueType="num">
                                      <p:cBhvr>
                                        <p:cTn id="48" dur="1000" fill="hold"/>
                                        <p:tgtEl>
                                          <p:spTgt spid="3">
                                            <p:txEl>
                                              <p:pRg st="7" end="7"/>
                                            </p:txEl>
                                          </p:spTgt>
                                        </p:tgtEl>
                                        <p:attrNameLst>
                                          <p:attrName>ppt_h</p:attrName>
                                        </p:attrNameLst>
                                      </p:cBhvr>
                                      <p:tavLst>
                                        <p:tav tm="0">
                                          <p:val>
                                            <p:strVal val="#ppt_h"/>
                                          </p:val>
                                        </p:tav>
                                        <p:tav tm="100000">
                                          <p:val>
                                            <p:strVal val="#ppt_h"/>
                                          </p:val>
                                        </p:tav>
                                      </p:tavLst>
                                    </p:anim>
                                    <p:animEffect transition="in" filter="fade">
                                      <p:cBhvr>
                                        <p:cTn id="49" dur="1000"/>
                                        <p:tgtEl>
                                          <p:spTgt spid="3">
                                            <p:txEl>
                                              <p:pRg st="7" end="7"/>
                                            </p:txEl>
                                          </p:spTgt>
                                        </p:tgtEl>
                                      </p:cBhvr>
                                    </p:animEffect>
                                  </p:childTnLst>
                                </p:cTn>
                              </p:par>
                              <p:par>
                                <p:cTn id="50" presetID="55" presetClass="entr" presetSubtype="0" fill="hold"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 calcmode="lin" valueType="num">
                                      <p:cBhvr>
                                        <p:cTn id="52" dur="1000" fill="hold"/>
                                        <p:tgtEl>
                                          <p:spTgt spid="3">
                                            <p:txEl>
                                              <p:pRg st="8" end="8"/>
                                            </p:txEl>
                                          </p:spTgt>
                                        </p:tgtEl>
                                        <p:attrNameLst>
                                          <p:attrName>ppt_w</p:attrName>
                                        </p:attrNameLst>
                                      </p:cBhvr>
                                      <p:tavLst>
                                        <p:tav tm="0">
                                          <p:val>
                                            <p:strVal val="#ppt_w*0.70"/>
                                          </p:val>
                                        </p:tav>
                                        <p:tav tm="100000">
                                          <p:val>
                                            <p:strVal val="#ppt_w"/>
                                          </p:val>
                                        </p:tav>
                                      </p:tavLst>
                                    </p:anim>
                                    <p:anim calcmode="lin" valueType="num">
                                      <p:cBhvr>
                                        <p:cTn id="53" dur="1000" fill="hold"/>
                                        <p:tgtEl>
                                          <p:spTgt spid="3">
                                            <p:txEl>
                                              <p:pRg st="8" end="8"/>
                                            </p:txEl>
                                          </p:spTgt>
                                        </p:tgtEl>
                                        <p:attrNameLst>
                                          <p:attrName>ppt_h</p:attrName>
                                        </p:attrNameLst>
                                      </p:cBhvr>
                                      <p:tavLst>
                                        <p:tav tm="0">
                                          <p:val>
                                            <p:strVal val="#ppt_h"/>
                                          </p:val>
                                        </p:tav>
                                        <p:tav tm="100000">
                                          <p:val>
                                            <p:strVal val="#ppt_h"/>
                                          </p:val>
                                        </p:tav>
                                      </p:tavLst>
                                    </p:anim>
                                    <p:animEffect transition="in" filter="fade">
                                      <p:cBhvr>
                                        <p:cTn id="54" dur="1000"/>
                                        <p:tgtEl>
                                          <p:spTgt spid="3">
                                            <p:txEl>
                                              <p:pRg st="8" end="8"/>
                                            </p:txEl>
                                          </p:spTgt>
                                        </p:tgtEl>
                                      </p:cBhvr>
                                    </p:animEffect>
                                  </p:childTnLst>
                                </p:cTn>
                              </p:par>
                              <p:par>
                                <p:cTn id="55" presetID="55" presetClass="entr" presetSubtype="0" fill="hold" nodeType="with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p:cTn id="57" dur="1000" fill="hold"/>
                                        <p:tgtEl>
                                          <p:spTgt spid="3">
                                            <p:txEl>
                                              <p:pRg st="9" end="9"/>
                                            </p:txEl>
                                          </p:spTgt>
                                        </p:tgtEl>
                                        <p:attrNameLst>
                                          <p:attrName>ppt_w</p:attrName>
                                        </p:attrNameLst>
                                      </p:cBhvr>
                                      <p:tavLst>
                                        <p:tav tm="0">
                                          <p:val>
                                            <p:strVal val="#ppt_w*0.70"/>
                                          </p:val>
                                        </p:tav>
                                        <p:tav tm="100000">
                                          <p:val>
                                            <p:strVal val="#ppt_w"/>
                                          </p:val>
                                        </p:tav>
                                      </p:tavLst>
                                    </p:anim>
                                    <p:anim calcmode="lin" valueType="num">
                                      <p:cBhvr>
                                        <p:cTn id="58" dur="1000" fill="hold"/>
                                        <p:tgtEl>
                                          <p:spTgt spid="3">
                                            <p:txEl>
                                              <p:pRg st="9" end="9"/>
                                            </p:txEl>
                                          </p:spTgt>
                                        </p:tgtEl>
                                        <p:attrNameLst>
                                          <p:attrName>ppt_h</p:attrName>
                                        </p:attrNameLst>
                                      </p:cBhvr>
                                      <p:tavLst>
                                        <p:tav tm="0">
                                          <p:val>
                                            <p:strVal val="#ppt_h"/>
                                          </p:val>
                                        </p:tav>
                                        <p:tav tm="100000">
                                          <p:val>
                                            <p:strVal val="#ppt_h"/>
                                          </p:val>
                                        </p:tav>
                                      </p:tavLst>
                                    </p:anim>
                                    <p:animEffect transition="in" filter="fade">
                                      <p:cBhvr>
                                        <p:cTn id="59" dur="1000"/>
                                        <p:tgtEl>
                                          <p:spTgt spid="3">
                                            <p:txEl>
                                              <p:pRg st="9" end="9"/>
                                            </p:txEl>
                                          </p:spTgt>
                                        </p:tgtEl>
                                      </p:cBhvr>
                                    </p:animEffect>
                                  </p:childTnLst>
                                </p:cTn>
                              </p:par>
                              <p:par>
                                <p:cTn id="60" presetID="55" presetClass="entr" presetSubtype="0" fill="hold" nodeType="with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 calcmode="lin" valueType="num">
                                      <p:cBhvr>
                                        <p:cTn id="62" dur="1000" fill="hold"/>
                                        <p:tgtEl>
                                          <p:spTgt spid="3">
                                            <p:txEl>
                                              <p:pRg st="10" end="10"/>
                                            </p:txEl>
                                          </p:spTgt>
                                        </p:tgtEl>
                                        <p:attrNameLst>
                                          <p:attrName>ppt_w</p:attrName>
                                        </p:attrNameLst>
                                      </p:cBhvr>
                                      <p:tavLst>
                                        <p:tav tm="0">
                                          <p:val>
                                            <p:strVal val="#ppt_w*0.70"/>
                                          </p:val>
                                        </p:tav>
                                        <p:tav tm="100000">
                                          <p:val>
                                            <p:strVal val="#ppt_w"/>
                                          </p:val>
                                        </p:tav>
                                      </p:tavLst>
                                    </p:anim>
                                    <p:anim calcmode="lin" valueType="num">
                                      <p:cBhvr>
                                        <p:cTn id="63" dur="1000" fill="hold"/>
                                        <p:tgtEl>
                                          <p:spTgt spid="3">
                                            <p:txEl>
                                              <p:pRg st="10" end="10"/>
                                            </p:txEl>
                                          </p:spTgt>
                                        </p:tgtEl>
                                        <p:attrNameLst>
                                          <p:attrName>ppt_h</p:attrName>
                                        </p:attrNameLst>
                                      </p:cBhvr>
                                      <p:tavLst>
                                        <p:tav tm="0">
                                          <p:val>
                                            <p:strVal val="#ppt_h"/>
                                          </p:val>
                                        </p:tav>
                                        <p:tav tm="100000">
                                          <p:val>
                                            <p:strVal val="#ppt_h"/>
                                          </p:val>
                                        </p:tav>
                                      </p:tavLst>
                                    </p:anim>
                                    <p:animEffect transition="in" filter="fade">
                                      <p:cBhvr>
                                        <p:cTn id="64" dur="1000"/>
                                        <p:tgtEl>
                                          <p:spTgt spid="3">
                                            <p:txEl>
                                              <p:pRg st="10" end="10"/>
                                            </p:txEl>
                                          </p:spTgt>
                                        </p:tgtEl>
                                      </p:cBhvr>
                                    </p:animEffect>
                                  </p:childTnLst>
                                </p:cTn>
                              </p:par>
                              <p:par>
                                <p:cTn id="65" presetID="55" presetClass="entr" presetSubtype="0" fill="hold" nodeType="with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 calcmode="lin" valueType="num">
                                      <p:cBhvr>
                                        <p:cTn id="67" dur="1000" fill="hold"/>
                                        <p:tgtEl>
                                          <p:spTgt spid="3">
                                            <p:txEl>
                                              <p:pRg st="11" end="11"/>
                                            </p:txEl>
                                          </p:spTgt>
                                        </p:tgtEl>
                                        <p:attrNameLst>
                                          <p:attrName>ppt_w</p:attrName>
                                        </p:attrNameLst>
                                      </p:cBhvr>
                                      <p:tavLst>
                                        <p:tav tm="0">
                                          <p:val>
                                            <p:strVal val="#ppt_w*0.70"/>
                                          </p:val>
                                        </p:tav>
                                        <p:tav tm="100000">
                                          <p:val>
                                            <p:strVal val="#ppt_w"/>
                                          </p:val>
                                        </p:tav>
                                      </p:tavLst>
                                    </p:anim>
                                    <p:anim calcmode="lin" valueType="num">
                                      <p:cBhvr>
                                        <p:cTn id="68" dur="1000" fill="hold"/>
                                        <p:tgtEl>
                                          <p:spTgt spid="3">
                                            <p:txEl>
                                              <p:pRg st="11" end="11"/>
                                            </p:txEl>
                                          </p:spTgt>
                                        </p:tgtEl>
                                        <p:attrNameLst>
                                          <p:attrName>ppt_h</p:attrName>
                                        </p:attrNameLst>
                                      </p:cBhvr>
                                      <p:tavLst>
                                        <p:tav tm="0">
                                          <p:val>
                                            <p:strVal val="#ppt_h"/>
                                          </p:val>
                                        </p:tav>
                                        <p:tav tm="100000">
                                          <p:val>
                                            <p:strVal val="#ppt_h"/>
                                          </p:val>
                                        </p:tav>
                                      </p:tavLst>
                                    </p:anim>
                                    <p:animEffect transition="in" filter="fade">
                                      <p:cBhvr>
                                        <p:cTn id="69" dur="1000"/>
                                        <p:tgtEl>
                                          <p:spTgt spid="3">
                                            <p:txEl>
                                              <p:pRg st="11" end="11"/>
                                            </p:txEl>
                                          </p:spTgt>
                                        </p:tgtEl>
                                      </p:cBhvr>
                                    </p:animEffect>
                                  </p:childTnLst>
                                </p:cTn>
                              </p:par>
                              <p:par>
                                <p:cTn id="70" presetID="55" presetClass="entr" presetSubtype="0" fill="hold" nodeType="with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 calcmode="lin" valueType="num">
                                      <p:cBhvr>
                                        <p:cTn id="72" dur="1000" fill="hold"/>
                                        <p:tgtEl>
                                          <p:spTgt spid="3">
                                            <p:txEl>
                                              <p:pRg st="12" end="12"/>
                                            </p:txEl>
                                          </p:spTgt>
                                        </p:tgtEl>
                                        <p:attrNameLst>
                                          <p:attrName>ppt_w</p:attrName>
                                        </p:attrNameLst>
                                      </p:cBhvr>
                                      <p:tavLst>
                                        <p:tav tm="0">
                                          <p:val>
                                            <p:strVal val="#ppt_w*0.70"/>
                                          </p:val>
                                        </p:tav>
                                        <p:tav tm="100000">
                                          <p:val>
                                            <p:strVal val="#ppt_w"/>
                                          </p:val>
                                        </p:tav>
                                      </p:tavLst>
                                    </p:anim>
                                    <p:anim calcmode="lin" valueType="num">
                                      <p:cBhvr>
                                        <p:cTn id="73" dur="1000" fill="hold"/>
                                        <p:tgtEl>
                                          <p:spTgt spid="3">
                                            <p:txEl>
                                              <p:pRg st="12" end="12"/>
                                            </p:txEl>
                                          </p:spTgt>
                                        </p:tgtEl>
                                        <p:attrNameLst>
                                          <p:attrName>ppt_h</p:attrName>
                                        </p:attrNameLst>
                                      </p:cBhvr>
                                      <p:tavLst>
                                        <p:tav tm="0">
                                          <p:val>
                                            <p:strVal val="#ppt_h"/>
                                          </p:val>
                                        </p:tav>
                                        <p:tav tm="100000">
                                          <p:val>
                                            <p:strVal val="#ppt_h"/>
                                          </p:val>
                                        </p:tav>
                                      </p:tavLst>
                                    </p:anim>
                                    <p:animEffect transition="in" filter="fade">
                                      <p:cBhvr>
                                        <p:cTn id="74" dur="1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57019" y="1394692"/>
                <a:ext cx="11850254" cy="5301672"/>
              </a:xfrm>
            </p:spPr>
            <p:txBody>
              <a:bodyPr>
                <a:normAutofit/>
              </a:bodyPr>
              <a:lstStyle/>
              <a:p>
                <a:pPr marL="0" lvl="0" indent="0">
                  <a:buNone/>
                </a:pPr>
                <a:r>
                  <a:rPr lang="en-US" dirty="0"/>
                  <a:t>7) A man can row 40 km upstream and 55km downstream in 13hrs. Also, he can row 30km upstream and 44km downstream in 10hrs. Find the speed of the man in still water and the speed of current.</a:t>
                </a:r>
              </a:p>
              <a:p>
                <a:pPr marL="0" indent="0">
                  <a:buNone/>
                </a:pPr>
                <a:r>
                  <a:rPr lang="en-US" dirty="0"/>
                  <a:t>Sol) Let the rate upstream = X </a:t>
                </a:r>
                <a:r>
                  <a:rPr lang="en-US" dirty="0" err="1"/>
                  <a:t>kmph</a:t>
                </a:r>
              </a:p>
              <a:p>
                <a:pPr marL="0" indent="0">
                  <a:buNone/>
                </a:pPr>
                <a:r>
                  <a:rPr lang="en-US" dirty="0"/>
                  <a:t>       The rate downstream = Y </a:t>
                </a:r>
                <a:r>
                  <a:rPr lang="en-US" dirty="0" err="1"/>
                  <a:t>kmph</a:t>
                </a:r>
                <a:endParaRPr lang="en-US" dirty="0"/>
              </a:p>
              <a:p>
                <a:pPr marL="0" indent="0">
                  <a:buNone/>
                </a:pPr>
                <a:r>
                  <a:rPr lang="en-US" dirty="0"/>
                  <a:t>       Then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40</m:t>
                        </m:r>
                      </m:num>
                      <m:den>
                        <m:r>
                          <a:rPr lang="en-US" i="1">
                            <a:latin typeface="Cambria Math" panose="02040503050406030204" pitchFamily="18" charset="0"/>
                          </a:rPr>
                          <m:t>𝑥</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55</m:t>
                        </m:r>
                      </m:num>
                      <m:den>
                        <m:r>
                          <a:rPr lang="en-US" i="1">
                            <a:latin typeface="Cambria Math" panose="02040503050406030204" pitchFamily="18" charset="0"/>
                          </a:rPr>
                          <m:t>𝑦</m:t>
                        </m:r>
                      </m:den>
                    </m:f>
                    <m:r>
                      <a:rPr lang="en-US" i="1">
                        <a:latin typeface="Cambria Math" panose="02040503050406030204" pitchFamily="18" charset="0"/>
                      </a:rPr>
                      <m:t>=13</m:t>
                    </m:r>
                  </m:oMath>
                </a14:m>
                <a:r>
                  <a:rPr lang="en-US" dirty="0"/>
                  <a:t>----------(1)</a:t>
                </a:r>
              </a:p>
              <a:p>
                <a:pPr marL="0" indent="0">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30</m:t>
                        </m:r>
                      </m:num>
                      <m:den>
                        <m:r>
                          <a:rPr lang="en-US" i="1">
                            <a:latin typeface="Cambria Math" panose="02040503050406030204" pitchFamily="18" charset="0"/>
                          </a:rPr>
                          <m:t>𝑥</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44</m:t>
                        </m:r>
                      </m:num>
                      <m:den>
                        <m:r>
                          <a:rPr lang="en-US" i="1">
                            <a:latin typeface="Cambria Math" panose="02040503050406030204" pitchFamily="18" charset="0"/>
                          </a:rPr>
                          <m:t>𝑦</m:t>
                        </m:r>
                      </m:den>
                    </m:f>
                    <m:r>
                      <a:rPr lang="en-US" i="1">
                        <a:latin typeface="Cambria Math" panose="02040503050406030204" pitchFamily="18" charset="0"/>
                      </a:rPr>
                      <m:t>=10</m:t>
                    </m:r>
                  </m:oMath>
                </a14:m>
                <a:r>
                  <a:rPr lang="en-US" dirty="0"/>
                  <a:t>----------(2)</a:t>
                </a:r>
              </a:p>
              <a:p>
                <a:pPr marL="0" indent="0">
                  <a:buNone/>
                </a:pP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=5</m:t>
                    </m:r>
                  </m:oMath>
                </a14:m>
                <a:r>
                  <a:rPr lang="en-US" dirty="0"/>
                  <a:t>; y=11</a:t>
                </a:r>
              </a:p>
              <a:p>
                <a:pPr marL="0" indent="0">
                  <a:buNone/>
                </a:pPr>
                <a:r>
                  <a:rPr lang="en-US" dirty="0"/>
                  <a:t>       Rate in still water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r>
                          <a:rPr lang="en-US" i="1">
                            <a:latin typeface="Cambria Math" panose="02040503050406030204" pitchFamily="18" charset="0"/>
                          </a:rPr>
                          <m:t>11+5</m:t>
                        </m:r>
                      </m:e>
                    </m:d>
                    <m:r>
                      <a:rPr lang="en-US" i="1">
                        <a:latin typeface="Cambria Math" panose="02040503050406030204" pitchFamily="18" charset="0"/>
                      </a:rPr>
                      <m:t>=8</m:t>
                    </m:r>
                    <m:r>
                      <a:rPr lang="en-US" i="1">
                        <a:latin typeface="Cambria Math" panose="02040503050406030204" pitchFamily="18" charset="0"/>
                      </a:rPr>
                      <m:t>𝑘𝑚𝑝h</m:t>
                    </m:r>
                  </m:oMath>
                </a14:m>
                <a:endParaRPr lang="en-US" dirty="0"/>
              </a:p>
              <a:p>
                <a:pPr marL="0" indent="0">
                  <a:buNone/>
                </a:pPr>
                <a:r>
                  <a:rPr lang="en-US" dirty="0"/>
                  <a:t>       Rate of current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r>
                          <a:rPr lang="en-US" i="1">
                            <a:latin typeface="Cambria Math" panose="02040503050406030204" pitchFamily="18" charset="0"/>
                          </a:rPr>
                          <m:t>11−5</m:t>
                        </m:r>
                      </m:e>
                    </m:d>
                    <m:r>
                      <a:rPr lang="en-US" i="1">
                        <a:latin typeface="Cambria Math" panose="02040503050406030204" pitchFamily="18" charset="0"/>
                      </a:rPr>
                      <m:t>=3</m:t>
                    </m:r>
                    <m:r>
                      <a:rPr lang="en-US" i="1">
                        <a:latin typeface="Cambria Math" panose="02040503050406030204" pitchFamily="18" charset="0"/>
                      </a:rPr>
                      <m:t>𝑘𝑚𝑝h</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7019" y="1394692"/>
                <a:ext cx="11850254" cy="5301672"/>
              </a:xfrm>
              <a:blipFill>
                <a:blip r:embed="rId2"/>
                <a:stretch>
                  <a:fillRect l="-669" t="-1496" r="-1337"/>
                </a:stretch>
              </a:blipFill>
            </p:spPr>
            <p:txBody>
              <a:bodyPr/>
              <a:lstStyle/>
              <a:p>
                <a:r>
                  <a:rPr lang="en-IN">
                    <a:noFill/>
                  </a:rPr>
                  <a:t> </a:t>
                </a:r>
              </a:p>
            </p:txBody>
          </p:sp>
        </mc:Fallback>
      </mc:AlternateContent>
    </p:spTree>
    <p:extLst>
      <p:ext uri="{BB962C8B-B14F-4D97-AF65-F5344CB8AC3E}">
        <p14:creationId xmlns:p14="http://schemas.microsoft.com/office/powerpoint/2010/main" xmlns="" val="783704750"/>
      </p:ext>
    </p:extLst>
  </p:cSld>
  <p:clrMapOvr>
    <a:masterClrMapping/>
  </p:clrMapOvr>
  <mc:AlternateContent xmlns:mc="http://schemas.openxmlformats.org/markup-compatibility/2006">
    <mc:Choice xmlns:p14="http://schemas.microsoft.com/office/powerpoint/2010/main" xmlns=""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childTnLst>
                                </p:cTn>
                              </p:par>
                              <p:par>
                                <p:cTn id="16" presetID="23" presetClass="entr" presetSubtype="16"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p:cTn id="1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2" end="2"/>
                                            </p:txEl>
                                          </p:spTgt>
                                        </p:tgtEl>
                                        <p:attrNameLst>
                                          <p:attrName>ppt_h</p:attrName>
                                        </p:attrNameLst>
                                      </p:cBhvr>
                                      <p:tavLst>
                                        <p:tav tm="0">
                                          <p:val>
                                            <p:fltVal val="0"/>
                                          </p:val>
                                        </p:tav>
                                        <p:tav tm="100000">
                                          <p:val>
                                            <p:strVal val="#ppt_h"/>
                                          </p:val>
                                        </p:tav>
                                      </p:tavLst>
                                    </p:anim>
                                  </p:childTnLst>
                                </p:cTn>
                              </p:par>
                              <p:par>
                                <p:cTn id="20" presetID="2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childTnLst>
                                </p:cTn>
                              </p:par>
                              <p:par>
                                <p:cTn id="24" presetID="23" presetClass="entr" presetSubtype="16"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p:cTn id="2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4" end="4"/>
                                            </p:txEl>
                                          </p:spTgt>
                                        </p:tgtEl>
                                        <p:attrNameLst>
                                          <p:attrName>ppt_h</p:attrName>
                                        </p:attrNameLst>
                                      </p:cBhvr>
                                      <p:tavLst>
                                        <p:tav tm="0">
                                          <p:val>
                                            <p:fltVal val="0"/>
                                          </p:val>
                                        </p:tav>
                                        <p:tav tm="100000">
                                          <p:val>
                                            <p:strVal val="#ppt_h"/>
                                          </p:val>
                                        </p:tav>
                                      </p:tavLst>
                                    </p:anim>
                                  </p:childTnLst>
                                </p:cTn>
                              </p:par>
                              <p:par>
                                <p:cTn id="28" presetID="23" presetClass="entr" presetSubtype="16"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p:cTn id="30"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5" end="5"/>
                                            </p:txEl>
                                          </p:spTgt>
                                        </p:tgtEl>
                                        <p:attrNameLst>
                                          <p:attrName>ppt_h</p:attrName>
                                        </p:attrNameLst>
                                      </p:cBhvr>
                                      <p:tavLst>
                                        <p:tav tm="0">
                                          <p:val>
                                            <p:fltVal val="0"/>
                                          </p:val>
                                        </p:tav>
                                        <p:tav tm="100000">
                                          <p:val>
                                            <p:strVal val="#ppt_h"/>
                                          </p:val>
                                        </p:tav>
                                      </p:tavLst>
                                    </p:anim>
                                  </p:childTnLst>
                                </p:cTn>
                              </p:par>
                              <p:par>
                                <p:cTn id="32" presetID="23" presetClass="entr" presetSubtype="16"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 calcmode="lin" valueType="num">
                                      <p:cBhvr>
                                        <p:cTn id="34"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6" end="6"/>
                                            </p:txEl>
                                          </p:spTgt>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 calcmode="lin" valueType="num">
                                      <p:cBhvr>
                                        <p:cTn id="38"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39" dur="500" fill="hold"/>
                                        <p:tgtEl>
                                          <p:spTgt spid="3">
                                            <p:txEl>
                                              <p:pRg st="7" end="7"/>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284082"/>
            <a:ext cx="8610600" cy="1293028"/>
          </a:xfrm>
        </p:spPr>
        <p:txBody>
          <a:bodyPr/>
          <a:lstStyle/>
          <a:p>
            <a:r>
              <a:rPr lang="en-US" b="1" dirty="0"/>
              <a:t>ALLIGATION OR MIXTURE</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685800" y="1662546"/>
                <a:ext cx="10820400" cy="4556140"/>
              </a:xfrm>
            </p:spPr>
            <p:txBody>
              <a:bodyPr>
                <a:normAutofit/>
              </a:bodyPr>
              <a:lstStyle/>
              <a:p>
                <a:pPr marL="0" indent="0">
                  <a:buNone/>
                </a:pPr>
                <a:r>
                  <a:rPr lang="en-US" sz="2800" b="1" dirty="0"/>
                  <a:t>Important Facts &amp; Formulae</a:t>
                </a:r>
              </a:p>
              <a:p>
                <a:pPr marL="0" indent="0">
                  <a:buNone/>
                </a:pPr>
                <a:endParaRPr lang="en-US" dirty="0"/>
              </a:p>
              <a:p>
                <a:pPr marL="0" indent="0">
                  <a:buNone/>
                </a:pPr>
                <a:r>
                  <a:rPr lang="en-US" b="1" dirty="0" err="1"/>
                  <a:t>Alligation</a:t>
                </a:r>
                <a:r>
                  <a:rPr lang="en-US" b="1" dirty="0"/>
                  <a:t>:</a:t>
                </a:r>
                <a:r>
                  <a:rPr lang="en-US" dirty="0"/>
                  <a:t>  It is the rule that enables us to find the ratio in which two or more ingredients at the given price must be mixed to produce a mixture of a desired price.</a:t>
                </a:r>
              </a:p>
              <a:p>
                <a:pPr marL="0" indent="0">
                  <a:buNone/>
                </a:pPr>
                <a:r>
                  <a:rPr lang="en-US" b="1" dirty="0"/>
                  <a:t>Mean Price:</a:t>
                </a:r>
                <a:r>
                  <a:rPr lang="en-US" dirty="0"/>
                  <a:t> The cost price of a unit quantity of the mixture is called the mean price.</a:t>
                </a:r>
              </a:p>
              <a:p>
                <a:pPr marL="0" indent="0">
                  <a:buNone/>
                </a:pPr>
                <a:r>
                  <a:rPr lang="en-US" dirty="0"/>
                  <a:t>. Suppose a container contains X units of liquid from which Y units are taken out and replaced by water. After ‘n’ operations, the quantity of pure liquid = </a:t>
                </a:r>
                <a14:m>
                  <m:oMath xmlns:m="http://schemas.openxmlformats.org/officeDocument/2006/math">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𝑦</m:t>
                                    </m:r>
                                  </m:num>
                                  <m:den>
                                    <m:r>
                                      <a:rPr lang="en-US" i="1">
                                        <a:latin typeface="Cambria Math" panose="02040503050406030204" pitchFamily="18" charset="0"/>
                                      </a:rPr>
                                      <m:t>𝑥</m:t>
                                    </m:r>
                                  </m:den>
                                </m:f>
                              </m:e>
                            </m:d>
                          </m:e>
                          <m:sup>
                            <m:r>
                              <a:rPr lang="en-US" i="1">
                                <a:latin typeface="Cambria Math" panose="02040503050406030204" pitchFamily="18" charset="0"/>
                              </a:rPr>
                              <m:t>𝑛</m:t>
                            </m:r>
                          </m:sup>
                        </m:sSup>
                      </m:e>
                    </m:d>
                    <m:r>
                      <a:rPr lang="en-US" i="1">
                        <a:latin typeface="Cambria Math" panose="02040503050406030204" pitchFamily="18" charset="0"/>
                      </a:rPr>
                      <m:t> </m:t>
                    </m:r>
                    <m:r>
                      <a:rPr lang="en-US" i="1">
                        <a:latin typeface="Cambria Math" panose="02040503050406030204" pitchFamily="18" charset="0"/>
                      </a:rPr>
                      <m:t>𝑢𝑛𝑖𝑡𝑠</m:t>
                    </m:r>
                    <m:r>
                      <a:rPr lang="en-US" i="1">
                        <a:latin typeface="Cambria Math" panose="02040503050406030204" pitchFamily="18" charset="0"/>
                      </a:rPr>
                      <m:t>.</m:t>
                    </m:r>
                  </m:oMath>
                </a14:m>
                <a:endParaRPr lang="en-US" dirty="0"/>
              </a:p>
              <a:p>
                <a:pPr marL="0" indent="0">
                  <a:buNone/>
                </a:pPr>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85800" y="1662546"/>
                <a:ext cx="10820400" cy="4556140"/>
              </a:xfrm>
              <a:blipFill>
                <a:blip r:embed="rId2"/>
                <a:stretch>
                  <a:fillRect l="-1183" t="-2410"/>
                </a:stretch>
              </a:blipFill>
            </p:spPr>
            <p:txBody>
              <a:bodyPr/>
              <a:lstStyle/>
              <a:p>
                <a:r>
                  <a:rPr lang="en-IN">
                    <a:noFill/>
                  </a:rPr>
                  <a:t> </a:t>
                </a:r>
              </a:p>
            </p:txBody>
          </p:sp>
        </mc:Fallback>
      </mc:AlternateContent>
    </p:spTree>
    <p:extLst>
      <p:ext uri="{BB962C8B-B14F-4D97-AF65-F5344CB8AC3E}">
        <p14:creationId xmlns:p14="http://schemas.microsoft.com/office/powerpoint/2010/main" xmlns="" val="199833973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circle(in)">
                                      <p:cBhvr>
                                        <p:cTn id="16" dur="20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circle(in)">
                                      <p:cBhvr>
                                        <p:cTn id="21" dur="20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6" dur="500"/>
                                        <p:tgtEl>
                                          <p:spTgt spid="3">
                                            <p:txEl>
                                              <p:pRg st="3" end="3"/>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29309" y="1413164"/>
                <a:ext cx="11970327" cy="5301672"/>
              </a:xfrm>
            </p:spPr>
            <p:txBody>
              <a:bodyPr>
                <a:normAutofit/>
              </a:bodyPr>
              <a:lstStyle/>
              <a:p>
                <a:pPr marL="0" indent="0">
                  <a:buNone/>
                </a:pPr>
                <a:r>
                  <a:rPr lang="en-US" b="1" dirty="0"/>
                  <a:t>Rule of </a:t>
                </a:r>
                <a:r>
                  <a:rPr lang="en-US" b="1" dirty="0" err="1"/>
                  <a:t>Alligation</a:t>
                </a:r>
                <a:r>
                  <a:rPr lang="en-US" b="1" dirty="0"/>
                  <a:t>:</a:t>
                </a:r>
              </a:p>
              <a:p>
                <a:r>
                  <a:rPr lang="en-US" dirty="0"/>
                  <a:t>If two ingredients are mixed, then</a:t>
                </a:r>
              </a:p>
              <a:p>
                <a:r>
                  <a:rPr lang="en-US" dirty="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𝑄𝑢𝑛𝑎𝑡𝑖𝑡𝑦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𝑐h𝑒𝑎𝑝𝑒𝑟</m:t>
                        </m:r>
                      </m:num>
                      <m:den>
                        <m:r>
                          <a:rPr lang="en-US" i="1">
                            <a:latin typeface="Cambria Math" panose="02040503050406030204" pitchFamily="18" charset="0"/>
                          </a:rPr>
                          <m:t>𝑄𝑢𝑎𝑛𝑡𝑖𝑡𝑦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𝑑𝑒𝑎𝑟𝑒𝑟</m:t>
                        </m:r>
                      </m:den>
                    </m:f>
                    <m:r>
                      <a:rPr lang="en-US" i="1">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𝑑𝑒𝑎𝑟𝑒𝑟</m:t>
                            </m:r>
                          </m:e>
                        </m:d>
                        <m:r>
                          <a:rPr lang="en-US" i="1">
                            <a:latin typeface="Cambria Math" panose="02040503050406030204" pitchFamily="18" charset="0"/>
                          </a:rPr>
                          <m:t>−(</m:t>
                        </m:r>
                        <m:r>
                          <a:rPr lang="en-US" i="1">
                            <a:latin typeface="Cambria Math" panose="02040503050406030204" pitchFamily="18" charset="0"/>
                          </a:rPr>
                          <m:t>𝑀𝑒𝑎𝑛</m:t>
                        </m:r>
                        <m:r>
                          <a:rPr lang="en-US" i="1">
                            <a:latin typeface="Cambria Math" panose="02040503050406030204" pitchFamily="18" charset="0"/>
                          </a:rPr>
                          <m:t> </m:t>
                        </m:r>
                        <m:r>
                          <a:rPr lang="en-US" i="1">
                            <a:latin typeface="Cambria Math" panose="02040503050406030204" pitchFamily="18" charset="0"/>
                          </a:rPr>
                          <m:t>𝑃𝑟𝑖𝑐𝑒</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𝑀𝑒𝑎𝑛</m:t>
                            </m:r>
                            <m:r>
                              <a:rPr lang="en-US" i="1">
                                <a:latin typeface="Cambria Math" panose="02040503050406030204" pitchFamily="18" charset="0"/>
                              </a:rPr>
                              <m:t> </m:t>
                            </m:r>
                            <m:r>
                              <a:rPr lang="en-US" i="1">
                                <a:latin typeface="Cambria Math" panose="02040503050406030204" pitchFamily="18" charset="0"/>
                              </a:rPr>
                              <m:t>𝑝𝑟𝑖𝑐𝑒</m:t>
                            </m:r>
                          </m:e>
                        </m:d>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𝑐h𝑒𝑎𝑝𝑒𝑟</m:t>
                        </m:r>
                        <m:r>
                          <a:rPr lang="en-US" i="1">
                            <a:latin typeface="Cambria Math" panose="02040503050406030204" pitchFamily="18" charset="0"/>
                          </a:rPr>
                          <m:t>)</m:t>
                        </m:r>
                      </m:den>
                    </m:f>
                  </m:oMath>
                </a14:m>
                <a:endParaRPr lang="en-US" dirty="0"/>
              </a:p>
              <a:p>
                <a:pPr marL="0" indent="0">
                  <a:buNone/>
                </a:pPr>
                <a:endParaRPr lang="en-US" dirty="0"/>
              </a:p>
              <a:p>
                <a:endParaRPr lang="en-US" dirty="0"/>
              </a:p>
              <a:p>
                <a:endParaRPr lang="en-US" dirty="0"/>
              </a:p>
              <a:p>
                <a:endParaRPr lang="en-US" dirty="0"/>
              </a:p>
              <a:p>
                <a:endParaRPr lang="en-US" dirty="0"/>
              </a:p>
              <a:p>
                <a:endParaRPr lang="en-US" dirty="0"/>
              </a:p>
              <a:p>
                <a:pPr marL="0" indent="0">
                  <a:buNone/>
                </a:pPr>
                <a:r>
                  <a:rPr lang="en-US" dirty="0"/>
                  <a:t>Therefore, (Cheaper quantity) : (Dearer quantity) = (d - m) : (m - c)</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9309" y="1413164"/>
                <a:ext cx="11970327" cy="5301672"/>
              </a:xfrm>
              <a:blipFill>
                <a:blip r:embed="rId2"/>
                <a:stretch>
                  <a:fillRect l="-662" t="-1379"/>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488777" y="2832264"/>
            <a:ext cx="6371696" cy="2157267"/>
          </a:xfrm>
          <a:prstGeom prst="rect">
            <a:avLst/>
          </a:prstGeom>
        </p:spPr>
      </p:pic>
    </p:spTree>
    <p:extLst>
      <p:ext uri="{BB962C8B-B14F-4D97-AF65-F5344CB8AC3E}">
        <p14:creationId xmlns:p14="http://schemas.microsoft.com/office/powerpoint/2010/main" xmlns="" val="1477415022"/>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3"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100"/>
                                        <p:tgtEl>
                                          <p:spTgt spid="3">
                                            <p:txEl>
                                              <p:pRg st="2" end="2"/>
                                            </p:txEl>
                                          </p:spTgt>
                                        </p:tgtEl>
                                      </p:cBhvr>
                                    </p:animEffect>
                                    <p:anim calcmode="lin" valueType="num">
                                      <p:cBhvr>
                                        <p:cTn id="33" dur="4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4" dur="400" fill="hold"/>
                                        <p:tgtEl>
                                          <p:spTgt spid="3">
                                            <p:txEl>
                                              <p:pRg st="2" end="2"/>
                                            </p:txEl>
                                          </p:spTgt>
                                        </p:tgtEl>
                                        <p:attrNameLst>
                                          <p:attrName>ppt_y</p:attrName>
                                        </p:attrNameLst>
                                      </p:cBhvr>
                                      <p:tavLst>
                                        <p:tav tm="0">
                                          <p:val>
                                            <p:strVal val="#ppt_y+0.31"/>
                                          </p:val>
                                        </p:tav>
                                        <p:tav tm="100000">
                                          <p:val>
                                            <p:strVal val="#ppt_y+0.31"/>
                                          </p:val>
                                        </p:tav>
                                      </p:tavLst>
                                    </p:anim>
                                    <p:anim calcmode="lin" valueType="num">
                                      <p:cBhvr>
                                        <p:cTn id="35" dur="600" decel="50000" fill="hold">
                                          <p:stCondLst>
                                            <p:cond delay="400"/>
                                          </p:stCondLst>
                                        </p:cTn>
                                        <p:tgtEl>
                                          <p:spTgt spid="3">
                                            <p:txEl>
                                              <p:pRg st="2" end="2"/>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6" dur="600" decel="50000" fill="hold">
                                          <p:stCondLst>
                                            <p:cond delay="400"/>
                                          </p:stCondLst>
                                        </p:cTn>
                                        <p:tgtEl>
                                          <p:spTgt spid="3">
                                            <p:txEl>
                                              <p:pRg st="2" end="2"/>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arn(inVertical)">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1000"/>
                                        <p:tgtEl>
                                          <p:spTgt spid="3">
                                            <p:txEl>
                                              <p:pRg st="9" end="9"/>
                                            </p:txEl>
                                          </p:spTgt>
                                        </p:tgtEl>
                                      </p:cBhvr>
                                    </p:animEffect>
                                    <p:anim calcmode="lin" valueType="num">
                                      <p:cBhvr>
                                        <p:cTn id="4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127064"/>
            <a:ext cx="8610600" cy="1293028"/>
          </a:xfrm>
        </p:spPr>
        <p:txBody>
          <a:bodyPr/>
          <a:lstStyle/>
          <a:p>
            <a:r>
              <a:rPr lang="en-US" b="1" dirty="0"/>
              <a:t>PROBLEMS</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20073" y="1420092"/>
                <a:ext cx="11988799" cy="5359399"/>
              </a:xfrm>
            </p:spPr>
            <p:txBody>
              <a:bodyPr>
                <a:normAutofit/>
              </a:bodyPr>
              <a:lstStyle/>
              <a:p>
                <a:pPr marL="0" lvl="0" indent="0">
                  <a:buNone/>
                </a:pPr>
                <a:r>
                  <a:rPr lang="en-US" dirty="0"/>
                  <a:t>1) </a:t>
                </a:r>
                <a:r>
                  <a:rPr lang="en-US" sz="2000" dirty="0"/>
                  <a:t>How much water be added to 60 liters of milk at 1</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 </m:t>
                    </m:r>
                    <m:r>
                      <a:rPr lang="en-US" sz="2000" i="1">
                        <a:latin typeface="Cambria Math" panose="02040503050406030204" pitchFamily="18" charset="0"/>
                      </a:rPr>
                      <m:t>𝑙𝑖𝑡𝑒𝑟𝑠</m:t>
                    </m:r>
                  </m:oMath>
                </a14:m>
                <a:r>
                  <a:rPr lang="en-US" sz="2000" dirty="0"/>
                  <a:t> for Rs.20 so as to have a mixture worth Rs.10</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2</m:t>
                        </m:r>
                      </m:num>
                      <m:den>
                        <m:r>
                          <a:rPr lang="en-US" sz="2000" i="1">
                            <a:latin typeface="Cambria Math" panose="02040503050406030204" pitchFamily="18" charset="0"/>
                          </a:rPr>
                          <m:t>3</m:t>
                        </m:r>
                      </m:den>
                    </m:f>
                  </m:oMath>
                </a14:m>
                <a:r>
                  <a:rPr lang="en-US" sz="2000" dirty="0"/>
                  <a:t> a liter?</a:t>
                </a:r>
              </a:p>
              <a:p>
                <a:pPr marL="0" indent="0">
                  <a:buNone/>
                </a:pPr>
                <a:r>
                  <a:rPr lang="en-US" sz="2000" dirty="0"/>
                  <a:t>Sol) C.P of 1 liter of milk = </a:t>
                </a:r>
                <a:r>
                  <a:rPr lang="en-US" sz="2000" dirty="0" err="1"/>
                  <a:t>Rs</a:t>
                </a:r>
                <a:r>
                  <a:rPr lang="en-US" sz="2000" dirty="0"/>
                  <a:t>. (20 x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2</m:t>
                        </m:r>
                      </m:num>
                      <m:den>
                        <m:r>
                          <a:rPr lang="en-US" sz="2000" b="0" i="1" smtClean="0">
                            <a:latin typeface="Cambria Math" panose="02040503050406030204" pitchFamily="18" charset="0"/>
                          </a:rPr>
                          <m:t>3</m:t>
                        </m:r>
                      </m:den>
                    </m:f>
                    <m:r>
                      <a:rPr lang="en-US" sz="2000" b="0" i="1" smtClean="0">
                        <a:latin typeface="Cambria Math" panose="02040503050406030204" pitchFamily="18" charset="0"/>
                      </a:rPr>
                      <m:t>) =</m:t>
                    </m:r>
                    <m:r>
                      <a:rPr lang="en-US" sz="2000" b="0" i="1" smtClean="0">
                        <a:latin typeface="Cambria Math" panose="02040503050406030204" pitchFamily="18" charset="0"/>
                      </a:rPr>
                      <m:t>𝑅𝑠</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40</m:t>
                        </m:r>
                      </m:num>
                      <m:den>
                        <m:r>
                          <a:rPr lang="en-US" sz="2000" i="1">
                            <a:latin typeface="Cambria Math" panose="02040503050406030204" pitchFamily="18" charset="0"/>
                          </a:rPr>
                          <m:t>3</m:t>
                        </m:r>
                      </m:den>
                    </m:f>
                  </m:oMath>
                </a14:m>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r>
                  <a:rPr lang="en-US" sz="2000" dirty="0"/>
                  <a:t>Ratio of water and milk =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8</m:t>
                        </m:r>
                      </m:num>
                      <m:den>
                        <m:r>
                          <a:rPr lang="en-US" sz="2000" i="1">
                            <a:latin typeface="Cambria Math" panose="02040503050406030204" pitchFamily="18" charset="0"/>
                          </a:rPr>
                          <m:t>3</m:t>
                        </m:r>
                      </m:den>
                    </m:f>
                    <m:r>
                      <a:rPr lang="en-US" sz="2000" i="1">
                        <a:latin typeface="Cambria Math" panose="02040503050406030204" pitchFamily="18" charset="0"/>
                      </a:rPr>
                      <m:t> : </m:t>
                    </m:r>
                    <m:f>
                      <m:fPr>
                        <m:ctrlPr>
                          <a:rPr lang="en-US" sz="2000" i="1">
                            <a:latin typeface="Cambria Math" panose="02040503050406030204" pitchFamily="18" charset="0"/>
                          </a:rPr>
                        </m:ctrlPr>
                      </m:fPr>
                      <m:num>
                        <m:r>
                          <a:rPr lang="en-US" sz="2000" i="1">
                            <a:latin typeface="Cambria Math" panose="02040503050406030204" pitchFamily="18" charset="0"/>
                          </a:rPr>
                          <m:t>32</m:t>
                        </m:r>
                      </m:num>
                      <m:den>
                        <m:r>
                          <a:rPr lang="en-US" sz="2000" i="1">
                            <a:latin typeface="Cambria Math" panose="02040503050406030204" pitchFamily="18" charset="0"/>
                          </a:rPr>
                          <m:t>3</m:t>
                        </m:r>
                      </m:den>
                    </m:f>
                    <m:r>
                      <a:rPr lang="en-US" sz="2000" i="1">
                        <a:latin typeface="Cambria Math" panose="02040503050406030204" pitchFamily="18" charset="0"/>
                      </a:rPr>
                      <m:t>=8 :32=1:4</m:t>
                    </m:r>
                  </m:oMath>
                </a14:m>
                <a:endParaRPr lang="en-US" sz="2000" dirty="0"/>
              </a:p>
              <a:p>
                <a:r>
                  <a:rPr lang="en-US" sz="2000" dirty="0"/>
                  <a:t>Quantity of water to be added to 60 liters of milk =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4</m:t>
                        </m:r>
                      </m:den>
                    </m:f>
                    <m:r>
                      <a:rPr lang="en-US" sz="2000" i="1">
                        <a:latin typeface="Cambria Math" panose="02040503050406030204" pitchFamily="18" charset="0"/>
                      </a:rPr>
                      <m:t> ×60</m:t>
                    </m:r>
                  </m:oMath>
                </a14:m>
                <a:r>
                  <a:rPr lang="en-US" sz="2000" dirty="0"/>
                  <a:t>] liters = 15 liters.</a:t>
                </a:r>
              </a:p>
              <a:p>
                <a:pPr marL="0" indent="0">
                  <a:buNone/>
                </a:pPr>
                <a:endParaRPr lang="en-US" dirty="0"/>
              </a:p>
              <a:p>
                <a:pPr marL="0" indent="0">
                  <a:buNone/>
                </a:pPr>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0073" y="1420092"/>
                <a:ext cx="11988799" cy="5359399"/>
              </a:xfrm>
              <a:blipFill>
                <a:blip r:embed="rId2"/>
                <a:stretch>
                  <a:fillRect l="-661" t="-910"/>
                </a:stretch>
              </a:blipFill>
            </p:spPr>
            <p:txBody>
              <a:bodyPr/>
              <a:lstStyle/>
              <a:p>
                <a:r>
                  <a:rPr lang="en-IN">
                    <a:noFill/>
                  </a:rPr>
                  <a:t> </a:t>
                </a:r>
              </a:p>
            </p:txBody>
          </p:sp>
        </mc:Fallback>
      </mc:AlternateContent>
      <p:pic>
        <p:nvPicPr>
          <p:cNvPr id="4" name="Picture 3"/>
          <p:cNvPicPr/>
          <p:nvPr/>
        </p:nvPicPr>
        <p:blipFill>
          <a:blip r:embed="rId3">
            <a:extLst>
              <a:ext uri="{28A0092B-C50C-407E-A947-70E740481C1C}">
                <a14:useLocalDpi xmlns:a14="http://schemas.microsoft.com/office/drawing/2010/main" xmlns="" val="0"/>
              </a:ext>
            </a:extLst>
          </a:blip>
          <a:srcRect/>
          <a:stretch>
            <a:fillRect/>
          </a:stretch>
        </p:blipFill>
        <p:spPr bwMode="auto">
          <a:xfrm>
            <a:off x="743124" y="2952404"/>
            <a:ext cx="5939790" cy="2560320"/>
          </a:xfrm>
          <a:prstGeom prst="rect">
            <a:avLst/>
          </a:prstGeom>
          <a:noFill/>
          <a:ln>
            <a:noFill/>
          </a:ln>
        </p:spPr>
      </p:pic>
    </p:spTree>
    <p:extLst>
      <p:ext uri="{BB962C8B-B14F-4D97-AF65-F5344CB8AC3E}">
        <p14:creationId xmlns:p14="http://schemas.microsoft.com/office/powerpoint/2010/main" xmlns="" val="366649906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strips(downLeft)">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down)">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8" presetClass="entr" presetSubtype="16"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diamond(in)">
                                      <p:cBhvr>
                                        <p:cTn id="24" dur="20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randombar(horizontal)">
                                      <p:cBhvr>
                                        <p:cTn id="29" dur="500"/>
                                        <p:tgtEl>
                                          <p:spTgt spid="3">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658090" y="1422400"/>
                <a:ext cx="11376891" cy="5193449"/>
              </a:xfrm>
            </p:spPr>
            <p:txBody>
              <a:bodyPr/>
              <a:lstStyle/>
              <a:p>
                <a:pPr marL="0" lvl="0" indent="0">
                  <a:buNone/>
                </a:pPr>
                <a:r>
                  <a:rPr lang="en-US" sz="1800" dirty="0"/>
                  <a:t>2) In what ratio must water be mixed with milk to gain 20% by selling the mixture at cost price?</a:t>
                </a:r>
              </a:p>
              <a:p>
                <a:pPr marL="0" indent="0">
                  <a:buNone/>
                </a:pPr>
                <a:r>
                  <a:rPr lang="en-US" sz="1800" dirty="0"/>
                  <a:t>Sol) Let C.P of milk be </a:t>
                </a:r>
                <a:r>
                  <a:rPr lang="en-US" sz="1800" dirty="0" err="1"/>
                  <a:t>Rs</a:t>
                </a:r>
                <a:r>
                  <a:rPr lang="en-US" sz="1800" dirty="0"/>
                  <a:t>. 1 per liter </a:t>
                </a:r>
              </a:p>
              <a:p>
                <a:pPr marL="457200" lvl="1" indent="0">
                  <a:buNone/>
                </a:pPr>
                <a:r>
                  <a:rPr lang="en-US" sz="1800" dirty="0"/>
                  <a:t>Then; S.P of 1 liter of mixture = Rs.1</a:t>
                </a:r>
              </a:p>
              <a:p>
                <a:pPr marL="457200" lvl="1" indent="0">
                  <a:buNone/>
                </a:pPr>
                <a:r>
                  <a:rPr lang="en-US" sz="1800" dirty="0"/>
                  <a:t>Gain obtained = 20%</a:t>
                </a:r>
              </a:p>
              <a:p>
                <a:pPr marL="457200" lvl="1" indent="0">
                  <a:buNone/>
                </a:pPr>
                <a:r>
                  <a:rPr lang="en-US" sz="1800" dirty="0"/>
                  <a:t>C.P of 1 liter of mixture = </a:t>
                </a:r>
                <a:r>
                  <a:rPr lang="en-US" sz="1800" dirty="0" err="1"/>
                  <a:t>Rs</a:t>
                </a: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100</m:t>
                        </m:r>
                      </m:num>
                      <m:den>
                        <m:r>
                          <a:rPr lang="en-US" sz="1800" i="1">
                            <a:latin typeface="Cambria Math" panose="02040503050406030204" pitchFamily="18" charset="0"/>
                          </a:rPr>
                          <m:t>120</m:t>
                        </m:r>
                      </m:den>
                    </m:f>
                    <m:r>
                      <a:rPr lang="en-US" sz="1800" i="1">
                        <a:latin typeface="Cambria Math" panose="02040503050406030204" pitchFamily="18" charset="0"/>
                      </a:rPr>
                      <m:t> ×</m:t>
                    </m:r>
                  </m:oMath>
                </a14:m>
                <a:r>
                  <a:rPr lang="en-US" sz="1800" dirty="0"/>
                  <a:t> 1) = Re.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5</m:t>
                        </m:r>
                      </m:num>
                      <m:den>
                        <m:r>
                          <a:rPr lang="en-US" sz="1800" i="1">
                            <a:latin typeface="Cambria Math" panose="02040503050406030204" pitchFamily="18" charset="0"/>
                          </a:rPr>
                          <m:t>6</m:t>
                        </m:r>
                      </m:den>
                    </m:f>
                  </m:oMath>
                </a14:m>
                <a:endParaRPr lang="en-US" sz="1800" dirty="0"/>
              </a:p>
              <a:p>
                <a:pPr marL="457200" lvl="1" indent="0">
                  <a:buNone/>
                </a:pPr>
                <a:r>
                  <a:rPr lang="en-US" sz="1800" dirty="0"/>
                  <a:t>By the rule of allegation, we have</a:t>
                </a:r>
              </a:p>
              <a:p>
                <a:pPr marL="457200" lvl="1"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58090" y="1422400"/>
                <a:ext cx="11376891" cy="5193449"/>
              </a:xfrm>
              <a:blipFill>
                <a:blip r:embed="rId2"/>
                <a:stretch>
                  <a:fillRect l="-482" t="-1174"/>
                </a:stretch>
              </a:blipFill>
            </p:spPr>
            <p:txBody>
              <a:bodyPr/>
              <a:lstStyle/>
              <a:p>
                <a:r>
                  <a:rPr lang="en-IN">
                    <a:noFill/>
                  </a:rPr>
                  <a:t> </a:t>
                </a:r>
              </a:p>
            </p:txBody>
          </p:sp>
        </mc:Fallback>
      </mc:AlternateContent>
      <p:pic>
        <p:nvPicPr>
          <p:cNvPr id="16" name="Picture 15"/>
          <p:cNvPicPr/>
          <p:nvPr/>
        </p:nvPicPr>
        <p:blipFill>
          <a:blip r:embed="rId3">
            <a:extLst>
              <a:ext uri="{28A0092B-C50C-407E-A947-70E740481C1C}">
                <a14:useLocalDpi xmlns:a14="http://schemas.microsoft.com/office/drawing/2010/main" xmlns="" val="0"/>
              </a:ext>
            </a:extLst>
          </a:blip>
          <a:srcRect/>
          <a:stretch>
            <a:fillRect/>
          </a:stretch>
        </p:blipFill>
        <p:spPr bwMode="auto">
          <a:xfrm>
            <a:off x="1269365" y="3611418"/>
            <a:ext cx="6378343" cy="2519716"/>
          </a:xfrm>
          <a:prstGeom prst="rect">
            <a:avLst/>
          </a:prstGeom>
          <a:noFill/>
          <a:ln>
            <a:noFill/>
          </a:ln>
        </p:spPr>
      </p:pic>
      <mc:AlternateContent xmlns:mc="http://schemas.openxmlformats.org/markup-compatibility/2006">
        <mc:Choice xmlns:a14="http://schemas.microsoft.com/office/drawing/2010/main" xmlns="" Requires="a14">
          <p:sp>
            <p:nvSpPr>
              <p:cNvPr id="12" name="Rectangle 11"/>
              <p:cNvSpPr/>
              <p:nvPr/>
            </p:nvSpPr>
            <p:spPr>
              <a:xfrm>
                <a:off x="1052165" y="6029295"/>
                <a:ext cx="3991670" cy="688394"/>
              </a:xfrm>
              <a:prstGeom prst="rect">
                <a:avLst/>
              </a:prstGeom>
            </p:spPr>
            <p:txBody>
              <a:bodyPr wrap="none">
                <a:spAutoFit/>
              </a:bodyPr>
              <a:lstStyle/>
              <a:p>
                <a:pPr marL="228600" marR="0">
                  <a:lnSpc>
                    <a:spcPct val="150000"/>
                  </a:lnSpc>
                  <a:spcBef>
                    <a:spcPts val="0"/>
                  </a:spcBef>
                  <a:spcAft>
                    <a:spcPts val="800"/>
                  </a:spcAft>
                </a:pPr>
                <a:r>
                  <a:rPr lang="en-US" dirty="0">
                    <a:latin typeface="Cambria Math" panose="02040503050406030204" pitchFamily="18" charset="0"/>
                    <a:ea typeface="Times New Roman" panose="02020603050405020304" pitchFamily="18" charset="0"/>
                    <a:cs typeface="Mangal"/>
                  </a:rPr>
                  <a:t>Ratio of water and milk =</a:t>
                </a:r>
                <a14:m>
                  <m:oMath xmlns:m="http://schemas.openxmlformats.org/officeDocument/2006/math">
                    <m:f>
                      <m:fPr>
                        <m:ctrlPr>
                          <a:rPr lang="en-US" i="1">
                            <a:latin typeface="Cambria Math" panose="02040503050406030204" pitchFamily="18" charset="0"/>
                            <a:ea typeface="Times New Roman" panose="02020603050405020304" pitchFamily="18" charset="0"/>
                            <a:cs typeface="Mangal"/>
                          </a:rPr>
                        </m:ctrlPr>
                      </m:fPr>
                      <m:num>
                        <m:r>
                          <a:rPr lang="en-US" i="1">
                            <a:latin typeface="Cambria Math" panose="02040503050406030204" pitchFamily="18" charset="0"/>
                            <a:ea typeface="Times New Roman" panose="02020603050405020304" pitchFamily="18" charset="0"/>
                            <a:cs typeface="Mangal"/>
                          </a:rPr>
                          <m:t>1</m:t>
                        </m:r>
                      </m:num>
                      <m:den>
                        <m:r>
                          <a:rPr lang="en-US" i="1">
                            <a:latin typeface="Cambria Math" panose="02040503050406030204" pitchFamily="18" charset="0"/>
                            <a:ea typeface="Times New Roman" panose="02020603050405020304" pitchFamily="18" charset="0"/>
                            <a:cs typeface="Mangal"/>
                          </a:rPr>
                          <m:t>6</m:t>
                        </m:r>
                      </m:den>
                    </m:f>
                  </m:oMath>
                </a14:m>
                <a:r>
                  <a:rPr lang="en-US" dirty="0">
                    <a:latin typeface="Cambria Math" panose="02040503050406030204" pitchFamily="18" charset="0"/>
                    <a:ea typeface="Times New Roman" panose="02020603050405020304" pitchFamily="18" charset="0"/>
                    <a:cs typeface="Mangal"/>
                  </a:rPr>
                  <a:t> : </a:t>
                </a:r>
                <a14:m>
                  <m:oMath xmlns:m="http://schemas.openxmlformats.org/officeDocument/2006/math">
                    <m:f>
                      <m:fPr>
                        <m:ctrlPr>
                          <a:rPr lang="en-US" i="1">
                            <a:latin typeface="Cambria Math" panose="02040503050406030204" pitchFamily="18" charset="0"/>
                            <a:ea typeface="Times New Roman" panose="02020603050405020304" pitchFamily="18" charset="0"/>
                            <a:cs typeface="Mangal"/>
                          </a:rPr>
                        </m:ctrlPr>
                      </m:fPr>
                      <m:num>
                        <m:r>
                          <a:rPr lang="en-US" i="1">
                            <a:latin typeface="Cambria Math" panose="02040503050406030204" pitchFamily="18" charset="0"/>
                            <a:ea typeface="Times New Roman" panose="02020603050405020304" pitchFamily="18" charset="0"/>
                            <a:cs typeface="Mangal"/>
                          </a:rPr>
                          <m:t>5</m:t>
                        </m:r>
                      </m:num>
                      <m:den>
                        <m:r>
                          <a:rPr lang="en-US" i="1">
                            <a:latin typeface="Cambria Math" panose="02040503050406030204" pitchFamily="18" charset="0"/>
                            <a:ea typeface="Times New Roman" panose="02020603050405020304" pitchFamily="18" charset="0"/>
                            <a:cs typeface="Mangal"/>
                          </a:rPr>
                          <m:t>6</m:t>
                        </m:r>
                      </m:den>
                    </m:f>
                  </m:oMath>
                </a14:m>
                <a:r>
                  <a:rPr lang="en-US" dirty="0">
                    <a:latin typeface="Cambria Math" panose="02040503050406030204" pitchFamily="18" charset="0"/>
                    <a:ea typeface="Times New Roman" panose="02020603050405020304" pitchFamily="18" charset="0"/>
                    <a:cs typeface="Mangal"/>
                  </a:rPr>
                  <a:t> = 1 : 5</a:t>
                </a:r>
                <a:endParaRPr lang="en-US" dirty="0">
                  <a:latin typeface="Calibri" panose="020F0502020204030204" pitchFamily="34" charset="0"/>
                  <a:ea typeface="Calibri" panose="020F0502020204030204" pitchFamily="34" charset="0"/>
                  <a:cs typeface="Mangal"/>
                </a:endParaRPr>
              </a:p>
            </p:txBody>
          </p:sp>
        </mc:Choice>
        <mc:Fallback>
          <p:sp>
            <p:nvSpPr>
              <p:cNvPr id="12" name="Rectangle 11"/>
              <p:cNvSpPr>
                <a:spLocks noRot="1" noChangeAspect="1" noMove="1" noResize="1" noEditPoints="1" noAdjustHandles="1" noChangeArrowheads="1" noChangeShapeType="1" noTextEdit="1"/>
              </p:cNvSpPr>
              <p:nvPr/>
            </p:nvSpPr>
            <p:spPr>
              <a:xfrm>
                <a:off x="1052165" y="6029295"/>
                <a:ext cx="3991670" cy="688394"/>
              </a:xfrm>
              <a:prstGeom prst="rect">
                <a:avLst/>
              </a:prstGeom>
              <a:blipFill>
                <a:blip r:embed="rId4"/>
                <a:stretch>
                  <a:fillRect r="-459"/>
                </a:stretch>
              </a:blipFill>
            </p:spPr>
            <p:txBody>
              <a:bodyPr/>
              <a:lstStyle/>
              <a:p>
                <a:r>
                  <a:rPr lang="en-US">
                    <a:noFill/>
                  </a:rPr>
                  <a:t> </a:t>
                </a:r>
              </a:p>
            </p:txBody>
          </p:sp>
        </mc:Fallback>
      </mc:AlternateContent>
    </p:spTree>
    <p:extLst>
      <p:ext uri="{BB962C8B-B14F-4D97-AF65-F5344CB8AC3E}">
        <p14:creationId xmlns:p14="http://schemas.microsoft.com/office/powerpoint/2010/main" xmlns="" val="738941708"/>
      </p:ext>
    </p:extLst>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heel(1)">
                                      <p:cBhvr>
                                        <p:cTn id="12" dur="2000"/>
                                        <p:tgtEl>
                                          <p:spTgt spid="3">
                                            <p:txEl>
                                              <p:pRg st="1" end="1"/>
                                            </p:txEl>
                                          </p:spTgt>
                                        </p:tgtEl>
                                      </p:cBhvr>
                                    </p:animEffect>
                                  </p:childTnLst>
                                </p:cTn>
                              </p:par>
                              <p:par>
                                <p:cTn id="13" presetID="21" presetClass="entr" presetSubtype="1"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heel(1)">
                                      <p:cBhvr>
                                        <p:cTn id="15" dur="2000"/>
                                        <p:tgtEl>
                                          <p:spTgt spid="3">
                                            <p:txEl>
                                              <p:pRg st="2" end="2"/>
                                            </p:txEl>
                                          </p:spTgt>
                                        </p:tgtEl>
                                      </p:cBhvr>
                                    </p:animEffect>
                                  </p:childTnLst>
                                </p:cTn>
                              </p:par>
                              <p:par>
                                <p:cTn id="16" presetID="21" presetClass="entr" presetSubtype="1"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heel(1)">
                                      <p:cBhvr>
                                        <p:cTn id="18" dur="2000"/>
                                        <p:tgtEl>
                                          <p:spTgt spid="3">
                                            <p:txEl>
                                              <p:pRg st="3" end="3"/>
                                            </p:txEl>
                                          </p:spTgt>
                                        </p:tgtEl>
                                      </p:cBhvr>
                                    </p:animEffect>
                                  </p:childTnLst>
                                </p:cTn>
                              </p:par>
                              <p:par>
                                <p:cTn id="19" presetID="21" presetClass="entr" presetSubtype="1"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heel(1)">
                                      <p:cBhvr>
                                        <p:cTn id="21" dur="2000"/>
                                        <p:tgtEl>
                                          <p:spTgt spid="3">
                                            <p:txEl>
                                              <p:pRg st="4" end="4"/>
                                            </p:txEl>
                                          </p:spTgt>
                                        </p:tgtEl>
                                      </p:cBhvr>
                                    </p:animEffect>
                                  </p:childTnLst>
                                </p:cTn>
                              </p:par>
                              <p:par>
                                <p:cTn id="22" presetID="21" presetClass="entr" presetSubtype="1"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heel(1)">
                                      <p:cBhvr>
                                        <p:cTn id="24" dur="20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circle(in)">
                                      <p:cBhvr>
                                        <p:cTn id="29" dur="20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01601" y="1422400"/>
                <a:ext cx="11961090" cy="5301673"/>
              </a:xfrm>
            </p:spPr>
            <p:txBody>
              <a:bodyPr>
                <a:normAutofit lnSpcReduction="10000"/>
              </a:bodyPr>
              <a:lstStyle/>
              <a:p>
                <a:pPr marL="0" lvl="0" indent="0">
                  <a:buNone/>
                </a:pPr>
                <a:r>
                  <a:rPr lang="en-US" sz="1600" dirty="0"/>
                  <a:t>3)The milk &amp; water in two vessels A &amp; B are in the ratio 4 : 3 &amp; 2 : 3 respectively. In what ratio, the liquids in both the vessels be mixed to obtain a new mixture in vessel C containing half milk and half water?</a:t>
                </a:r>
              </a:p>
              <a:p>
                <a:pPr marL="0" lvl="0" indent="0">
                  <a:buNone/>
                </a:pPr>
                <a:r>
                  <a:rPr lang="en-US" sz="1600" dirty="0"/>
                  <a:t>Sol) Let the C.P of milk be Rs.1 per liter.</a:t>
                </a:r>
              </a:p>
              <a:p>
                <a:pPr marL="457200" lvl="1" indent="0">
                  <a:buNone/>
                </a:pPr>
                <a:r>
                  <a:rPr lang="en-US" sz="1600" dirty="0"/>
                  <a:t>Milk in 1 liter mixture of A =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4</m:t>
                        </m:r>
                      </m:num>
                      <m:den>
                        <m:r>
                          <a:rPr lang="en-US" sz="1600" i="1">
                            <a:latin typeface="Cambria Math" panose="02040503050406030204" pitchFamily="18" charset="0"/>
                          </a:rPr>
                          <m:t>7</m:t>
                        </m:r>
                      </m:den>
                    </m:f>
                    <m:r>
                      <a:rPr lang="en-US" sz="1600" i="1">
                        <a:latin typeface="Cambria Math" panose="02040503050406030204" pitchFamily="18" charset="0"/>
                      </a:rPr>
                      <m:t> </m:t>
                    </m:r>
                    <m:r>
                      <a:rPr lang="en-US" sz="1600" i="1">
                        <a:latin typeface="Cambria Math" panose="02040503050406030204" pitchFamily="18" charset="0"/>
                      </a:rPr>
                      <m:t>𝑙𝑖𝑡𝑒𝑟𝑠</m:t>
                    </m:r>
                    <m:r>
                      <a:rPr lang="en-US" sz="1600" i="1">
                        <a:latin typeface="Cambria Math" panose="02040503050406030204" pitchFamily="18" charset="0"/>
                      </a:rPr>
                      <m:t>;</m:t>
                    </m:r>
                  </m:oMath>
                </a14:m>
                <a:r>
                  <a:rPr lang="en-US" sz="1600" dirty="0"/>
                  <a:t> Milk in 1 liter mixture of B =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2</m:t>
                        </m:r>
                      </m:num>
                      <m:den>
                        <m:r>
                          <a:rPr lang="en-US" sz="1600" i="1">
                            <a:latin typeface="Cambria Math" panose="02040503050406030204" pitchFamily="18" charset="0"/>
                          </a:rPr>
                          <m:t>5</m:t>
                        </m:r>
                      </m:den>
                    </m:f>
                    <m:r>
                      <a:rPr lang="en-US" sz="1600" i="1">
                        <a:latin typeface="Cambria Math" panose="02040503050406030204" pitchFamily="18" charset="0"/>
                      </a:rPr>
                      <m:t> </m:t>
                    </m:r>
                    <m:r>
                      <a:rPr lang="en-US" sz="1600" i="1">
                        <a:latin typeface="Cambria Math" panose="02040503050406030204" pitchFamily="18" charset="0"/>
                      </a:rPr>
                      <m:t>𝑙𝑖𝑡𝑒𝑟𝑠</m:t>
                    </m:r>
                    <m:r>
                      <a:rPr lang="en-US" sz="1600" i="1">
                        <a:latin typeface="Cambria Math" panose="02040503050406030204" pitchFamily="18" charset="0"/>
                      </a:rPr>
                      <m:t>;</m:t>
                    </m:r>
                  </m:oMath>
                </a14:m>
                <a:endParaRPr lang="en-US" sz="1600" dirty="0"/>
              </a:p>
              <a:p>
                <a:pPr marL="457200" lvl="1" indent="0">
                  <a:buNone/>
                </a:pPr>
                <a:r>
                  <a:rPr lang="en-US" sz="1600" dirty="0"/>
                  <a:t>Milk in 1 liter mixture of C =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i="1">
                        <a:latin typeface="Cambria Math" panose="02040503050406030204" pitchFamily="18" charset="0"/>
                      </a:rPr>
                      <m:t> </m:t>
                    </m:r>
                    <m:r>
                      <a:rPr lang="en-US" sz="1600" i="1">
                        <a:latin typeface="Cambria Math" panose="02040503050406030204" pitchFamily="18" charset="0"/>
                      </a:rPr>
                      <m:t>𝑙𝑖𝑡𝑒𝑟𝑠</m:t>
                    </m:r>
                    <m:r>
                      <a:rPr lang="en-US" sz="1600" i="1">
                        <a:latin typeface="Cambria Math" panose="02040503050406030204" pitchFamily="18" charset="0"/>
                      </a:rPr>
                      <m:t>;</m:t>
                    </m:r>
                  </m:oMath>
                </a14:m>
                <a:endParaRPr lang="en-US" sz="1600" dirty="0"/>
              </a:p>
              <a:p>
                <a:pPr marL="457200" lvl="1" indent="0">
                  <a:buNone/>
                </a:pPr>
                <a:r>
                  <a:rPr lang="en-US" sz="1600" dirty="0"/>
                  <a:t>C.P of 1 liter mixture in A = </a:t>
                </a:r>
                <a14:m>
                  <m:oMath xmlns:m="http://schemas.openxmlformats.org/officeDocument/2006/math">
                    <m:r>
                      <a:rPr lang="en-US" sz="1600" i="1">
                        <a:latin typeface="Cambria Math" panose="02040503050406030204" pitchFamily="18" charset="0"/>
                      </a:rPr>
                      <m:t>𝑅</m:t>
                    </m:r>
                    <m:r>
                      <a:rPr lang="en-US" sz="1600" b="0" i="1" smtClean="0">
                        <a:latin typeface="Cambria Math" panose="02040503050406030204" pitchFamily="18" charset="0"/>
                      </a:rPr>
                      <m:t>𝑒</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4</m:t>
                        </m:r>
                      </m:num>
                      <m:den>
                        <m:r>
                          <a:rPr lang="en-US" sz="1600" i="1">
                            <a:latin typeface="Cambria Math" panose="02040503050406030204" pitchFamily="18" charset="0"/>
                          </a:rPr>
                          <m:t>7</m:t>
                        </m:r>
                      </m:den>
                    </m:f>
                  </m:oMath>
                </a14:m>
                <a:r>
                  <a:rPr lang="en-US" sz="1600" dirty="0"/>
                  <a:t> ; C.P of 1 liter mixture in B = </a:t>
                </a:r>
                <a14:m>
                  <m:oMath xmlns:m="http://schemas.openxmlformats.org/officeDocument/2006/math">
                    <m:r>
                      <a:rPr lang="en-US" sz="1600" i="1">
                        <a:latin typeface="Cambria Math" panose="02040503050406030204" pitchFamily="18" charset="0"/>
                      </a:rPr>
                      <m:t>𝑅</m:t>
                    </m:r>
                    <m:r>
                      <a:rPr lang="en-US" sz="1600" b="0" i="1" smtClean="0">
                        <a:latin typeface="Cambria Math" panose="02040503050406030204" pitchFamily="18" charset="0"/>
                      </a:rPr>
                      <m:t>𝑒</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5</m:t>
                        </m:r>
                      </m:den>
                    </m:f>
                  </m:oMath>
                </a14:m>
                <a:endParaRPr lang="en-US" sz="1600" dirty="0"/>
              </a:p>
              <a:p>
                <a:pPr marL="457200" lvl="1" indent="0">
                  <a:buNone/>
                </a:pPr>
                <a:r>
                  <a:rPr lang="en-US" sz="1600" dirty="0"/>
                  <a:t>Mean price = Re.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oMath>
                </a14:m>
                <a:endParaRPr lang="en-US" sz="1600" dirty="0"/>
              </a:p>
              <a:p>
                <a:pPr marL="457200" lvl="1" indent="0">
                  <a:buNone/>
                </a:pPr>
                <a:r>
                  <a:rPr lang="en-US" sz="1600" dirty="0"/>
                  <a:t>By the rule of </a:t>
                </a:r>
                <a:r>
                  <a:rPr lang="en-US" sz="1600" dirty="0" err="1"/>
                  <a:t>alligation</a:t>
                </a:r>
                <a:r>
                  <a:rPr lang="en-US" sz="1600" dirty="0"/>
                  <a:t>, we have:</a:t>
                </a:r>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pPr marL="0" indent="0">
                  <a:buNone/>
                </a:pPr>
                <a:endParaRPr lang="en-US" sz="1800" dirty="0"/>
              </a:p>
              <a:p>
                <a:pPr marL="0" indent="0">
                  <a:buNone/>
                </a:pPr>
                <a:r>
                  <a:rPr lang="en-US" sz="1600" dirty="0"/>
                  <a:t>          Required ratio =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10</m:t>
                        </m:r>
                      </m:den>
                    </m:f>
                    <m:r>
                      <a:rPr lang="en-US" sz="1600" i="1">
                        <a:latin typeface="Cambria Math" panose="02040503050406030204" pitchFamily="18" charset="0"/>
                      </a:rPr>
                      <m:t> : </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14</m:t>
                        </m:r>
                      </m:den>
                    </m:f>
                    <m:r>
                      <a:rPr lang="en-US" sz="1600" i="1">
                        <a:latin typeface="Cambria Math" panose="02040503050406030204" pitchFamily="18" charset="0"/>
                      </a:rPr>
                      <m:t>=7 :5</m:t>
                    </m:r>
                  </m:oMath>
                </a14:m>
                <a:endParaRPr lang="en-US" sz="1600" dirty="0"/>
              </a:p>
              <a:p>
                <a:pPr marL="0" indent="0">
                  <a:buNone/>
                </a:pPr>
                <a:endParaRPr lang="en-US" dirty="0"/>
              </a:p>
              <a:p>
                <a:endParaRPr lang="en-US" sz="1800"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1601" y="1422400"/>
                <a:ext cx="11961090" cy="5301673"/>
              </a:xfrm>
              <a:blipFill>
                <a:blip r:embed="rId2"/>
                <a:stretch>
                  <a:fillRect l="-306" t="-1264"/>
                </a:stretch>
              </a:blipFill>
            </p:spPr>
            <p:txBody>
              <a:bodyPr/>
              <a:lstStyle/>
              <a:p>
                <a:r>
                  <a:rPr lang="en-IN">
                    <a:noFill/>
                  </a:rPr>
                  <a:t> </a:t>
                </a:r>
              </a:p>
            </p:txBody>
          </p:sp>
        </mc:Fallback>
      </mc:AlternateContent>
      <p:pic>
        <p:nvPicPr>
          <p:cNvPr id="4" name="Picture 3"/>
          <p:cNvPicPr/>
          <p:nvPr/>
        </p:nvPicPr>
        <p:blipFill>
          <a:blip r:embed="rId3">
            <a:extLst>
              <a:ext uri="{28A0092B-C50C-407E-A947-70E740481C1C}">
                <a14:useLocalDpi xmlns:a14="http://schemas.microsoft.com/office/drawing/2010/main" xmlns="" val="0"/>
              </a:ext>
            </a:extLst>
          </a:blip>
          <a:srcRect/>
          <a:stretch>
            <a:fillRect/>
          </a:stretch>
        </p:blipFill>
        <p:spPr bwMode="auto">
          <a:xfrm>
            <a:off x="475267" y="3860799"/>
            <a:ext cx="6562841" cy="2401455"/>
          </a:xfrm>
          <a:prstGeom prst="rect">
            <a:avLst/>
          </a:prstGeom>
          <a:noFill/>
          <a:ln>
            <a:noFill/>
          </a:ln>
        </p:spPr>
      </p:pic>
    </p:spTree>
    <p:extLst>
      <p:ext uri="{BB962C8B-B14F-4D97-AF65-F5344CB8AC3E}">
        <p14:creationId xmlns:p14="http://schemas.microsoft.com/office/powerpoint/2010/main" xmlns="" val="178504301"/>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anim calcmode="lin" valueType="num">
                                      <p:cBhvr additive="base">
                                        <p:cTn id="4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 calcmode="lin" valueType="num">
                                      <p:cBhvr additive="base">
                                        <p:cTn id="55"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circle(in)">
                                      <p:cBhvr>
                                        <p:cTn id="6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255" y="1450109"/>
            <a:ext cx="11887199" cy="5237017"/>
          </a:xfrm>
        </p:spPr>
        <p:txBody>
          <a:bodyPr/>
          <a:lstStyle/>
          <a:p>
            <a:pPr marL="0" indent="0">
              <a:buNone/>
            </a:pPr>
            <a:r>
              <a:rPr lang="en-US" dirty="0"/>
              <a:t>4) In what ratio must a grocer mix two varieties of pulse costing Rs.15 and Rs.20 per kg respectively so as to get a mixture worth </a:t>
            </a:r>
            <a:r>
              <a:rPr lang="en-US" dirty="0" err="1"/>
              <a:t>Rs</a:t>
            </a:r>
            <a:r>
              <a:rPr lang="en-US" dirty="0"/>
              <a:t>. 16.50 per kg? </a:t>
            </a:r>
          </a:p>
          <a:p>
            <a:pPr marL="0" indent="0">
              <a:buNone/>
            </a:pPr>
            <a:endParaRPr lang="en-US" dirty="0"/>
          </a:p>
          <a:p>
            <a:pPr marL="0" indent="0">
              <a:buNone/>
            </a:pPr>
            <a:r>
              <a:rPr lang="en-US" dirty="0"/>
              <a:t>Sol)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Required ratio = 3.50 : 1.50 = 35 : 15 = 7 : 3</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840222" y="2587479"/>
            <a:ext cx="7943850" cy="2962275"/>
          </a:xfrm>
          <a:prstGeom prst="rect">
            <a:avLst/>
          </a:prstGeom>
        </p:spPr>
      </p:pic>
    </p:spTree>
    <p:extLst>
      <p:ext uri="{BB962C8B-B14F-4D97-AF65-F5344CB8AC3E}">
        <p14:creationId xmlns:p14="http://schemas.microsoft.com/office/powerpoint/2010/main" xmlns="" val="222879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 calcmode="lin" valueType="num">
                                      <p:cBhvr>
                                        <p:cTn id="19"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203201" y="1431636"/>
                <a:ext cx="11850254" cy="5264728"/>
              </a:xfrm>
            </p:spPr>
            <p:txBody>
              <a:bodyPr>
                <a:normAutofit lnSpcReduction="10000"/>
              </a:bodyPr>
              <a:lstStyle/>
              <a:p>
                <a:pPr marL="0" indent="0">
                  <a:buNone/>
                </a:pPr>
                <a:r>
                  <a:rPr lang="en-US" dirty="0"/>
                  <a:t>5) The cost of type 1 rice is </a:t>
                </a:r>
                <a:r>
                  <a:rPr lang="en-US" dirty="0" err="1"/>
                  <a:t>Rs</a:t>
                </a:r>
                <a:r>
                  <a:rPr lang="en-US" dirty="0"/>
                  <a:t>. 15 per kg and type 2 rice is Rs. 20 per kg. If both type 1 &amp; type 2 are mixed in the ratio of 2 : 3, then the price per kg of the mixed variety of price is_____</a:t>
                </a:r>
              </a:p>
              <a:p>
                <a:pPr marL="0" indent="0">
                  <a:buNone/>
                </a:pPr>
                <a:r>
                  <a:rPr lang="en-US" dirty="0"/>
                  <a:t>Sol) </a:t>
                </a:r>
              </a:p>
              <a:p>
                <a:pPr marL="0" indent="0">
                  <a:buNone/>
                </a:pPr>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(20 −</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−15)</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r>
                        <a:rPr lang="en-US" b="0" i="1" smtClean="0">
                          <a:latin typeface="Cambria Math" panose="02040503050406030204" pitchFamily="18" charset="0"/>
                          <a:ea typeface="Cambria Math" panose="02040503050406030204" pitchFamily="18" charset="0"/>
                        </a:rPr>
                        <m:t>⇒60−3</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−30⇒5</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=90⇒</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𝑅𝑠</m:t>
                      </m:r>
                      <m:r>
                        <a:rPr lang="en-US" b="0" i="1" smtClean="0">
                          <a:latin typeface="Cambria Math" panose="02040503050406030204" pitchFamily="18" charset="0"/>
                          <a:ea typeface="Cambria Math" panose="02040503050406030204" pitchFamily="18" charset="0"/>
                        </a:rPr>
                        <m:t>.18</m:t>
                      </m:r>
                    </m:oMath>
                  </m:oMathPara>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03201" y="1431636"/>
                <a:ext cx="11850254" cy="5264728"/>
              </a:xfrm>
              <a:blipFill>
                <a:blip r:embed="rId2"/>
                <a:stretch>
                  <a:fillRect l="-669" t="-2086"/>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1089025" y="2384281"/>
            <a:ext cx="7372350" cy="2809875"/>
          </a:xfrm>
          <a:prstGeom prst="rect">
            <a:avLst/>
          </a:prstGeom>
        </p:spPr>
      </p:pic>
    </p:spTree>
    <p:extLst>
      <p:ext uri="{BB962C8B-B14F-4D97-AF65-F5344CB8AC3E}">
        <p14:creationId xmlns:p14="http://schemas.microsoft.com/office/powerpoint/2010/main" xmlns="" val="315859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Effect transition="in" filter="wipe(down)">
                                      <p:cBhvr>
                                        <p:cTn id="17" dur="500"/>
                                        <p:tgtEl>
                                          <p:spTgt spid="3">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ircle(in)">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38545" y="1440874"/>
                <a:ext cx="11924145" cy="5264726"/>
              </a:xfrm>
            </p:spPr>
            <p:txBody>
              <a:bodyPr/>
              <a:lstStyle/>
              <a:p>
                <a:pPr marL="0" indent="0">
                  <a:buNone/>
                </a:pPr>
                <a:r>
                  <a:rPr lang="en-US" dirty="0"/>
                  <a:t>6) 8 liters are drawn from ‘a’ cask full of wine and is then filled with water. This operation is performed 3 more times. The ratio of quantity of wine left in cask to that of the water is 16 : 81. How much wine did the cask hold originally?</a:t>
                </a:r>
              </a:p>
              <a:p>
                <a:pPr marL="0" indent="0">
                  <a:buNone/>
                </a:pPr>
                <a:endParaRPr lang="en-US" dirty="0"/>
              </a:p>
              <a:p>
                <a:pPr marL="0" indent="0">
                  <a:buNone/>
                </a:pPr>
                <a:r>
                  <a:rPr lang="en-US" dirty="0"/>
                  <a:t>Sol) Let the quantity of the wine in the cask originally be X liters.</a:t>
                </a:r>
              </a:p>
              <a:p>
                <a:pPr marL="0" indent="0">
                  <a:buNone/>
                </a:pPr>
                <a:r>
                  <a:rPr lang="en-US" dirty="0"/>
                  <a:t>        Then, quantity of wine left in cask after 4 operations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8</m:t>
                            </m:r>
                          </m:num>
                          <m:den>
                            <m:r>
                              <a:rPr lang="en-US" b="0" i="1" smtClean="0">
                                <a:latin typeface="Cambria Math" panose="02040503050406030204" pitchFamily="18" charset="0"/>
                              </a:rPr>
                              <m:t>𝑥</m:t>
                            </m:r>
                          </m:den>
                        </m:f>
                        <m:r>
                          <a:rPr lang="en-US" b="0" i="1" smtClean="0">
                            <a:latin typeface="Cambria Math" panose="02040503050406030204" pitchFamily="18" charset="0"/>
                          </a:rPr>
                          <m:t>)</m:t>
                        </m:r>
                      </m:e>
                      <m:sup>
                        <m:r>
                          <a:rPr lang="en-US" b="0" i="1" smtClean="0">
                            <a:latin typeface="Cambria Math" panose="02040503050406030204" pitchFamily="18" charset="0"/>
                          </a:rPr>
                          <m:t>4</m:t>
                        </m:r>
                      </m:sup>
                    </m:sSup>
                  </m:oMath>
                </a14:m>
                <a:r>
                  <a:rPr lang="en-US" dirty="0"/>
                  <a:t>] liters.</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8</m:t>
                                  </m:r>
                                </m:num>
                                <m:den>
                                  <m:r>
                                    <a:rPr lang="en-US" i="1">
                                      <a:latin typeface="Cambria Math" panose="02040503050406030204" pitchFamily="18" charset="0"/>
                                    </a:rPr>
                                    <m:t>𝑥</m:t>
                                  </m:r>
                                </m:den>
                              </m:f>
                              <m:r>
                                <a:rPr lang="en-US" i="1">
                                  <a:latin typeface="Cambria Math" panose="02040503050406030204" pitchFamily="18" charset="0"/>
                                </a:rPr>
                                <m:t>)</m:t>
                              </m:r>
                            </m:e>
                            <m:sup>
                              <m:r>
                                <a:rPr lang="en-US" i="1">
                                  <a:latin typeface="Cambria Math" panose="02040503050406030204" pitchFamily="18" charset="0"/>
                                </a:rPr>
                                <m:t>4</m:t>
                              </m:r>
                            </m:sup>
                          </m:sSup>
                        </m:num>
                        <m:den>
                          <m:r>
                            <a:rPr lang="en-US" b="0" i="1" smtClean="0">
                              <a:latin typeface="Cambria Math" panose="02040503050406030204" pitchFamily="18" charset="0"/>
                            </a:rPr>
                            <m:t>𝑥</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81</m:t>
                          </m:r>
                        </m:den>
                      </m:f>
                      <m:r>
                        <a:rPr lang="en-US"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8</m:t>
                              </m:r>
                            </m:num>
                            <m:den>
                              <m:r>
                                <a:rPr lang="en-US" i="1">
                                  <a:latin typeface="Cambria Math" panose="02040503050406030204" pitchFamily="18" charset="0"/>
                                </a:rPr>
                                <m:t>𝑥</m:t>
                              </m:r>
                            </m:den>
                          </m:f>
                          <m:r>
                            <a:rPr lang="en-US" i="1">
                              <a:latin typeface="Cambria Math" panose="02040503050406030204" pitchFamily="18" charset="0"/>
                            </a:rPr>
                            <m:t>)</m:t>
                          </m:r>
                        </m:e>
                        <m:sup>
                          <m:r>
                            <a:rPr lang="en-US" i="1">
                              <a:latin typeface="Cambria Math" panose="02040503050406030204" pitchFamily="18" charset="0"/>
                            </a:rPr>
                            <m:t>4</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r>
                            <a:rPr lang="en-US" i="1">
                              <a:latin typeface="Cambria Math" panose="02040503050406030204" pitchFamily="18" charset="0"/>
                            </a:rPr>
                            <m:t>)</m:t>
                          </m:r>
                        </m:e>
                        <m:sup>
                          <m:r>
                            <a:rPr lang="en-US" b="0" i="1" smtClean="0">
                              <a:latin typeface="Cambria Math" panose="02040503050406030204" pitchFamily="18" charset="0"/>
                            </a:rPr>
                            <m:t>4</m:t>
                          </m:r>
                        </m:sup>
                      </m:sSup>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−8</m:t>
                          </m:r>
                        </m:num>
                        <m:den>
                          <m:r>
                            <a:rPr lang="en-US" b="0" i="1" smtClean="0">
                              <a:latin typeface="Cambria Math" panose="02040503050406030204" pitchFamily="18" charset="0"/>
                              <a:ea typeface="Cambria Math" panose="02040503050406030204" pitchFamily="18" charset="0"/>
                            </a:rPr>
                            <m:t>𝑥</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ea typeface="Cambria Math" panose="02040503050406030204" pitchFamily="18" charset="0"/>
                            </a:rPr>
                            <m:t>3</m:t>
                          </m:r>
                        </m:den>
                      </m:f>
                    </m:oMath>
                  </m:oMathPara>
                </a14:m>
                <a:endParaRPr lang="en-US" b="0" dirty="0">
                  <a:ea typeface="Cambria Math" panose="02040503050406030204" pitchFamily="18" charset="0"/>
                </a:endParaRPr>
              </a:p>
              <a:p>
                <a:pPr marL="0" indent="0">
                  <a:buNone/>
                </a:pPr>
                <a:r>
                  <a:rPr lang="en-US" dirty="0">
                    <a:latin typeface="Cambria Math" panose="02040503050406030204" pitchFamily="18" charset="0"/>
                    <a:ea typeface="Cambria Math" panose="02040503050406030204" pitchFamily="18" charset="0"/>
                  </a:rPr>
                  <a:t>          ⇒3x – 24 = 2x ⇒ x = 24 liters.</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8545" y="1440874"/>
                <a:ext cx="11924145" cy="5264726"/>
              </a:xfrm>
              <a:blipFill>
                <a:blip r:embed="rId2"/>
                <a:stretch>
                  <a:fillRect l="-665" t="-1389" r="-460"/>
                </a:stretch>
              </a:blipFill>
            </p:spPr>
            <p:txBody>
              <a:bodyPr/>
              <a:lstStyle/>
              <a:p>
                <a:r>
                  <a:rPr lang="en-IN">
                    <a:noFill/>
                  </a:rPr>
                  <a:t> </a:t>
                </a:r>
              </a:p>
            </p:txBody>
          </p:sp>
        </mc:Fallback>
      </mc:AlternateContent>
    </p:spTree>
    <p:extLst>
      <p:ext uri="{BB962C8B-B14F-4D97-AF65-F5344CB8AC3E}">
        <p14:creationId xmlns:p14="http://schemas.microsoft.com/office/powerpoint/2010/main" xmlns="" val="305815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11791"/>
            <a:ext cx="8610600" cy="1293028"/>
          </a:xfrm>
        </p:spPr>
        <p:txBody>
          <a:bodyPr/>
          <a:lstStyle/>
          <a:p>
            <a:r>
              <a:rPr lang="en-US" dirty="0"/>
              <a:t>PROBLEMS</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29309" y="1450109"/>
                <a:ext cx="11859491" cy="5126181"/>
              </a:xfrm>
            </p:spPr>
            <p:txBody>
              <a:bodyPr>
                <a:normAutofit lnSpcReduction="10000"/>
              </a:bodyPr>
              <a:lstStyle/>
              <a:p>
                <a:pPr marL="0" lvl="0" indent="0">
                  <a:buNone/>
                </a:pPr>
                <a:r>
                  <a:rPr lang="en-US" dirty="0"/>
                  <a:t>1) A person incurs 5% loss by selling a watch for Rs.1140. At what price should the watch be sold to earn 5% profit?</a:t>
                </a:r>
              </a:p>
              <a:p>
                <a:pPr marL="0" indent="0">
                  <a:buNone/>
                </a:pPr>
                <a:r>
                  <a:rPr lang="en-US" dirty="0"/>
                  <a:t>Sol) Let the new S.P be </a:t>
                </a:r>
                <a:r>
                  <a:rPr lang="en-US" dirty="0" err="1"/>
                  <a:t>Rs.X</a:t>
                </a:r>
                <a:r>
                  <a:rPr lang="en-US" dirty="0"/>
                  <a:t> Then,</a:t>
                </a:r>
              </a:p>
              <a:p>
                <a:pPr marL="457200" lvl="1" indent="0">
                  <a:buNone/>
                </a:pPr>
                <a:r>
                  <a:rPr lang="en-US" dirty="0"/>
                  <a:t>(100-loss%) : (1</a:t>
                </a:r>
                <a:r>
                  <a:rPr lang="en-US" baseline="30000" dirty="0"/>
                  <a:t>st</a:t>
                </a:r>
                <a:r>
                  <a:rPr lang="en-US" dirty="0"/>
                  <a:t> selling Price) = (100+gain%) : (2</a:t>
                </a:r>
                <a:r>
                  <a:rPr lang="en-US" baseline="30000" dirty="0"/>
                  <a:t>nd</a:t>
                </a:r>
                <a:r>
                  <a:rPr lang="en-US" dirty="0"/>
                  <a:t> S.P)</a:t>
                </a:r>
              </a:p>
              <a:p>
                <a:pPr marL="457200" lvl="1" indent="0">
                  <a:buNone/>
                </a:pPr>
                <a:r>
                  <a:rPr lang="en-US" dirty="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100−5</m:t>
                        </m:r>
                      </m:num>
                      <m:den>
                        <m:r>
                          <a:rPr lang="en-US" i="1">
                            <a:latin typeface="Cambria Math" panose="02040503050406030204" pitchFamily="18" charset="0"/>
                          </a:rPr>
                          <m:t>1140</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100+5</m:t>
                        </m:r>
                      </m:num>
                      <m:den>
                        <m:r>
                          <a:rPr lang="en-US" i="1">
                            <a:latin typeface="Cambria Math" panose="02040503050406030204" pitchFamily="18" charset="0"/>
                          </a:rPr>
                          <m:t>𝑥</m:t>
                        </m:r>
                      </m:den>
                    </m:f>
                  </m:oMath>
                </a14:m>
                <a:r>
                  <a:rPr lang="en-US" dirty="0"/>
                  <a:t>) </a:t>
                </a:r>
              </a:p>
              <a:p>
                <a:pPr marL="457200" lvl="1" indent="0">
                  <a:buNone/>
                </a:pPr>
                <a:r>
                  <a:rPr lang="en-US" dirty="0"/>
                  <a:t>X =1260</a:t>
                </a:r>
              </a:p>
              <a:p>
                <a:pPr marL="457200" lvl="1" indent="0">
                  <a:buNone/>
                </a:pPr>
                <a:r>
                  <a:rPr lang="en-US" dirty="0"/>
                  <a:t>New S.P = Rs.1260.</a:t>
                </a:r>
              </a:p>
              <a:p>
                <a:pPr marL="457200" lvl="1" indent="0">
                  <a:buNone/>
                </a:pPr>
                <a:endParaRPr lang="en-US" dirty="0"/>
              </a:p>
              <a:p>
                <a:pPr marL="0" lvl="0" indent="0">
                  <a:buNone/>
                </a:pPr>
                <a:r>
                  <a:rPr lang="en-US" dirty="0"/>
                  <a:t>2) A book was sold for Rs.27.50 with a profit of 10%. If it was sold for Rs.25.75, then what would have been the percentage of profit or loss?</a:t>
                </a:r>
              </a:p>
              <a:p>
                <a:pPr marL="0" indent="0">
                  <a:buNone/>
                </a:pPr>
                <a:r>
                  <a:rPr lang="en-US" dirty="0"/>
                  <a:t>Sol) S.P = Rs.27.50, Profit = 10%</a:t>
                </a:r>
              </a:p>
              <a:p>
                <a:pPr marL="457200" lvl="1" indent="0">
                  <a:buNone/>
                </a:pPr>
                <a:r>
                  <a:rPr lang="en-US" dirty="0"/>
                  <a:t>So, C.P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100</m:t>
                        </m:r>
                      </m:num>
                      <m:den>
                        <m:r>
                          <a:rPr lang="en-US" i="1">
                            <a:latin typeface="Cambria Math" panose="02040503050406030204" pitchFamily="18" charset="0"/>
                          </a:rPr>
                          <m:t>(100+</m:t>
                        </m:r>
                        <m:r>
                          <a:rPr lang="en-US" i="1">
                            <a:latin typeface="Cambria Math" panose="02040503050406030204" pitchFamily="18" charset="0"/>
                          </a:rPr>
                          <m:t>𝑔𝑎𝑖𝑛</m:t>
                        </m:r>
                        <m:r>
                          <a:rPr lang="en-US" i="1">
                            <a:latin typeface="Cambria Math" panose="02040503050406030204" pitchFamily="18" charset="0"/>
                          </a:rPr>
                          <m:t>%)</m:t>
                        </m:r>
                      </m:den>
                    </m:f>
                    <m:r>
                      <a:rPr lang="en-US" i="1">
                        <a:latin typeface="Cambria Math" panose="02040503050406030204" pitchFamily="18" charset="0"/>
                      </a:rPr>
                      <m:t>𝑥𝑆</m:t>
                    </m:r>
                    <m:r>
                      <a:rPr lang="en-US" i="1">
                        <a:latin typeface="Cambria Math" panose="02040503050406030204" pitchFamily="18" charset="0"/>
                      </a:rPr>
                      <m:t>.</m:t>
                    </m:r>
                    <m:r>
                      <a:rPr lang="en-US" i="1">
                        <a:latin typeface="Cambria Math" panose="02040503050406030204" pitchFamily="18" charset="0"/>
                      </a:rPr>
                      <m:t>𝑃</m:t>
                    </m:r>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100</m:t>
                        </m:r>
                      </m:num>
                      <m:den>
                        <m:r>
                          <a:rPr lang="en-US" i="1">
                            <a:latin typeface="Cambria Math" panose="02040503050406030204" pitchFamily="18" charset="0"/>
                          </a:rPr>
                          <m:t>110</m:t>
                        </m:r>
                      </m:den>
                    </m:f>
                    <m:r>
                      <a:rPr lang="en-US" i="1">
                        <a:latin typeface="Cambria Math" panose="02040503050406030204" pitchFamily="18" charset="0"/>
                      </a:rPr>
                      <m:t>𝑥</m:t>
                    </m:r>
                    <m:r>
                      <a:rPr lang="en-US" i="1">
                        <a:latin typeface="Cambria Math" panose="02040503050406030204" pitchFamily="18" charset="0"/>
                      </a:rPr>
                      <m:t>27.50=</m:t>
                    </m:r>
                    <m:r>
                      <a:rPr lang="en-US" i="1">
                        <a:latin typeface="Cambria Math" panose="02040503050406030204" pitchFamily="18" charset="0"/>
                      </a:rPr>
                      <m:t>𝑅𝑠</m:t>
                    </m:r>
                    <m:r>
                      <a:rPr lang="en-US" i="1">
                        <a:latin typeface="Cambria Math" panose="02040503050406030204" pitchFamily="18" charset="0"/>
                      </a:rPr>
                      <m:t>. 25</m:t>
                    </m:r>
                  </m:oMath>
                </a14:m>
                <a:endParaRPr lang="en-US" dirty="0"/>
              </a:p>
              <a:p>
                <a:pPr marL="457200" lvl="1" indent="0">
                  <a:buNone/>
                </a:pPr>
                <a:r>
                  <a:rPr lang="en-US" dirty="0"/>
                  <a:t>When S.P = Rs.25.75, Profit = 25.75 – 25 = 0.75 NP=GAIN</a:t>
                </a:r>
              </a:p>
              <a:p>
                <a:pPr marL="457200" lvl="1" indent="0">
                  <a:buNone/>
                </a:pPr>
                <a:r>
                  <a:rPr lang="en-US" dirty="0"/>
                  <a:t>Profit%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0.75 </m:t>
                        </m:r>
                        <m:r>
                          <a:rPr lang="en-US" i="1">
                            <a:latin typeface="Cambria Math" panose="02040503050406030204" pitchFamily="18" charset="0"/>
                          </a:rPr>
                          <m:t>𝑥</m:t>
                        </m:r>
                        <m:r>
                          <a:rPr lang="en-US" i="1">
                            <a:latin typeface="Cambria Math" panose="02040503050406030204" pitchFamily="18" charset="0"/>
                          </a:rPr>
                          <m:t> 100</m:t>
                        </m:r>
                      </m:num>
                      <m:den>
                        <m:r>
                          <a:rPr lang="en-US" i="1">
                            <a:latin typeface="Cambria Math" panose="02040503050406030204" pitchFamily="18" charset="0"/>
                          </a:rPr>
                          <m:t>25</m:t>
                        </m:r>
                      </m:den>
                    </m:f>
                    <m:r>
                      <a:rPr lang="en-US" i="1">
                        <a:latin typeface="Cambria Math" panose="02040503050406030204" pitchFamily="18" charset="0"/>
                      </a:rPr>
                      <m:t>)%= </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𝐺𝑎𝑖𝑛</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100</m:t>
                        </m:r>
                      </m:num>
                      <m:den>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𝑃</m:t>
                        </m:r>
                      </m:den>
                    </m:f>
                    <m:r>
                      <a:rPr lang="en-US" i="1">
                        <a:latin typeface="Cambria Math" panose="02040503050406030204" pitchFamily="18" charset="0"/>
                      </a:rPr>
                      <m:t>)%=3%</m:t>
                    </m:r>
                  </m:oMath>
                </a14:m>
                <a:r>
                  <a:rPr lang="en-US" dirty="0"/>
                  <a:t>=GAIN%</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9309" y="1450109"/>
                <a:ext cx="11859491" cy="5126181"/>
              </a:xfrm>
              <a:blipFill>
                <a:blip r:embed="rId2"/>
                <a:stretch>
                  <a:fillRect l="-668" t="-2140" r="-565"/>
                </a:stretch>
              </a:blipFill>
            </p:spPr>
            <p:txBody>
              <a:bodyPr/>
              <a:lstStyle/>
              <a:p>
                <a:r>
                  <a:rPr lang="en-IN">
                    <a:noFill/>
                  </a:rPr>
                  <a:t> </a:t>
                </a:r>
              </a:p>
            </p:txBody>
          </p:sp>
        </mc:Fallback>
      </mc:AlternateContent>
    </p:spTree>
    <p:extLst>
      <p:ext uri="{BB962C8B-B14F-4D97-AF65-F5344CB8AC3E}">
        <p14:creationId xmlns:p14="http://schemas.microsoft.com/office/powerpoint/2010/main" xmlns="" val="358914849"/>
      </p:ext>
    </p:extLst>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trips(down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3">
                                            <p:txEl>
                                              <p:pRg st="1" end="1"/>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p:cTn id="2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4" dur="500"/>
                                        <p:tgtEl>
                                          <p:spTgt spid="3">
                                            <p:txEl>
                                              <p:pRg st="2" end="2"/>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p:cTn id="2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9" dur="500"/>
                                        <p:tgtEl>
                                          <p:spTgt spid="3">
                                            <p:txEl>
                                              <p:pRg st="3" end="3"/>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p:cTn id="32"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4" dur="500"/>
                                        <p:tgtEl>
                                          <p:spTgt spid="3">
                                            <p:txEl>
                                              <p:pRg st="4" end="4"/>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9" dur="5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wipe(down)">
                                      <p:cBhvr>
                                        <p:cTn id="44" dur="580">
                                          <p:stCondLst>
                                            <p:cond delay="0"/>
                                          </p:stCondLst>
                                        </p:cTn>
                                        <p:tgtEl>
                                          <p:spTgt spid="3">
                                            <p:txEl>
                                              <p:pRg st="7" end="7"/>
                                            </p:txEl>
                                          </p:spTgt>
                                        </p:tgtEl>
                                      </p:cBhvr>
                                    </p:animEffect>
                                    <p:anim calcmode="lin" valueType="num">
                                      <p:cBhvr>
                                        <p:cTn id="45"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3">
                                            <p:txEl>
                                              <p:pRg st="7" end="7"/>
                                            </p:txEl>
                                          </p:spTgt>
                                        </p:tgtEl>
                                      </p:cBhvr>
                                      <p:to x="100000" y="60000"/>
                                    </p:animScale>
                                    <p:animScale>
                                      <p:cBhvr>
                                        <p:cTn id="51" dur="166" decel="50000">
                                          <p:stCondLst>
                                            <p:cond delay="676"/>
                                          </p:stCondLst>
                                        </p:cTn>
                                        <p:tgtEl>
                                          <p:spTgt spid="3">
                                            <p:txEl>
                                              <p:pRg st="7" end="7"/>
                                            </p:txEl>
                                          </p:spTgt>
                                        </p:tgtEl>
                                      </p:cBhvr>
                                      <p:to x="100000" y="100000"/>
                                    </p:animScale>
                                    <p:animScale>
                                      <p:cBhvr>
                                        <p:cTn id="52" dur="26">
                                          <p:stCondLst>
                                            <p:cond delay="1312"/>
                                          </p:stCondLst>
                                        </p:cTn>
                                        <p:tgtEl>
                                          <p:spTgt spid="3">
                                            <p:txEl>
                                              <p:pRg st="7" end="7"/>
                                            </p:txEl>
                                          </p:spTgt>
                                        </p:tgtEl>
                                      </p:cBhvr>
                                      <p:to x="100000" y="80000"/>
                                    </p:animScale>
                                    <p:animScale>
                                      <p:cBhvr>
                                        <p:cTn id="53" dur="166" decel="50000">
                                          <p:stCondLst>
                                            <p:cond delay="1338"/>
                                          </p:stCondLst>
                                        </p:cTn>
                                        <p:tgtEl>
                                          <p:spTgt spid="3">
                                            <p:txEl>
                                              <p:pRg st="7" end="7"/>
                                            </p:txEl>
                                          </p:spTgt>
                                        </p:tgtEl>
                                      </p:cBhvr>
                                      <p:to x="100000" y="100000"/>
                                    </p:animScale>
                                    <p:animScale>
                                      <p:cBhvr>
                                        <p:cTn id="54" dur="26">
                                          <p:stCondLst>
                                            <p:cond delay="1642"/>
                                          </p:stCondLst>
                                        </p:cTn>
                                        <p:tgtEl>
                                          <p:spTgt spid="3">
                                            <p:txEl>
                                              <p:pRg st="7" end="7"/>
                                            </p:txEl>
                                          </p:spTgt>
                                        </p:tgtEl>
                                      </p:cBhvr>
                                      <p:to x="100000" y="90000"/>
                                    </p:animScale>
                                    <p:animScale>
                                      <p:cBhvr>
                                        <p:cTn id="55" dur="166" decel="50000">
                                          <p:stCondLst>
                                            <p:cond delay="1668"/>
                                          </p:stCondLst>
                                        </p:cTn>
                                        <p:tgtEl>
                                          <p:spTgt spid="3">
                                            <p:txEl>
                                              <p:pRg st="7" end="7"/>
                                            </p:txEl>
                                          </p:spTgt>
                                        </p:tgtEl>
                                      </p:cBhvr>
                                      <p:to x="100000" y="100000"/>
                                    </p:animScale>
                                    <p:animScale>
                                      <p:cBhvr>
                                        <p:cTn id="56" dur="26">
                                          <p:stCondLst>
                                            <p:cond delay="1808"/>
                                          </p:stCondLst>
                                        </p:cTn>
                                        <p:tgtEl>
                                          <p:spTgt spid="3">
                                            <p:txEl>
                                              <p:pRg st="7" end="7"/>
                                            </p:txEl>
                                          </p:spTgt>
                                        </p:tgtEl>
                                      </p:cBhvr>
                                      <p:to x="100000" y="95000"/>
                                    </p:animScale>
                                    <p:animScale>
                                      <p:cBhvr>
                                        <p:cTn id="57" dur="166" decel="50000">
                                          <p:stCondLst>
                                            <p:cond delay="1834"/>
                                          </p:stCondLst>
                                        </p:cTn>
                                        <p:tgtEl>
                                          <p:spTgt spid="3">
                                            <p:txEl>
                                              <p:pRg st="7" end="7"/>
                                            </p:txEl>
                                          </p:spTgt>
                                        </p:tgtEl>
                                      </p:cBhvr>
                                      <p:to x="100000" y="100000"/>
                                    </p:animScale>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Effect transition="in" filter="wipe(down)">
                                      <p:cBhvr>
                                        <p:cTn id="62" dur="500"/>
                                        <p:tgtEl>
                                          <p:spTgt spid="3">
                                            <p:txEl>
                                              <p:pRg st="8" end="8"/>
                                            </p:txEl>
                                          </p:spTgt>
                                        </p:tgtEl>
                                      </p:cBhvr>
                                    </p:animEffect>
                                  </p:childTnLst>
                                </p:cTn>
                              </p:par>
                              <p:par>
                                <p:cTn id="63" presetID="22" presetClass="entr" presetSubtype="4" fill="hold" nodeType="with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Effect transition="in" filter="wipe(down)">
                                      <p:cBhvr>
                                        <p:cTn id="65" dur="500"/>
                                        <p:tgtEl>
                                          <p:spTgt spid="3">
                                            <p:txEl>
                                              <p:pRg st="9" end="9"/>
                                            </p:txEl>
                                          </p:spTgt>
                                        </p:tgtEl>
                                      </p:cBhvr>
                                    </p:animEffect>
                                  </p:childTnLst>
                                </p:cTn>
                              </p:par>
                              <p:par>
                                <p:cTn id="66" presetID="22" presetClass="entr" presetSubtype="4" fill="hold" nodeType="withEffect">
                                  <p:stCondLst>
                                    <p:cond delay="0"/>
                                  </p:stCondLst>
                                  <p:childTnLst>
                                    <p:set>
                                      <p:cBhvr>
                                        <p:cTn id="67" dur="1" fill="hold">
                                          <p:stCondLst>
                                            <p:cond delay="0"/>
                                          </p:stCondLst>
                                        </p:cTn>
                                        <p:tgtEl>
                                          <p:spTgt spid="3">
                                            <p:txEl>
                                              <p:pRg st="10" end="10"/>
                                            </p:txEl>
                                          </p:spTgt>
                                        </p:tgtEl>
                                        <p:attrNameLst>
                                          <p:attrName>style.visibility</p:attrName>
                                        </p:attrNameLst>
                                      </p:cBhvr>
                                      <p:to>
                                        <p:strVal val="visible"/>
                                      </p:to>
                                    </p:set>
                                    <p:animEffect transition="in" filter="wipe(down)">
                                      <p:cBhvr>
                                        <p:cTn id="68" dur="500"/>
                                        <p:tgtEl>
                                          <p:spTgt spid="3">
                                            <p:txEl>
                                              <p:pRg st="10" end="10"/>
                                            </p:txEl>
                                          </p:spTgt>
                                        </p:tgtEl>
                                      </p:cBhvr>
                                    </p:animEffect>
                                  </p:childTnLst>
                                </p:cTn>
                              </p:par>
                              <p:par>
                                <p:cTn id="69" presetID="22" presetClass="entr" presetSubtype="4" fill="hold" nodeType="withEffect">
                                  <p:stCondLst>
                                    <p:cond delay="0"/>
                                  </p:stCondLst>
                                  <p:childTnLst>
                                    <p:set>
                                      <p:cBhvr>
                                        <p:cTn id="70" dur="1" fill="hold">
                                          <p:stCondLst>
                                            <p:cond delay="0"/>
                                          </p:stCondLst>
                                        </p:cTn>
                                        <p:tgtEl>
                                          <p:spTgt spid="3">
                                            <p:txEl>
                                              <p:pRg st="11" end="11"/>
                                            </p:txEl>
                                          </p:spTgt>
                                        </p:tgtEl>
                                        <p:attrNameLst>
                                          <p:attrName>style.visibility</p:attrName>
                                        </p:attrNameLst>
                                      </p:cBhvr>
                                      <p:to>
                                        <p:strVal val="visible"/>
                                      </p:to>
                                    </p:set>
                                    <p:animEffect transition="in" filter="wipe(down)">
                                      <p:cBhvr>
                                        <p:cTn id="7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909" y="653537"/>
            <a:ext cx="10437091" cy="1293028"/>
          </a:xfrm>
        </p:spPr>
        <p:txBody>
          <a:bodyPr/>
          <a:lstStyle/>
          <a:p>
            <a:r>
              <a:rPr lang="en-IN" b="1" dirty="0"/>
              <a:t>SIMPLE INTEREST  &amp; COMPOND INTEREST</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38545" y="1526006"/>
                <a:ext cx="11924145" cy="5207303"/>
              </a:xfrm>
            </p:spPr>
            <p:txBody>
              <a:bodyPr/>
              <a:lstStyle/>
              <a:p>
                <a:pPr marL="0" indent="0">
                  <a:buNone/>
                </a:pPr>
                <a:r>
                  <a:rPr lang="en-IN" b="1" dirty="0"/>
                  <a:t>Important Facts &amp; Formulae</a:t>
                </a:r>
              </a:p>
              <a:p>
                <a:pPr marL="0" indent="0">
                  <a:buNone/>
                </a:pPr>
                <a:endParaRPr lang="en-IN" dirty="0"/>
              </a:p>
              <a:p>
                <a:pPr marL="457200" indent="-457200">
                  <a:buAutoNum type="arabicParenR"/>
                </a:pPr>
                <a:r>
                  <a:rPr lang="en-IN" b="1" dirty="0"/>
                  <a:t>Principal:</a:t>
                </a:r>
                <a:r>
                  <a:rPr lang="en-IN" dirty="0"/>
                  <a:t> The money borrowed or lent out for a certain period is called the principal or the sum.</a:t>
                </a:r>
              </a:p>
              <a:p>
                <a:pPr marL="457200" indent="-457200">
                  <a:buAutoNum type="arabicParenR"/>
                </a:pPr>
                <a:r>
                  <a:rPr lang="en-IN" b="1" dirty="0"/>
                  <a:t> Interest:</a:t>
                </a:r>
                <a:r>
                  <a:rPr lang="en-IN" dirty="0"/>
                  <a:t> Extra money paid for using others money is called interest.</a:t>
                </a:r>
                <a:br>
                  <a:rPr lang="en-IN" dirty="0"/>
                </a:br>
                <a:endParaRPr lang="en-IN" dirty="0"/>
              </a:p>
              <a:p>
                <a:pPr marL="457200" indent="-457200">
                  <a:buAutoNum type="arabicParenR"/>
                </a:pPr>
                <a:r>
                  <a:rPr lang="en-IN" b="1" dirty="0"/>
                  <a:t>Simple Interest (S.I):</a:t>
                </a:r>
                <a:r>
                  <a:rPr lang="en-IN" dirty="0"/>
                  <a:t> If the interest on a sum borrowed for a certain period is reckoned uniformly, then it is called S.I.</a:t>
                </a:r>
              </a:p>
              <a:p>
                <a:pPr marL="0" indent="0">
                  <a:buNone/>
                </a:pPr>
                <a:r>
                  <a:rPr lang="en-IN" dirty="0"/>
                  <a:t>Let Principal = P, Rate = R% per annum and Time = T years,</a:t>
                </a:r>
              </a:p>
              <a:p>
                <a:pPr marL="0" indent="0">
                  <a:buNone/>
                </a:pPr>
                <a:r>
                  <a:rPr lang="en-IN" dirty="0"/>
                  <a:t>Then,</a:t>
                </a:r>
              </a:p>
              <a:p>
                <a:pPr marL="0" indent="0">
                  <a:buNone/>
                </a:pPr>
                <a:r>
                  <a:rPr lang="en-IN" dirty="0"/>
                  <a:t>S.I = (</a:t>
                </a:r>
                <a14:m>
                  <m:oMath xmlns:m="http://schemas.openxmlformats.org/officeDocument/2006/math">
                    <m:f>
                      <m:fPr>
                        <m:ctrlPr>
                          <a:rPr lang="en-IN" i="1">
                            <a:latin typeface="Cambria Math" panose="02040503050406030204" pitchFamily="18" charset="0"/>
                          </a:rPr>
                        </m:ctrlPr>
                      </m:fPr>
                      <m:num>
                        <m:r>
                          <m:rPr>
                            <m:nor/>
                          </m:rPr>
                          <a:rPr lang="en-IN" dirty="0"/>
                          <m:t>PxTxR</m:t>
                        </m:r>
                      </m:num>
                      <m:den>
                        <m:r>
                          <a:rPr lang="en-IN" i="1">
                            <a:latin typeface="Cambria Math" panose="02040503050406030204" pitchFamily="18" charset="0"/>
                          </a:rPr>
                          <m:t>100</m:t>
                        </m:r>
                      </m:den>
                    </m:f>
                    <m:r>
                      <a:rPr lang="en-IN" i="1">
                        <a:latin typeface="Cambria Math" panose="02040503050406030204" pitchFamily="18" charset="0"/>
                      </a:rPr>
                      <m:t>)</m:t>
                    </m:r>
                  </m:oMath>
                </a14:m>
                <a:r>
                  <a:rPr lang="en-IN" dirty="0"/>
                  <a:t>,  P =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100</m:t>
                        </m:r>
                        <m:r>
                          <a:rPr lang="en-IN" i="1">
                            <a:latin typeface="Cambria Math" panose="02040503050406030204" pitchFamily="18" charset="0"/>
                          </a:rPr>
                          <m:t>𝑥𝑆</m:t>
                        </m:r>
                        <m:r>
                          <a:rPr lang="en-IN" i="1">
                            <a:latin typeface="Cambria Math" panose="02040503050406030204" pitchFamily="18" charset="0"/>
                          </a:rPr>
                          <m:t>.</m:t>
                        </m:r>
                        <m:r>
                          <a:rPr lang="en-IN" i="1">
                            <a:latin typeface="Cambria Math" panose="02040503050406030204" pitchFamily="18" charset="0"/>
                          </a:rPr>
                          <m:t>𝐼</m:t>
                        </m:r>
                      </m:num>
                      <m:den>
                        <m:r>
                          <a:rPr lang="en-IN" i="1">
                            <a:latin typeface="Cambria Math" panose="02040503050406030204" pitchFamily="18" charset="0"/>
                          </a:rPr>
                          <m:t>𝑇𝑥𝑅</m:t>
                        </m:r>
                      </m:den>
                    </m:f>
                    <m:r>
                      <a:rPr lang="en-IN" i="1">
                        <a:latin typeface="Cambria Math" panose="02040503050406030204" pitchFamily="18" charset="0"/>
                      </a:rPr>
                      <m:t>)</m:t>
                    </m:r>
                  </m:oMath>
                </a14:m>
                <a:r>
                  <a:rPr lang="en-IN" dirty="0"/>
                  <a:t> etc.,</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8545" y="1526006"/>
                <a:ext cx="11924145" cy="5207303"/>
              </a:xfrm>
              <a:blipFill>
                <a:blip r:embed="rId2"/>
                <a:stretch>
                  <a:fillRect l="-716" t="-1287"/>
                </a:stretch>
              </a:blipFill>
            </p:spPr>
            <p:txBody>
              <a:bodyPr/>
              <a:lstStyle/>
              <a:p>
                <a:r>
                  <a:rPr lang="en-IN">
                    <a:noFill/>
                  </a:rPr>
                  <a:t> </a:t>
                </a:r>
              </a:p>
            </p:txBody>
          </p:sp>
        </mc:Fallback>
      </mc:AlternateContent>
    </p:spTree>
    <p:extLst>
      <p:ext uri="{BB962C8B-B14F-4D97-AF65-F5344CB8AC3E}">
        <p14:creationId xmlns:p14="http://schemas.microsoft.com/office/powerpoint/2010/main" xmlns="" val="363232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heel(1)">
                                      <p:cBhvr>
                                        <p:cTn id="16" dur="20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down)">
                                      <p:cBhvr>
                                        <p:cTn id="21" dur="580">
                                          <p:stCondLst>
                                            <p:cond delay="0"/>
                                          </p:stCondLst>
                                        </p:cTn>
                                        <p:tgtEl>
                                          <p:spTgt spid="3">
                                            <p:txEl>
                                              <p:pRg st="2" end="2"/>
                                            </p:txEl>
                                          </p:spTgt>
                                        </p:tgtEl>
                                      </p:cBhvr>
                                    </p:animEffect>
                                    <p:anim calcmode="lin" valueType="num">
                                      <p:cBhvr>
                                        <p:cTn id="22"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7" dur="26">
                                          <p:stCondLst>
                                            <p:cond delay="650"/>
                                          </p:stCondLst>
                                        </p:cTn>
                                        <p:tgtEl>
                                          <p:spTgt spid="3">
                                            <p:txEl>
                                              <p:pRg st="2" end="2"/>
                                            </p:txEl>
                                          </p:spTgt>
                                        </p:tgtEl>
                                      </p:cBhvr>
                                      <p:to x="100000" y="60000"/>
                                    </p:animScale>
                                    <p:animScale>
                                      <p:cBhvr>
                                        <p:cTn id="28" dur="166" decel="50000">
                                          <p:stCondLst>
                                            <p:cond delay="676"/>
                                          </p:stCondLst>
                                        </p:cTn>
                                        <p:tgtEl>
                                          <p:spTgt spid="3">
                                            <p:txEl>
                                              <p:pRg st="2" end="2"/>
                                            </p:txEl>
                                          </p:spTgt>
                                        </p:tgtEl>
                                      </p:cBhvr>
                                      <p:to x="100000" y="100000"/>
                                    </p:animScale>
                                    <p:animScale>
                                      <p:cBhvr>
                                        <p:cTn id="29" dur="26">
                                          <p:stCondLst>
                                            <p:cond delay="1312"/>
                                          </p:stCondLst>
                                        </p:cTn>
                                        <p:tgtEl>
                                          <p:spTgt spid="3">
                                            <p:txEl>
                                              <p:pRg st="2" end="2"/>
                                            </p:txEl>
                                          </p:spTgt>
                                        </p:tgtEl>
                                      </p:cBhvr>
                                      <p:to x="100000" y="80000"/>
                                    </p:animScale>
                                    <p:animScale>
                                      <p:cBhvr>
                                        <p:cTn id="30" dur="166" decel="50000">
                                          <p:stCondLst>
                                            <p:cond delay="1338"/>
                                          </p:stCondLst>
                                        </p:cTn>
                                        <p:tgtEl>
                                          <p:spTgt spid="3">
                                            <p:txEl>
                                              <p:pRg st="2" end="2"/>
                                            </p:txEl>
                                          </p:spTgt>
                                        </p:tgtEl>
                                      </p:cBhvr>
                                      <p:to x="100000" y="100000"/>
                                    </p:animScale>
                                    <p:animScale>
                                      <p:cBhvr>
                                        <p:cTn id="31" dur="26">
                                          <p:stCondLst>
                                            <p:cond delay="1642"/>
                                          </p:stCondLst>
                                        </p:cTn>
                                        <p:tgtEl>
                                          <p:spTgt spid="3">
                                            <p:txEl>
                                              <p:pRg st="2" end="2"/>
                                            </p:txEl>
                                          </p:spTgt>
                                        </p:tgtEl>
                                      </p:cBhvr>
                                      <p:to x="100000" y="90000"/>
                                    </p:animScale>
                                    <p:animScale>
                                      <p:cBhvr>
                                        <p:cTn id="32" dur="166" decel="50000">
                                          <p:stCondLst>
                                            <p:cond delay="1668"/>
                                          </p:stCondLst>
                                        </p:cTn>
                                        <p:tgtEl>
                                          <p:spTgt spid="3">
                                            <p:txEl>
                                              <p:pRg st="2" end="2"/>
                                            </p:txEl>
                                          </p:spTgt>
                                        </p:tgtEl>
                                      </p:cBhvr>
                                      <p:to x="100000" y="100000"/>
                                    </p:animScale>
                                    <p:animScale>
                                      <p:cBhvr>
                                        <p:cTn id="33" dur="26">
                                          <p:stCondLst>
                                            <p:cond delay="1808"/>
                                          </p:stCondLst>
                                        </p:cTn>
                                        <p:tgtEl>
                                          <p:spTgt spid="3">
                                            <p:txEl>
                                              <p:pRg st="2" end="2"/>
                                            </p:txEl>
                                          </p:spTgt>
                                        </p:tgtEl>
                                      </p:cBhvr>
                                      <p:to x="100000" y="95000"/>
                                    </p:animScale>
                                    <p:animScale>
                                      <p:cBhvr>
                                        <p:cTn id="34" dur="166" decel="50000">
                                          <p:stCondLst>
                                            <p:cond delay="1834"/>
                                          </p:stCondLst>
                                        </p:cTn>
                                        <p:tgtEl>
                                          <p:spTgt spid="3">
                                            <p:txEl>
                                              <p:pRg st="2" end="2"/>
                                            </p:txEl>
                                          </p:spTgt>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wipe(down)">
                                      <p:cBhvr>
                                        <p:cTn id="39" dur="580">
                                          <p:stCondLst>
                                            <p:cond delay="0"/>
                                          </p:stCondLst>
                                        </p:cTn>
                                        <p:tgtEl>
                                          <p:spTgt spid="3">
                                            <p:txEl>
                                              <p:pRg st="3" end="3"/>
                                            </p:txEl>
                                          </p:spTgt>
                                        </p:tgtEl>
                                      </p:cBhvr>
                                    </p:animEffect>
                                    <p:anim calcmode="lin" valueType="num">
                                      <p:cBhvr>
                                        <p:cTn id="4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3" end="3"/>
                                            </p:txEl>
                                          </p:spTgt>
                                        </p:tgtEl>
                                      </p:cBhvr>
                                      <p:to x="100000" y="60000"/>
                                    </p:animScale>
                                    <p:animScale>
                                      <p:cBhvr>
                                        <p:cTn id="46" dur="166" decel="50000">
                                          <p:stCondLst>
                                            <p:cond delay="676"/>
                                          </p:stCondLst>
                                        </p:cTn>
                                        <p:tgtEl>
                                          <p:spTgt spid="3">
                                            <p:txEl>
                                              <p:pRg st="3" end="3"/>
                                            </p:txEl>
                                          </p:spTgt>
                                        </p:tgtEl>
                                      </p:cBhvr>
                                      <p:to x="100000" y="100000"/>
                                    </p:animScale>
                                    <p:animScale>
                                      <p:cBhvr>
                                        <p:cTn id="47" dur="26">
                                          <p:stCondLst>
                                            <p:cond delay="1312"/>
                                          </p:stCondLst>
                                        </p:cTn>
                                        <p:tgtEl>
                                          <p:spTgt spid="3">
                                            <p:txEl>
                                              <p:pRg st="3" end="3"/>
                                            </p:txEl>
                                          </p:spTgt>
                                        </p:tgtEl>
                                      </p:cBhvr>
                                      <p:to x="100000" y="80000"/>
                                    </p:animScale>
                                    <p:animScale>
                                      <p:cBhvr>
                                        <p:cTn id="48" dur="166" decel="50000">
                                          <p:stCondLst>
                                            <p:cond delay="1338"/>
                                          </p:stCondLst>
                                        </p:cTn>
                                        <p:tgtEl>
                                          <p:spTgt spid="3">
                                            <p:txEl>
                                              <p:pRg st="3" end="3"/>
                                            </p:txEl>
                                          </p:spTgt>
                                        </p:tgtEl>
                                      </p:cBhvr>
                                      <p:to x="100000" y="100000"/>
                                    </p:animScale>
                                    <p:animScale>
                                      <p:cBhvr>
                                        <p:cTn id="49" dur="26">
                                          <p:stCondLst>
                                            <p:cond delay="1642"/>
                                          </p:stCondLst>
                                        </p:cTn>
                                        <p:tgtEl>
                                          <p:spTgt spid="3">
                                            <p:txEl>
                                              <p:pRg st="3" end="3"/>
                                            </p:txEl>
                                          </p:spTgt>
                                        </p:tgtEl>
                                      </p:cBhvr>
                                      <p:to x="100000" y="90000"/>
                                    </p:animScale>
                                    <p:animScale>
                                      <p:cBhvr>
                                        <p:cTn id="50" dur="166" decel="50000">
                                          <p:stCondLst>
                                            <p:cond delay="1668"/>
                                          </p:stCondLst>
                                        </p:cTn>
                                        <p:tgtEl>
                                          <p:spTgt spid="3">
                                            <p:txEl>
                                              <p:pRg st="3" end="3"/>
                                            </p:txEl>
                                          </p:spTgt>
                                        </p:tgtEl>
                                      </p:cBhvr>
                                      <p:to x="100000" y="100000"/>
                                    </p:animScale>
                                    <p:animScale>
                                      <p:cBhvr>
                                        <p:cTn id="51" dur="26">
                                          <p:stCondLst>
                                            <p:cond delay="1808"/>
                                          </p:stCondLst>
                                        </p:cTn>
                                        <p:tgtEl>
                                          <p:spTgt spid="3">
                                            <p:txEl>
                                              <p:pRg st="3" end="3"/>
                                            </p:txEl>
                                          </p:spTgt>
                                        </p:tgtEl>
                                      </p:cBhvr>
                                      <p:to x="100000" y="95000"/>
                                    </p:animScale>
                                    <p:animScale>
                                      <p:cBhvr>
                                        <p:cTn id="52" dur="166" decel="50000">
                                          <p:stCondLst>
                                            <p:cond delay="1834"/>
                                          </p:stCondLst>
                                        </p:cTn>
                                        <p:tgtEl>
                                          <p:spTgt spid="3">
                                            <p:txEl>
                                              <p:pRg st="3" end="3"/>
                                            </p:txEl>
                                          </p:spTgt>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wipe(down)">
                                      <p:cBhvr>
                                        <p:cTn id="57" dur="580">
                                          <p:stCondLst>
                                            <p:cond delay="0"/>
                                          </p:stCondLst>
                                        </p:cTn>
                                        <p:tgtEl>
                                          <p:spTgt spid="3">
                                            <p:txEl>
                                              <p:pRg st="4" end="4"/>
                                            </p:txEl>
                                          </p:spTgt>
                                        </p:tgtEl>
                                      </p:cBhvr>
                                    </p:animEffect>
                                    <p:anim calcmode="lin" valueType="num">
                                      <p:cBhvr>
                                        <p:cTn id="5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4" end="4"/>
                                            </p:txEl>
                                          </p:spTgt>
                                        </p:tgtEl>
                                      </p:cBhvr>
                                      <p:to x="100000" y="60000"/>
                                    </p:animScale>
                                    <p:animScale>
                                      <p:cBhvr>
                                        <p:cTn id="64" dur="166" decel="50000">
                                          <p:stCondLst>
                                            <p:cond delay="676"/>
                                          </p:stCondLst>
                                        </p:cTn>
                                        <p:tgtEl>
                                          <p:spTgt spid="3">
                                            <p:txEl>
                                              <p:pRg st="4" end="4"/>
                                            </p:txEl>
                                          </p:spTgt>
                                        </p:tgtEl>
                                      </p:cBhvr>
                                      <p:to x="100000" y="100000"/>
                                    </p:animScale>
                                    <p:animScale>
                                      <p:cBhvr>
                                        <p:cTn id="65" dur="26">
                                          <p:stCondLst>
                                            <p:cond delay="1312"/>
                                          </p:stCondLst>
                                        </p:cTn>
                                        <p:tgtEl>
                                          <p:spTgt spid="3">
                                            <p:txEl>
                                              <p:pRg st="4" end="4"/>
                                            </p:txEl>
                                          </p:spTgt>
                                        </p:tgtEl>
                                      </p:cBhvr>
                                      <p:to x="100000" y="80000"/>
                                    </p:animScale>
                                    <p:animScale>
                                      <p:cBhvr>
                                        <p:cTn id="66" dur="166" decel="50000">
                                          <p:stCondLst>
                                            <p:cond delay="1338"/>
                                          </p:stCondLst>
                                        </p:cTn>
                                        <p:tgtEl>
                                          <p:spTgt spid="3">
                                            <p:txEl>
                                              <p:pRg st="4" end="4"/>
                                            </p:txEl>
                                          </p:spTgt>
                                        </p:tgtEl>
                                      </p:cBhvr>
                                      <p:to x="100000" y="100000"/>
                                    </p:animScale>
                                    <p:animScale>
                                      <p:cBhvr>
                                        <p:cTn id="67" dur="26">
                                          <p:stCondLst>
                                            <p:cond delay="1642"/>
                                          </p:stCondLst>
                                        </p:cTn>
                                        <p:tgtEl>
                                          <p:spTgt spid="3">
                                            <p:txEl>
                                              <p:pRg st="4" end="4"/>
                                            </p:txEl>
                                          </p:spTgt>
                                        </p:tgtEl>
                                      </p:cBhvr>
                                      <p:to x="100000" y="90000"/>
                                    </p:animScale>
                                    <p:animScale>
                                      <p:cBhvr>
                                        <p:cTn id="68" dur="166" decel="50000">
                                          <p:stCondLst>
                                            <p:cond delay="1668"/>
                                          </p:stCondLst>
                                        </p:cTn>
                                        <p:tgtEl>
                                          <p:spTgt spid="3">
                                            <p:txEl>
                                              <p:pRg st="4" end="4"/>
                                            </p:txEl>
                                          </p:spTgt>
                                        </p:tgtEl>
                                      </p:cBhvr>
                                      <p:to x="100000" y="100000"/>
                                    </p:animScale>
                                    <p:animScale>
                                      <p:cBhvr>
                                        <p:cTn id="69" dur="26">
                                          <p:stCondLst>
                                            <p:cond delay="1808"/>
                                          </p:stCondLst>
                                        </p:cTn>
                                        <p:tgtEl>
                                          <p:spTgt spid="3">
                                            <p:txEl>
                                              <p:pRg st="4" end="4"/>
                                            </p:txEl>
                                          </p:spTgt>
                                        </p:tgtEl>
                                      </p:cBhvr>
                                      <p:to x="100000" y="95000"/>
                                    </p:animScale>
                                    <p:animScale>
                                      <p:cBhvr>
                                        <p:cTn id="70" dur="166" decel="50000">
                                          <p:stCondLst>
                                            <p:cond delay="1834"/>
                                          </p:stCondLst>
                                        </p:cTn>
                                        <p:tgtEl>
                                          <p:spTgt spid="3">
                                            <p:txEl>
                                              <p:pRg st="4" end="4"/>
                                            </p:txEl>
                                          </p:spTgt>
                                        </p:tgtEl>
                                      </p:cBhvr>
                                      <p:to x="100000" y="100000"/>
                                    </p:animScale>
                                  </p:childTnLst>
                                </p:cTn>
                              </p:par>
                              <p:par>
                                <p:cTn id="71" presetID="26" presetClass="entr" presetSubtype="0" fill="hold" nodeType="withEffect">
                                  <p:stCondLst>
                                    <p:cond delay="0"/>
                                  </p:stCondLst>
                                  <p:childTnLst>
                                    <p:set>
                                      <p:cBhvr>
                                        <p:cTn id="72" dur="1" fill="hold">
                                          <p:stCondLst>
                                            <p:cond delay="0"/>
                                          </p:stCondLst>
                                        </p:cTn>
                                        <p:tgtEl>
                                          <p:spTgt spid="3">
                                            <p:txEl>
                                              <p:pRg st="5" end="5"/>
                                            </p:txEl>
                                          </p:spTgt>
                                        </p:tgtEl>
                                        <p:attrNameLst>
                                          <p:attrName>style.visibility</p:attrName>
                                        </p:attrNameLst>
                                      </p:cBhvr>
                                      <p:to>
                                        <p:strVal val="visible"/>
                                      </p:to>
                                    </p:set>
                                    <p:animEffect transition="in" filter="wipe(down)">
                                      <p:cBhvr>
                                        <p:cTn id="73" dur="580">
                                          <p:stCondLst>
                                            <p:cond delay="0"/>
                                          </p:stCondLst>
                                        </p:cTn>
                                        <p:tgtEl>
                                          <p:spTgt spid="3">
                                            <p:txEl>
                                              <p:pRg st="5" end="5"/>
                                            </p:txEl>
                                          </p:spTgt>
                                        </p:tgtEl>
                                      </p:cBhvr>
                                    </p:animEffect>
                                    <p:anim calcmode="lin" valueType="num">
                                      <p:cBhvr>
                                        <p:cTn id="74"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3">
                                            <p:txEl>
                                              <p:pRg st="5" end="5"/>
                                            </p:txEl>
                                          </p:spTgt>
                                        </p:tgtEl>
                                      </p:cBhvr>
                                      <p:to x="100000" y="60000"/>
                                    </p:animScale>
                                    <p:animScale>
                                      <p:cBhvr>
                                        <p:cTn id="80" dur="166" decel="50000">
                                          <p:stCondLst>
                                            <p:cond delay="676"/>
                                          </p:stCondLst>
                                        </p:cTn>
                                        <p:tgtEl>
                                          <p:spTgt spid="3">
                                            <p:txEl>
                                              <p:pRg st="5" end="5"/>
                                            </p:txEl>
                                          </p:spTgt>
                                        </p:tgtEl>
                                      </p:cBhvr>
                                      <p:to x="100000" y="100000"/>
                                    </p:animScale>
                                    <p:animScale>
                                      <p:cBhvr>
                                        <p:cTn id="81" dur="26">
                                          <p:stCondLst>
                                            <p:cond delay="1312"/>
                                          </p:stCondLst>
                                        </p:cTn>
                                        <p:tgtEl>
                                          <p:spTgt spid="3">
                                            <p:txEl>
                                              <p:pRg st="5" end="5"/>
                                            </p:txEl>
                                          </p:spTgt>
                                        </p:tgtEl>
                                      </p:cBhvr>
                                      <p:to x="100000" y="80000"/>
                                    </p:animScale>
                                    <p:animScale>
                                      <p:cBhvr>
                                        <p:cTn id="82" dur="166" decel="50000">
                                          <p:stCondLst>
                                            <p:cond delay="1338"/>
                                          </p:stCondLst>
                                        </p:cTn>
                                        <p:tgtEl>
                                          <p:spTgt spid="3">
                                            <p:txEl>
                                              <p:pRg st="5" end="5"/>
                                            </p:txEl>
                                          </p:spTgt>
                                        </p:tgtEl>
                                      </p:cBhvr>
                                      <p:to x="100000" y="100000"/>
                                    </p:animScale>
                                    <p:animScale>
                                      <p:cBhvr>
                                        <p:cTn id="83" dur="26">
                                          <p:stCondLst>
                                            <p:cond delay="1642"/>
                                          </p:stCondLst>
                                        </p:cTn>
                                        <p:tgtEl>
                                          <p:spTgt spid="3">
                                            <p:txEl>
                                              <p:pRg st="5" end="5"/>
                                            </p:txEl>
                                          </p:spTgt>
                                        </p:tgtEl>
                                      </p:cBhvr>
                                      <p:to x="100000" y="90000"/>
                                    </p:animScale>
                                    <p:animScale>
                                      <p:cBhvr>
                                        <p:cTn id="84" dur="166" decel="50000">
                                          <p:stCondLst>
                                            <p:cond delay="1668"/>
                                          </p:stCondLst>
                                        </p:cTn>
                                        <p:tgtEl>
                                          <p:spTgt spid="3">
                                            <p:txEl>
                                              <p:pRg st="5" end="5"/>
                                            </p:txEl>
                                          </p:spTgt>
                                        </p:tgtEl>
                                      </p:cBhvr>
                                      <p:to x="100000" y="100000"/>
                                    </p:animScale>
                                    <p:animScale>
                                      <p:cBhvr>
                                        <p:cTn id="85" dur="26">
                                          <p:stCondLst>
                                            <p:cond delay="1808"/>
                                          </p:stCondLst>
                                        </p:cTn>
                                        <p:tgtEl>
                                          <p:spTgt spid="3">
                                            <p:txEl>
                                              <p:pRg st="5" end="5"/>
                                            </p:txEl>
                                          </p:spTgt>
                                        </p:tgtEl>
                                      </p:cBhvr>
                                      <p:to x="100000" y="95000"/>
                                    </p:animScale>
                                    <p:animScale>
                                      <p:cBhvr>
                                        <p:cTn id="86" dur="166" decel="50000">
                                          <p:stCondLst>
                                            <p:cond delay="1834"/>
                                          </p:stCondLst>
                                        </p:cTn>
                                        <p:tgtEl>
                                          <p:spTgt spid="3">
                                            <p:txEl>
                                              <p:pRg st="5" end="5"/>
                                            </p:txEl>
                                          </p:spTgt>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3">
                                            <p:txEl>
                                              <p:pRg st="6" end="6"/>
                                            </p:txEl>
                                          </p:spTgt>
                                        </p:tgtEl>
                                        <p:attrNameLst>
                                          <p:attrName>style.visibility</p:attrName>
                                        </p:attrNameLst>
                                      </p:cBhvr>
                                      <p:to>
                                        <p:strVal val="visible"/>
                                      </p:to>
                                    </p:set>
                                    <p:animEffect transition="in" filter="wipe(down)">
                                      <p:cBhvr>
                                        <p:cTn id="89" dur="580">
                                          <p:stCondLst>
                                            <p:cond delay="0"/>
                                          </p:stCondLst>
                                        </p:cTn>
                                        <p:tgtEl>
                                          <p:spTgt spid="3">
                                            <p:txEl>
                                              <p:pRg st="6" end="6"/>
                                            </p:txEl>
                                          </p:spTgt>
                                        </p:tgtEl>
                                      </p:cBhvr>
                                    </p:animEffect>
                                    <p:anim calcmode="lin" valueType="num">
                                      <p:cBhvr>
                                        <p:cTn id="90"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95" dur="26">
                                          <p:stCondLst>
                                            <p:cond delay="650"/>
                                          </p:stCondLst>
                                        </p:cTn>
                                        <p:tgtEl>
                                          <p:spTgt spid="3">
                                            <p:txEl>
                                              <p:pRg st="6" end="6"/>
                                            </p:txEl>
                                          </p:spTgt>
                                        </p:tgtEl>
                                      </p:cBhvr>
                                      <p:to x="100000" y="60000"/>
                                    </p:animScale>
                                    <p:animScale>
                                      <p:cBhvr>
                                        <p:cTn id="96" dur="166" decel="50000">
                                          <p:stCondLst>
                                            <p:cond delay="676"/>
                                          </p:stCondLst>
                                        </p:cTn>
                                        <p:tgtEl>
                                          <p:spTgt spid="3">
                                            <p:txEl>
                                              <p:pRg st="6" end="6"/>
                                            </p:txEl>
                                          </p:spTgt>
                                        </p:tgtEl>
                                      </p:cBhvr>
                                      <p:to x="100000" y="100000"/>
                                    </p:animScale>
                                    <p:animScale>
                                      <p:cBhvr>
                                        <p:cTn id="97" dur="26">
                                          <p:stCondLst>
                                            <p:cond delay="1312"/>
                                          </p:stCondLst>
                                        </p:cTn>
                                        <p:tgtEl>
                                          <p:spTgt spid="3">
                                            <p:txEl>
                                              <p:pRg st="6" end="6"/>
                                            </p:txEl>
                                          </p:spTgt>
                                        </p:tgtEl>
                                      </p:cBhvr>
                                      <p:to x="100000" y="80000"/>
                                    </p:animScale>
                                    <p:animScale>
                                      <p:cBhvr>
                                        <p:cTn id="98" dur="166" decel="50000">
                                          <p:stCondLst>
                                            <p:cond delay="1338"/>
                                          </p:stCondLst>
                                        </p:cTn>
                                        <p:tgtEl>
                                          <p:spTgt spid="3">
                                            <p:txEl>
                                              <p:pRg st="6" end="6"/>
                                            </p:txEl>
                                          </p:spTgt>
                                        </p:tgtEl>
                                      </p:cBhvr>
                                      <p:to x="100000" y="100000"/>
                                    </p:animScale>
                                    <p:animScale>
                                      <p:cBhvr>
                                        <p:cTn id="99" dur="26">
                                          <p:stCondLst>
                                            <p:cond delay="1642"/>
                                          </p:stCondLst>
                                        </p:cTn>
                                        <p:tgtEl>
                                          <p:spTgt spid="3">
                                            <p:txEl>
                                              <p:pRg st="6" end="6"/>
                                            </p:txEl>
                                          </p:spTgt>
                                        </p:tgtEl>
                                      </p:cBhvr>
                                      <p:to x="100000" y="90000"/>
                                    </p:animScale>
                                    <p:animScale>
                                      <p:cBhvr>
                                        <p:cTn id="100" dur="166" decel="50000">
                                          <p:stCondLst>
                                            <p:cond delay="1668"/>
                                          </p:stCondLst>
                                        </p:cTn>
                                        <p:tgtEl>
                                          <p:spTgt spid="3">
                                            <p:txEl>
                                              <p:pRg st="6" end="6"/>
                                            </p:txEl>
                                          </p:spTgt>
                                        </p:tgtEl>
                                      </p:cBhvr>
                                      <p:to x="100000" y="100000"/>
                                    </p:animScale>
                                    <p:animScale>
                                      <p:cBhvr>
                                        <p:cTn id="101" dur="26">
                                          <p:stCondLst>
                                            <p:cond delay="1808"/>
                                          </p:stCondLst>
                                        </p:cTn>
                                        <p:tgtEl>
                                          <p:spTgt spid="3">
                                            <p:txEl>
                                              <p:pRg st="6" end="6"/>
                                            </p:txEl>
                                          </p:spTgt>
                                        </p:tgtEl>
                                      </p:cBhvr>
                                      <p:to x="100000" y="95000"/>
                                    </p:animScale>
                                    <p:animScale>
                                      <p:cBhvr>
                                        <p:cTn id="102" dur="166" decel="50000">
                                          <p:stCondLst>
                                            <p:cond delay="1834"/>
                                          </p:stCondLst>
                                        </p:cTn>
                                        <p:tgtEl>
                                          <p:spTgt spid="3">
                                            <p:txEl>
                                              <p:pRg st="6" end="6"/>
                                            </p:txEl>
                                          </p:spTgt>
                                        </p:tgtEl>
                                      </p:cBhvr>
                                      <p:to x="100000" y="100000"/>
                                    </p:animScale>
                                  </p:childTnLst>
                                </p:cTn>
                              </p:par>
                              <p:par>
                                <p:cTn id="103" presetID="26" presetClass="entr" presetSubtype="0" fill="hold" nodeType="withEffect">
                                  <p:stCondLst>
                                    <p:cond delay="0"/>
                                  </p:stCondLst>
                                  <p:childTnLst>
                                    <p:set>
                                      <p:cBhvr>
                                        <p:cTn id="104" dur="1" fill="hold">
                                          <p:stCondLst>
                                            <p:cond delay="0"/>
                                          </p:stCondLst>
                                        </p:cTn>
                                        <p:tgtEl>
                                          <p:spTgt spid="3">
                                            <p:txEl>
                                              <p:pRg st="7" end="7"/>
                                            </p:txEl>
                                          </p:spTgt>
                                        </p:tgtEl>
                                        <p:attrNameLst>
                                          <p:attrName>style.visibility</p:attrName>
                                        </p:attrNameLst>
                                      </p:cBhvr>
                                      <p:to>
                                        <p:strVal val="visible"/>
                                      </p:to>
                                    </p:set>
                                    <p:animEffect transition="in" filter="wipe(down)">
                                      <p:cBhvr>
                                        <p:cTn id="105" dur="580">
                                          <p:stCondLst>
                                            <p:cond delay="0"/>
                                          </p:stCondLst>
                                        </p:cTn>
                                        <p:tgtEl>
                                          <p:spTgt spid="3">
                                            <p:txEl>
                                              <p:pRg st="7" end="7"/>
                                            </p:txEl>
                                          </p:spTgt>
                                        </p:tgtEl>
                                      </p:cBhvr>
                                    </p:animEffect>
                                    <p:anim calcmode="lin" valueType="num">
                                      <p:cBhvr>
                                        <p:cTn id="106"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11" dur="26">
                                          <p:stCondLst>
                                            <p:cond delay="650"/>
                                          </p:stCondLst>
                                        </p:cTn>
                                        <p:tgtEl>
                                          <p:spTgt spid="3">
                                            <p:txEl>
                                              <p:pRg st="7" end="7"/>
                                            </p:txEl>
                                          </p:spTgt>
                                        </p:tgtEl>
                                      </p:cBhvr>
                                      <p:to x="100000" y="60000"/>
                                    </p:animScale>
                                    <p:animScale>
                                      <p:cBhvr>
                                        <p:cTn id="112" dur="166" decel="50000">
                                          <p:stCondLst>
                                            <p:cond delay="676"/>
                                          </p:stCondLst>
                                        </p:cTn>
                                        <p:tgtEl>
                                          <p:spTgt spid="3">
                                            <p:txEl>
                                              <p:pRg st="7" end="7"/>
                                            </p:txEl>
                                          </p:spTgt>
                                        </p:tgtEl>
                                      </p:cBhvr>
                                      <p:to x="100000" y="100000"/>
                                    </p:animScale>
                                    <p:animScale>
                                      <p:cBhvr>
                                        <p:cTn id="113" dur="26">
                                          <p:stCondLst>
                                            <p:cond delay="1312"/>
                                          </p:stCondLst>
                                        </p:cTn>
                                        <p:tgtEl>
                                          <p:spTgt spid="3">
                                            <p:txEl>
                                              <p:pRg st="7" end="7"/>
                                            </p:txEl>
                                          </p:spTgt>
                                        </p:tgtEl>
                                      </p:cBhvr>
                                      <p:to x="100000" y="80000"/>
                                    </p:animScale>
                                    <p:animScale>
                                      <p:cBhvr>
                                        <p:cTn id="114" dur="166" decel="50000">
                                          <p:stCondLst>
                                            <p:cond delay="1338"/>
                                          </p:stCondLst>
                                        </p:cTn>
                                        <p:tgtEl>
                                          <p:spTgt spid="3">
                                            <p:txEl>
                                              <p:pRg st="7" end="7"/>
                                            </p:txEl>
                                          </p:spTgt>
                                        </p:tgtEl>
                                      </p:cBhvr>
                                      <p:to x="100000" y="100000"/>
                                    </p:animScale>
                                    <p:animScale>
                                      <p:cBhvr>
                                        <p:cTn id="115" dur="26">
                                          <p:stCondLst>
                                            <p:cond delay="1642"/>
                                          </p:stCondLst>
                                        </p:cTn>
                                        <p:tgtEl>
                                          <p:spTgt spid="3">
                                            <p:txEl>
                                              <p:pRg st="7" end="7"/>
                                            </p:txEl>
                                          </p:spTgt>
                                        </p:tgtEl>
                                      </p:cBhvr>
                                      <p:to x="100000" y="90000"/>
                                    </p:animScale>
                                    <p:animScale>
                                      <p:cBhvr>
                                        <p:cTn id="116" dur="166" decel="50000">
                                          <p:stCondLst>
                                            <p:cond delay="1668"/>
                                          </p:stCondLst>
                                        </p:cTn>
                                        <p:tgtEl>
                                          <p:spTgt spid="3">
                                            <p:txEl>
                                              <p:pRg st="7" end="7"/>
                                            </p:txEl>
                                          </p:spTgt>
                                        </p:tgtEl>
                                      </p:cBhvr>
                                      <p:to x="100000" y="100000"/>
                                    </p:animScale>
                                    <p:animScale>
                                      <p:cBhvr>
                                        <p:cTn id="117" dur="26">
                                          <p:stCondLst>
                                            <p:cond delay="1808"/>
                                          </p:stCondLst>
                                        </p:cTn>
                                        <p:tgtEl>
                                          <p:spTgt spid="3">
                                            <p:txEl>
                                              <p:pRg st="7" end="7"/>
                                            </p:txEl>
                                          </p:spTgt>
                                        </p:tgtEl>
                                      </p:cBhvr>
                                      <p:to x="100000" y="95000"/>
                                    </p:animScale>
                                    <p:animScale>
                                      <p:cBhvr>
                                        <p:cTn id="118"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05754"/>
            <a:ext cx="8610600" cy="1293028"/>
          </a:xfrm>
        </p:spPr>
        <p:txBody>
          <a:bodyPr/>
          <a:lstStyle/>
          <a:p>
            <a:r>
              <a:rPr lang="en-IN" b="1" dirty="0"/>
              <a:t>PROBLEMS</a:t>
            </a:r>
            <a:endParaRPr lang="en-US" b="1"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01601" y="1468582"/>
                <a:ext cx="11961090" cy="5200073"/>
              </a:xfrm>
            </p:spPr>
            <p:txBody>
              <a:bodyPr>
                <a:normAutofit lnSpcReduction="10000"/>
              </a:bodyPr>
              <a:lstStyle/>
              <a:p>
                <a:pPr marL="457200" indent="-457200">
                  <a:buAutoNum type="arabicParenR"/>
                </a:pPr>
                <a:r>
                  <a:rPr lang="en-IN" dirty="0"/>
                  <a:t>Find the S.I. on Rs.68,000 at 16</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2</m:t>
                        </m:r>
                      </m:num>
                      <m:den>
                        <m:r>
                          <a:rPr lang="en-IN" i="1">
                            <a:latin typeface="Cambria Math" panose="02040503050406030204" pitchFamily="18" charset="0"/>
                          </a:rPr>
                          <m:t>3</m:t>
                        </m:r>
                      </m:den>
                    </m:f>
                  </m:oMath>
                </a14:m>
                <a:r>
                  <a:rPr lang="en-IN" dirty="0"/>
                  <a:t>% p.a. for 9 months.</a:t>
                </a:r>
              </a:p>
              <a:p>
                <a:pPr marL="0" indent="0">
                  <a:buNone/>
                </a:pPr>
                <a:r>
                  <a:rPr lang="en-IN" dirty="0"/>
                  <a:t>Sol)     Here, given</a:t>
                </a:r>
                <a:br>
                  <a:rPr lang="en-IN" dirty="0"/>
                </a:br>
                <a:r>
                  <a:rPr lang="en-IN" dirty="0"/>
                  <a:t>	P = 68,000, R =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50</m:t>
                        </m:r>
                      </m:num>
                      <m:den>
                        <m:r>
                          <a:rPr lang="en-IN" i="1">
                            <a:latin typeface="Cambria Math" panose="02040503050406030204" pitchFamily="18" charset="0"/>
                          </a:rPr>
                          <m:t>3</m:t>
                        </m:r>
                      </m:den>
                    </m:f>
                  </m:oMath>
                </a14:m>
                <a:r>
                  <a:rPr lang="en-IN" dirty="0"/>
                  <a:t>% p.a. and T =9 months =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9</m:t>
                        </m:r>
                      </m:num>
                      <m:den>
                        <m:r>
                          <a:rPr lang="en-IN" i="1">
                            <a:latin typeface="Cambria Math" panose="02040503050406030204" pitchFamily="18" charset="0"/>
                          </a:rPr>
                          <m:t>12</m:t>
                        </m:r>
                      </m:den>
                    </m:f>
                  </m:oMath>
                </a14:m>
                <a:r>
                  <a:rPr lang="en-IN" dirty="0"/>
                  <a:t> yrs =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3</m:t>
                        </m:r>
                      </m:num>
                      <m:den>
                        <m:r>
                          <a:rPr lang="en-IN" i="1">
                            <a:latin typeface="Cambria Math" panose="02040503050406030204" pitchFamily="18" charset="0"/>
                          </a:rPr>
                          <m:t>4</m:t>
                        </m:r>
                      </m:den>
                    </m:f>
                  </m:oMath>
                </a14:m>
                <a:r>
                  <a:rPr lang="en-IN" dirty="0"/>
                  <a:t> yrs.</a:t>
                </a:r>
              </a:p>
              <a:p>
                <a:pPr marL="0" indent="0">
                  <a:buNone/>
                </a:pPr>
                <a:r>
                  <a:rPr lang="en-IN" dirty="0"/>
                  <a:t>	 =&gt; S.I =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68,0000</m:t>
                        </m:r>
                        <m:r>
                          <a:rPr lang="en-IN" i="1">
                            <a:latin typeface="Cambria Math" panose="02040503050406030204" pitchFamily="18" charset="0"/>
                          </a:rPr>
                          <m:t>𝑥</m:t>
                        </m:r>
                        <m:r>
                          <a:rPr lang="en-IN" i="1">
                            <a:latin typeface="Cambria Math" panose="02040503050406030204" pitchFamily="18" charset="0"/>
                          </a:rPr>
                          <m:t>50</m:t>
                        </m:r>
                        <m:r>
                          <a:rPr lang="en-IN" i="1">
                            <a:latin typeface="Cambria Math" panose="02040503050406030204" pitchFamily="18" charset="0"/>
                          </a:rPr>
                          <m:t>𝑥</m:t>
                        </m:r>
                        <m:r>
                          <a:rPr lang="en-IN" i="1">
                            <a:latin typeface="Cambria Math" panose="02040503050406030204" pitchFamily="18" charset="0"/>
                          </a:rPr>
                          <m:t>3</m:t>
                        </m:r>
                      </m:num>
                      <m:den>
                        <m:r>
                          <a:rPr lang="en-IN" i="1">
                            <a:latin typeface="Cambria Math" panose="02040503050406030204" pitchFamily="18" charset="0"/>
                          </a:rPr>
                          <m:t>100</m:t>
                        </m:r>
                        <m:r>
                          <a:rPr lang="en-IN" i="1">
                            <a:latin typeface="Cambria Math" panose="02040503050406030204" pitchFamily="18" charset="0"/>
                          </a:rPr>
                          <m:t>𝑥</m:t>
                        </m:r>
                        <m:r>
                          <a:rPr lang="en-IN" i="1">
                            <a:latin typeface="Cambria Math" panose="02040503050406030204" pitchFamily="18" charset="0"/>
                          </a:rPr>
                          <m:t>3</m:t>
                        </m:r>
                        <m:r>
                          <a:rPr lang="en-IN" i="1">
                            <a:latin typeface="Cambria Math" panose="02040503050406030204" pitchFamily="18" charset="0"/>
                          </a:rPr>
                          <m:t>𝑥</m:t>
                        </m:r>
                        <m:r>
                          <a:rPr lang="en-IN" i="1">
                            <a:latin typeface="Cambria Math" panose="02040503050406030204" pitchFamily="18" charset="0"/>
                          </a:rPr>
                          <m:t>4</m:t>
                        </m:r>
                      </m:den>
                    </m:f>
                    <m:r>
                      <a:rPr lang="en-IN">
                        <a:latin typeface="Cambria Math" panose="02040503050406030204" pitchFamily="18" charset="0"/>
                      </a:rPr>
                      <m:t>=</m:t>
                    </m:r>
                    <m:r>
                      <m:rPr>
                        <m:sty m:val="p"/>
                      </m:rPr>
                      <a:rPr lang="en-IN">
                        <a:latin typeface="Cambria Math" panose="02040503050406030204" pitchFamily="18" charset="0"/>
                      </a:rPr>
                      <m:t>Rs</m:t>
                    </m:r>
                    <m:r>
                      <a:rPr lang="en-IN">
                        <a:latin typeface="Cambria Math" panose="02040503050406030204" pitchFamily="18" charset="0"/>
                      </a:rPr>
                      <m:t>. 8500</m:t>
                    </m:r>
                  </m:oMath>
                </a14:m>
                <a:r>
                  <a:rPr lang="en-IN" dirty="0"/>
                  <a:t>.</a:t>
                </a:r>
              </a:p>
              <a:p>
                <a:pPr marL="0" indent="0">
                  <a:buNone/>
                </a:pPr>
                <a:r>
                  <a:rPr lang="en-IN" dirty="0"/>
                  <a:t>2) Find the S.I on Rs.3000 at 6</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4</m:t>
                        </m:r>
                      </m:den>
                    </m:f>
                  </m:oMath>
                </a14:m>
                <a:r>
                  <a:rPr lang="en-IN" dirty="0"/>
                  <a:t>% p.a. for the period from 4</a:t>
                </a:r>
                <a:r>
                  <a:rPr lang="en-IN" baseline="30000" dirty="0"/>
                  <a:t>th</a:t>
                </a:r>
                <a:r>
                  <a:rPr lang="en-IN" dirty="0"/>
                  <a:t> Feb, 2005 to 18</a:t>
                </a:r>
                <a:r>
                  <a:rPr lang="en-IN" baseline="30000" dirty="0"/>
                  <a:t>th</a:t>
                </a:r>
                <a:r>
                  <a:rPr lang="en-IN" dirty="0"/>
                  <a:t> April, 2005.</a:t>
                </a:r>
                <a:br>
                  <a:rPr lang="en-IN" dirty="0"/>
                </a:br>
                <a:endParaRPr lang="en-IN" dirty="0"/>
              </a:p>
              <a:p>
                <a:pPr marL="0" indent="0">
                  <a:buNone/>
                </a:pPr>
                <a:r>
                  <a:rPr lang="en-IN" dirty="0"/>
                  <a:t>Sol)     Time = 24+31+18 = 73 days =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73</m:t>
                        </m:r>
                      </m:num>
                      <m:den>
                        <m:r>
                          <a:rPr lang="en-IN" i="1">
                            <a:latin typeface="Cambria Math" panose="02040503050406030204" pitchFamily="18" charset="0"/>
                          </a:rPr>
                          <m:t>365</m:t>
                        </m:r>
                      </m:den>
                    </m:f>
                  </m:oMath>
                </a14:m>
                <a:r>
                  <a:rPr lang="en-IN" dirty="0" err="1"/>
                  <a:t>yrs</a:t>
                </a:r>
                <a:r>
                  <a:rPr lang="en-IN" dirty="0"/>
                  <a:t> =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5 </m:t>
                        </m:r>
                      </m:den>
                    </m:f>
                  </m:oMath>
                </a14:m>
                <a:r>
                  <a:rPr lang="en-IN" dirty="0"/>
                  <a:t> yrs</a:t>
                </a:r>
              </a:p>
              <a:p>
                <a:pPr marL="0" indent="0">
                  <a:buNone/>
                </a:pPr>
                <a:br>
                  <a:rPr lang="en-IN" dirty="0"/>
                </a:br>
                <a:r>
                  <a:rPr lang="en-IN" dirty="0"/>
                  <a:t>	=&gt; P = Rs.3000 and R = 6</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4</m:t>
                        </m:r>
                      </m:den>
                    </m:f>
                  </m:oMath>
                </a14:m>
                <a:r>
                  <a:rPr lang="en-IN" dirty="0"/>
                  <a:t>% </a:t>
                </a:r>
                <a:r>
                  <a:rPr lang="en-IN" dirty="0" err="1"/>
                  <a:t>p.a</a:t>
                </a:r>
                <a:r>
                  <a:rPr lang="en-IN" dirty="0"/>
                  <a:t> =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25</m:t>
                        </m:r>
                      </m:num>
                      <m:den>
                        <m:r>
                          <a:rPr lang="en-IN" i="1">
                            <a:latin typeface="Cambria Math" panose="02040503050406030204" pitchFamily="18" charset="0"/>
                          </a:rPr>
                          <m:t>4</m:t>
                        </m:r>
                      </m:den>
                    </m:f>
                  </m:oMath>
                </a14:m>
                <a:r>
                  <a:rPr lang="en-IN" dirty="0"/>
                  <a:t>% </a:t>
                </a:r>
                <a:r>
                  <a:rPr lang="en-IN" dirty="0" err="1"/>
                  <a:t>p.a</a:t>
                </a:r>
                <a:endParaRPr lang="en-IN" dirty="0"/>
              </a:p>
              <a:p>
                <a:pPr lvl="2">
                  <a:buFont typeface="Symbol" panose="05050102010706020507" pitchFamily="18" charset="2"/>
                  <a:buChar char="Þ"/>
                </a:pPr>
                <a:r>
                  <a:rPr lang="en-IN" dirty="0"/>
                  <a:t>S.I. = Rs.37.50.</a:t>
                </a:r>
              </a:p>
              <a:p>
                <a:pPr marL="0" indent="0">
                  <a:buNone/>
                </a:pPr>
                <a:r>
                  <a:rPr lang="en-IN" dirty="0"/>
                  <a:t>Note: The day on which money is deposited is not counted while the day on which the 	money is withdrawn is counted.</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1601" y="1468582"/>
                <a:ext cx="11961090" cy="5200073"/>
              </a:xfrm>
              <a:blipFill>
                <a:blip r:embed="rId2"/>
                <a:stretch>
                  <a:fillRect l="-663" t="-1055" r="-663"/>
                </a:stretch>
              </a:blipFill>
            </p:spPr>
            <p:txBody>
              <a:bodyPr/>
              <a:lstStyle/>
              <a:p>
                <a:r>
                  <a:rPr lang="en-IN">
                    <a:noFill/>
                  </a:rPr>
                  <a:t> </a:t>
                </a:r>
              </a:p>
            </p:txBody>
          </p:sp>
        </mc:Fallback>
      </mc:AlternateContent>
    </p:spTree>
    <p:extLst>
      <p:ext uri="{BB962C8B-B14F-4D97-AF65-F5344CB8AC3E}">
        <p14:creationId xmlns:p14="http://schemas.microsoft.com/office/powerpoint/2010/main" xmlns="" val="2079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80">
                                          <p:stCondLst>
                                            <p:cond delay="0"/>
                                          </p:stCondLst>
                                        </p:cTn>
                                        <p:tgtEl>
                                          <p:spTgt spid="3">
                                            <p:txEl>
                                              <p:pRg st="0" end="0"/>
                                            </p:txEl>
                                          </p:spTgt>
                                        </p:tgtEl>
                                      </p:cBhvr>
                                    </p:animEffect>
                                    <p:anim calcmode="lin" valueType="num">
                                      <p:cBhvr>
                                        <p:cTn id="16"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xEl>
                                              <p:pRg st="0" end="0"/>
                                            </p:txEl>
                                          </p:spTgt>
                                        </p:tgtEl>
                                      </p:cBhvr>
                                      <p:to x="100000" y="60000"/>
                                    </p:animScale>
                                    <p:animScale>
                                      <p:cBhvr>
                                        <p:cTn id="22" dur="166" decel="50000">
                                          <p:stCondLst>
                                            <p:cond delay="676"/>
                                          </p:stCondLst>
                                        </p:cTn>
                                        <p:tgtEl>
                                          <p:spTgt spid="3">
                                            <p:txEl>
                                              <p:pRg st="0" end="0"/>
                                            </p:txEl>
                                          </p:spTgt>
                                        </p:tgtEl>
                                      </p:cBhvr>
                                      <p:to x="100000" y="100000"/>
                                    </p:animScale>
                                    <p:animScale>
                                      <p:cBhvr>
                                        <p:cTn id="23" dur="26">
                                          <p:stCondLst>
                                            <p:cond delay="1312"/>
                                          </p:stCondLst>
                                        </p:cTn>
                                        <p:tgtEl>
                                          <p:spTgt spid="3">
                                            <p:txEl>
                                              <p:pRg st="0" end="0"/>
                                            </p:txEl>
                                          </p:spTgt>
                                        </p:tgtEl>
                                      </p:cBhvr>
                                      <p:to x="100000" y="80000"/>
                                    </p:animScale>
                                    <p:animScale>
                                      <p:cBhvr>
                                        <p:cTn id="24" dur="166" decel="50000">
                                          <p:stCondLst>
                                            <p:cond delay="1338"/>
                                          </p:stCondLst>
                                        </p:cTn>
                                        <p:tgtEl>
                                          <p:spTgt spid="3">
                                            <p:txEl>
                                              <p:pRg st="0" end="0"/>
                                            </p:txEl>
                                          </p:spTgt>
                                        </p:tgtEl>
                                      </p:cBhvr>
                                      <p:to x="100000" y="100000"/>
                                    </p:animScale>
                                    <p:animScale>
                                      <p:cBhvr>
                                        <p:cTn id="25" dur="26">
                                          <p:stCondLst>
                                            <p:cond delay="1642"/>
                                          </p:stCondLst>
                                        </p:cTn>
                                        <p:tgtEl>
                                          <p:spTgt spid="3">
                                            <p:txEl>
                                              <p:pRg st="0" end="0"/>
                                            </p:txEl>
                                          </p:spTgt>
                                        </p:tgtEl>
                                      </p:cBhvr>
                                      <p:to x="100000" y="90000"/>
                                    </p:animScale>
                                    <p:animScale>
                                      <p:cBhvr>
                                        <p:cTn id="26" dur="166" decel="50000">
                                          <p:stCondLst>
                                            <p:cond delay="1668"/>
                                          </p:stCondLst>
                                        </p:cTn>
                                        <p:tgtEl>
                                          <p:spTgt spid="3">
                                            <p:txEl>
                                              <p:pRg st="0" end="0"/>
                                            </p:txEl>
                                          </p:spTgt>
                                        </p:tgtEl>
                                      </p:cBhvr>
                                      <p:to x="100000" y="100000"/>
                                    </p:animScale>
                                    <p:animScale>
                                      <p:cBhvr>
                                        <p:cTn id="27" dur="26">
                                          <p:stCondLst>
                                            <p:cond delay="1808"/>
                                          </p:stCondLst>
                                        </p:cTn>
                                        <p:tgtEl>
                                          <p:spTgt spid="3">
                                            <p:txEl>
                                              <p:pRg st="0" end="0"/>
                                            </p:txEl>
                                          </p:spTgt>
                                        </p:tgtEl>
                                      </p:cBhvr>
                                      <p:to x="100000" y="95000"/>
                                    </p:animScale>
                                    <p:animScale>
                                      <p:cBhvr>
                                        <p:cTn id="28" dur="166" decel="50000">
                                          <p:stCondLst>
                                            <p:cond delay="1834"/>
                                          </p:stCondLst>
                                        </p:cTn>
                                        <p:tgtEl>
                                          <p:spTgt spid="3">
                                            <p:txEl>
                                              <p:pRg st="0" end="0"/>
                                            </p:txEl>
                                          </p:spTgt>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 calcmode="lin" valueType="num">
                                      <p:cBhvr>
                                        <p:cTn id="3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6" dur="1000"/>
                                        <p:tgtEl>
                                          <p:spTgt spid="3">
                                            <p:txEl>
                                              <p:pRg st="1" end="1"/>
                                            </p:txEl>
                                          </p:spTgt>
                                        </p:tgtEl>
                                      </p:cBhvr>
                                    </p:animEffect>
                                  </p:childTnLst>
                                </p:cTn>
                              </p:par>
                              <p:par>
                                <p:cTn id="37" presetID="31" presetClass="entr" presetSubtype="0" fill="hold"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 calcmode="lin" valueType="num">
                                      <p:cBhvr>
                                        <p:cTn id="3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6" presetClass="entr" presetSubtype="0" fill="hold"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Effect transition="in" filter="wipe(down)">
                                      <p:cBhvr>
                                        <p:cTn id="47" dur="580">
                                          <p:stCondLst>
                                            <p:cond delay="0"/>
                                          </p:stCondLst>
                                        </p:cTn>
                                        <p:tgtEl>
                                          <p:spTgt spid="3">
                                            <p:txEl>
                                              <p:pRg st="3" end="3"/>
                                            </p:txEl>
                                          </p:spTgt>
                                        </p:tgtEl>
                                      </p:cBhvr>
                                    </p:animEffect>
                                    <p:anim calcmode="lin" valueType="num">
                                      <p:cBhvr>
                                        <p:cTn id="48"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3" end="3"/>
                                            </p:txEl>
                                          </p:spTgt>
                                        </p:tgtEl>
                                      </p:cBhvr>
                                      <p:to x="100000" y="60000"/>
                                    </p:animScale>
                                    <p:animScale>
                                      <p:cBhvr>
                                        <p:cTn id="54" dur="166" decel="50000">
                                          <p:stCondLst>
                                            <p:cond delay="676"/>
                                          </p:stCondLst>
                                        </p:cTn>
                                        <p:tgtEl>
                                          <p:spTgt spid="3">
                                            <p:txEl>
                                              <p:pRg st="3" end="3"/>
                                            </p:txEl>
                                          </p:spTgt>
                                        </p:tgtEl>
                                      </p:cBhvr>
                                      <p:to x="100000" y="100000"/>
                                    </p:animScale>
                                    <p:animScale>
                                      <p:cBhvr>
                                        <p:cTn id="55" dur="26">
                                          <p:stCondLst>
                                            <p:cond delay="1312"/>
                                          </p:stCondLst>
                                        </p:cTn>
                                        <p:tgtEl>
                                          <p:spTgt spid="3">
                                            <p:txEl>
                                              <p:pRg st="3" end="3"/>
                                            </p:txEl>
                                          </p:spTgt>
                                        </p:tgtEl>
                                      </p:cBhvr>
                                      <p:to x="100000" y="80000"/>
                                    </p:animScale>
                                    <p:animScale>
                                      <p:cBhvr>
                                        <p:cTn id="56" dur="166" decel="50000">
                                          <p:stCondLst>
                                            <p:cond delay="1338"/>
                                          </p:stCondLst>
                                        </p:cTn>
                                        <p:tgtEl>
                                          <p:spTgt spid="3">
                                            <p:txEl>
                                              <p:pRg st="3" end="3"/>
                                            </p:txEl>
                                          </p:spTgt>
                                        </p:tgtEl>
                                      </p:cBhvr>
                                      <p:to x="100000" y="100000"/>
                                    </p:animScale>
                                    <p:animScale>
                                      <p:cBhvr>
                                        <p:cTn id="57" dur="26">
                                          <p:stCondLst>
                                            <p:cond delay="1642"/>
                                          </p:stCondLst>
                                        </p:cTn>
                                        <p:tgtEl>
                                          <p:spTgt spid="3">
                                            <p:txEl>
                                              <p:pRg st="3" end="3"/>
                                            </p:txEl>
                                          </p:spTgt>
                                        </p:tgtEl>
                                      </p:cBhvr>
                                      <p:to x="100000" y="90000"/>
                                    </p:animScale>
                                    <p:animScale>
                                      <p:cBhvr>
                                        <p:cTn id="58" dur="166" decel="50000">
                                          <p:stCondLst>
                                            <p:cond delay="1668"/>
                                          </p:stCondLst>
                                        </p:cTn>
                                        <p:tgtEl>
                                          <p:spTgt spid="3">
                                            <p:txEl>
                                              <p:pRg st="3" end="3"/>
                                            </p:txEl>
                                          </p:spTgt>
                                        </p:tgtEl>
                                      </p:cBhvr>
                                      <p:to x="100000" y="100000"/>
                                    </p:animScale>
                                    <p:animScale>
                                      <p:cBhvr>
                                        <p:cTn id="59" dur="26">
                                          <p:stCondLst>
                                            <p:cond delay="1808"/>
                                          </p:stCondLst>
                                        </p:cTn>
                                        <p:tgtEl>
                                          <p:spTgt spid="3">
                                            <p:txEl>
                                              <p:pRg st="3" end="3"/>
                                            </p:txEl>
                                          </p:spTgt>
                                        </p:tgtEl>
                                      </p:cBhvr>
                                      <p:to x="100000" y="95000"/>
                                    </p:animScale>
                                    <p:animScale>
                                      <p:cBhvr>
                                        <p:cTn id="60" dur="166" decel="50000">
                                          <p:stCondLst>
                                            <p:cond delay="1834"/>
                                          </p:stCondLst>
                                        </p:cTn>
                                        <p:tgtEl>
                                          <p:spTgt spid="3">
                                            <p:txEl>
                                              <p:pRg st="3" end="3"/>
                                            </p:txEl>
                                          </p:spTgt>
                                        </p:tgtEl>
                                      </p:cBhvr>
                                      <p:to x="100000" y="100000"/>
                                    </p:animScale>
                                  </p:childTnLst>
                                </p:cTn>
                              </p:par>
                            </p:childTnLst>
                          </p:cTn>
                        </p:par>
                      </p:childTnLst>
                    </p:cTn>
                  </p:par>
                  <p:par>
                    <p:cTn id="61" fill="hold">
                      <p:stCondLst>
                        <p:cond delay="indefinite"/>
                      </p:stCondLst>
                      <p:childTnLst>
                        <p:par>
                          <p:cTn id="62" fill="hold">
                            <p:stCondLst>
                              <p:cond delay="0"/>
                            </p:stCondLst>
                            <p:childTnLst>
                              <p:par>
                                <p:cTn id="63" presetID="6" presetClass="entr" presetSubtype="16" fill="hold" nodeType="clickEffect">
                                  <p:stCondLst>
                                    <p:cond delay="0"/>
                                  </p:stCondLst>
                                  <p:childTnLst>
                                    <p:set>
                                      <p:cBhvr>
                                        <p:cTn id="64" dur="1" fill="hold">
                                          <p:stCondLst>
                                            <p:cond delay="0"/>
                                          </p:stCondLst>
                                        </p:cTn>
                                        <p:tgtEl>
                                          <p:spTgt spid="3">
                                            <p:txEl>
                                              <p:pRg st="4" end="4"/>
                                            </p:txEl>
                                          </p:spTgt>
                                        </p:tgtEl>
                                        <p:attrNameLst>
                                          <p:attrName>style.visibility</p:attrName>
                                        </p:attrNameLst>
                                      </p:cBhvr>
                                      <p:to>
                                        <p:strVal val="visible"/>
                                      </p:to>
                                    </p:set>
                                    <p:animEffect transition="in" filter="circle(in)">
                                      <p:cBhvr>
                                        <p:cTn id="65" dur="2000"/>
                                        <p:tgtEl>
                                          <p:spTgt spid="3">
                                            <p:txEl>
                                              <p:pRg st="4" end="4"/>
                                            </p:txEl>
                                          </p:spTgt>
                                        </p:tgtEl>
                                      </p:cBhvr>
                                    </p:animEffect>
                                  </p:childTnLst>
                                </p:cTn>
                              </p:par>
                              <p:par>
                                <p:cTn id="66" presetID="6" presetClass="entr" presetSubtype="16" fill="hold" nodeType="withEffect">
                                  <p:stCondLst>
                                    <p:cond delay="0"/>
                                  </p:stCondLst>
                                  <p:childTnLst>
                                    <p:set>
                                      <p:cBhvr>
                                        <p:cTn id="67" dur="1" fill="hold">
                                          <p:stCondLst>
                                            <p:cond delay="0"/>
                                          </p:stCondLst>
                                        </p:cTn>
                                        <p:tgtEl>
                                          <p:spTgt spid="3">
                                            <p:txEl>
                                              <p:pRg st="5" end="5"/>
                                            </p:txEl>
                                          </p:spTgt>
                                        </p:tgtEl>
                                        <p:attrNameLst>
                                          <p:attrName>style.visibility</p:attrName>
                                        </p:attrNameLst>
                                      </p:cBhvr>
                                      <p:to>
                                        <p:strVal val="visible"/>
                                      </p:to>
                                    </p:set>
                                    <p:animEffect transition="in" filter="circle(in)">
                                      <p:cBhvr>
                                        <p:cTn id="68" dur="2000"/>
                                        <p:tgtEl>
                                          <p:spTgt spid="3">
                                            <p:txEl>
                                              <p:pRg st="5" end="5"/>
                                            </p:txEl>
                                          </p:spTgt>
                                        </p:tgtEl>
                                      </p:cBhvr>
                                    </p:animEffect>
                                  </p:childTnLst>
                                </p:cTn>
                              </p:par>
                              <p:par>
                                <p:cTn id="69" presetID="6" presetClass="entr" presetSubtype="16" fill="hold" nodeType="withEffect">
                                  <p:stCondLst>
                                    <p:cond delay="0"/>
                                  </p:stCondLst>
                                  <p:childTnLst>
                                    <p:set>
                                      <p:cBhvr>
                                        <p:cTn id="70" dur="1" fill="hold">
                                          <p:stCondLst>
                                            <p:cond delay="0"/>
                                          </p:stCondLst>
                                        </p:cTn>
                                        <p:tgtEl>
                                          <p:spTgt spid="3">
                                            <p:txEl>
                                              <p:pRg st="6" end="6"/>
                                            </p:txEl>
                                          </p:spTgt>
                                        </p:tgtEl>
                                        <p:attrNameLst>
                                          <p:attrName>style.visibility</p:attrName>
                                        </p:attrNameLst>
                                      </p:cBhvr>
                                      <p:to>
                                        <p:strVal val="visible"/>
                                      </p:to>
                                    </p:set>
                                    <p:animEffect transition="in" filter="circle(in)">
                                      <p:cBhvr>
                                        <p:cTn id="71" dur="2000"/>
                                        <p:tgtEl>
                                          <p:spTgt spid="3">
                                            <p:txEl>
                                              <p:pRg st="6" end="6"/>
                                            </p:txEl>
                                          </p:spTgt>
                                        </p:tgtEl>
                                      </p:cBhvr>
                                    </p:animEffect>
                                  </p:childTnLst>
                                </p:cTn>
                              </p:par>
                              <p:par>
                                <p:cTn id="72" presetID="6" presetClass="entr" presetSubtype="16" fill="hold" nodeType="withEffect">
                                  <p:stCondLst>
                                    <p:cond delay="0"/>
                                  </p:stCondLst>
                                  <p:childTnLst>
                                    <p:set>
                                      <p:cBhvr>
                                        <p:cTn id="73" dur="1" fill="hold">
                                          <p:stCondLst>
                                            <p:cond delay="0"/>
                                          </p:stCondLst>
                                        </p:cTn>
                                        <p:tgtEl>
                                          <p:spTgt spid="3">
                                            <p:txEl>
                                              <p:pRg st="7" end="7"/>
                                            </p:txEl>
                                          </p:spTgt>
                                        </p:tgtEl>
                                        <p:attrNameLst>
                                          <p:attrName>style.visibility</p:attrName>
                                        </p:attrNameLst>
                                      </p:cBhvr>
                                      <p:to>
                                        <p:strVal val="visible"/>
                                      </p:to>
                                    </p:set>
                                    <p:animEffect transition="in" filter="circle(in)">
                                      <p:cBhvr>
                                        <p:cTn id="74"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4" name="Title 1"/>
              <p:cNvSpPr>
                <a:spLocks noGrp="1"/>
              </p:cNvSpPr>
              <p:nvPr>
                <p:ph idx="1"/>
              </p:nvPr>
            </p:nvSpPr>
            <p:spPr>
              <a:xfrm>
                <a:off x="157017" y="1347787"/>
                <a:ext cx="11914909" cy="5376285"/>
              </a:xfrm>
            </p:spPr>
            <p:txBody>
              <a:bodyPr>
                <a:normAutofit fontScale="92500" lnSpcReduction="10000"/>
              </a:bodyPr>
              <a:lstStyle/>
              <a:p>
                <a:pPr marL="0" indent="0">
                  <a:buNone/>
                </a:pPr>
                <a:r>
                  <a:rPr lang="en-US" dirty="0"/>
                  <a:t>3. A sum at S.I at 13</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oMath>
                </a14:m>
                <a:r>
                  <a:rPr lang="en-IN" dirty="0"/>
                  <a:t>% </a:t>
                </a:r>
                <a:r>
                  <a:rPr lang="en-IN" dirty="0" err="1"/>
                  <a:t>p.a</a:t>
                </a:r>
                <a:r>
                  <a:rPr lang="en-IN" dirty="0"/>
                  <a:t> amounts to Rs.2502.50 after 4 years. Find the sum.</a:t>
                </a:r>
              </a:p>
              <a:p>
                <a:pPr marL="0" indent="0">
                  <a:buNone/>
                </a:pPr>
                <a:r>
                  <a:rPr lang="en-IN" dirty="0"/>
                  <a:t>Sol: Let the sum be </a:t>
                </a:r>
                <a:r>
                  <a:rPr lang="en-IN" dirty="0" err="1"/>
                  <a:t>Rs.x</a:t>
                </a:r>
                <a:r>
                  <a:rPr lang="en-IN" dirty="0"/>
                  <a:t> then,</a:t>
                </a:r>
              </a:p>
              <a:p>
                <a:pPr marL="0" indent="0">
                  <a:buNone/>
                </a:pPr>
                <a:r>
                  <a:rPr lang="en-IN" dirty="0"/>
                  <a:t>        S.I =(X×</a:t>
                </a:r>
                <a14:m>
                  <m:oMath xmlns:m="http://schemas.openxmlformats.org/officeDocument/2006/math">
                    <m:f>
                      <m:fPr>
                        <m:ctrlPr>
                          <a:rPr lang="en-IN" i="1">
                            <a:latin typeface="Cambria Math" panose="02040503050406030204" pitchFamily="18" charset="0"/>
                          </a:rPr>
                        </m:ctrlPr>
                      </m:fPr>
                      <m:num>
                        <m:r>
                          <a:rPr lang="en-US" i="1">
                            <a:latin typeface="Cambria Math" panose="02040503050406030204" pitchFamily="18" charset="0"/>
                          </a:rPr>
                          <m:t>27</m:t>
                        </m:r>
                      </m:num>
                      <m:den>
                        <m:r>
                          <a:rPr lang="en-US" i="1">
                            <a:latin typeface="Cambria Math" panose="02040503050406030204" pitchFamily="18" charset="0"/>
                          </a:rPr>
                          <m:t>2</m:t>
                        </m:r>
                      </m:den>
                    </m:f>
                  </m:oMath>
                </a14:m>
                <a:r>
                  <a:rPr lang="en-IN" dirty="0"/>
                  <a:t>x4x </a:t>
                </a:r>
                <a14:m>
                  <m:oMath xmlns:m="http://schemas.openxmlformats.org/officeDocument/2006/math">
                    <m:f>
                      <m:fPr>
                        <m:ctrlPr>
                          <a:rPr lang="en-IN"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100</m:t>
                        </m:r>
                      </m:den>
                    </m:f>
                    <m:r>
                      <a:rPr lang="en-US">
                        <a:latin typeface="Cambria Math" panose="02040503050406030204" pitchFamily="18" charset="0"/>
                      </a:rPr>
                      <m:t>)</m:t>
                    </m:r>
                  </m:oMath>
                </a14:m>
                <a:r>
                  <a:rPr lang="en-IN" dirty="0"/>
                  <a:t> =Rs. </a:t>
                </a:r>
                <a14:m>
                  <m:oMath xmlns:m="http://schemas.openxmlformats.org/officeDocument/2006/math">
                    <m:f>
                      <m:fPr>
                        <m:ctrlPr>
                          <a:rPr lang="en-IN" i="1">
                            <a:latin typeface="Cambria Math" panose="02040503050406030204" pitchFamily="18" charset="0"/>
                          </a:rPr>
                        </m:ctrlPr>
                      </m:fPr>
                      <m:num>
                        <m:r>
                          <a:rPr lang="en-US" i="1">
                            <a:latin typeface="Cambria Math" panose="02040503050406030204" pitchFamily="18" charset="0"/>
                          </a:rPr>
                          <m:t>27</m:t>
                        </m:r>
                        <m:r>
                          <a:rPr lang="en-US" i="1">
                            <a:latin typeface="Cambria Math" panose="02040503050406030204" pitchFamily="18" charset="0"/>
                          </a:rPr>
                          <m:t>𝑥</m:t>
                        </m:r>
                      </m:num>
                      <m:den>
                        <m:r>
                          <a:rPr lang="en-US" i="1">
                            <a:latin typeface="Cambria Math" panose="02040503050406030204" pitchFamily="18" charset="0"/>
                          </a:rPr>
                          <m:t>50</m:t>
                        </m:r>
                      </m:den>
                    </m:f>
                  </m:oMath>
                </a14:m>
                <a:endParaRPr lang="en-IN" dirty="0"/>
              </a:p>
              <a:p>
                <a:pPr marL="0" indent="0">
                  <a:buNone/>
                </a:pPr>
                <a:r>
                  <a:rPr lang="en-IN" dirty="0"/>
                  <a:t>        Amount =(x+ </a:t>
                </a:r>
                <a14:m>
                  <m:oMath xmlns:m="http://schemas.openxmlformats.org/officeDocument/2006/math">
                    <m:f>
                      <m:fPr>
                        <m:ctrlPr>
                          <a:rPr lang="en-IN" i="1">
                            <a:latin typeface="Cambria Math" panose="02040503050406030204" pitchFamily="18" charset="0"/>
                          </a:rPr>
                        </m:ctrlPr>
                      </m:fPr>
                      <m:num>
                        <m:r>
                          <a:rPr lang="en-US" i="1">
                            <a:latin typeface="Cambria Math" panose="02040503050406030204" pitchFamily="18" charset="0"/>
                          </a:rPr>
                          <m:t>27</m:t>
                        </m:r>
                        <m:r>
                          <a:rPr lang="en-US" i="1">
                            <a:latin typeface="Cambria Math" panose="02040503050406030204" pitchFamily="18" charset="0"/>
                          </a:rPr>
                          <m:t>𝑥</m:t>
                        </m:r>
                      </m:num>
                      <m:den>
                        <m:r>
                          <a:rPr lang="en-US" i="1">
                            <a:latin typeface="Cambria Math" panose="02040503050406030204" pitchFamily="18" charset="0"/>
                          </a:rPr>
                          <m:t>50</m:t>
                        </m:r>
                      </m:den>
                    </m:f>
                  </m:oMath>
                </a14:m>
                <a:r>
                  <a:rPr lang="en-IN" dirty="0"/>
                  <a:t>) =&gt; x+ </a:t>
                </a:r>
                <a14:m>
                  <m:oMath xmlns:m="http://schemas.openxmlformats.org/officeDocument/2006/math">
                    <m:f>
                      <m:fPr>
                        <m:ctrlPr>
                          <a:rPr lang="en-IN" i="1">
                            <a:latin typeface="Cambria Math" panose="02040503050406030204" pitchFamily="18" charset="0"/>
                          </a:rPr>
                        </m:ctrlPr>
                      </m:fPr>
                      <m:num>
                        <m:r>
                          <a:rPr lang="en-US" i="1">
                            <a:latin typeface="Cambria Math" panose="02040503050406030204" pitchFamily="18" charset="0"/>
                          </a:rPr>
                          <m:t>27</m:t>
                        </m:r>
                        <m:r>
                          <a:rPr lang="en-US" i="1">
                            <a:latin typeface="Cambria Math" panose="02040503050406030204" pitchFamily="18" charset="0"/>
                          </a:rPr>
                          <m:t>𝑥</m:t>
                        </m:r>
                      </m:num>
                      <m:den>
                        <m:r>
                          <a:rPr lang="en-US" i="1">
                            <a:latin typeface="Cambria Math" panose="02040503050406030204" pitchFamily="18" charset="0"/>
                          </a:rPr>
                          <m:t>50</m:t>
                        </m:r>
                      </m:den>
                    </m:f>
                    <m:r>
                      <a:rPr lang="en-US">
                        <a:latin typeface="Cambria Math" panose="02040503050406030204" pitchFamily="18" charset="0"/>
                      </a:rPr>
                      <m:t>=</m:t>
                    </m:r>
                  </m:oMath>
                </a14:m>
                <a:r>
                  <a:rPr lang="en-IN" dirty="0"/>
                  <a:t>2502.50</a:t>
                </a:r>
              </a:p>
              <a:p>
                <a:pPr marL="0" indent="0">
                  <a:buNone/>
                </a:pPr>
                <a:r>
                  <a:rPr lang="en-IN" dirty="0"/>
                  <a:t>         x= Sum = Rs.1625</a:t>
                </a:r>
              </a:p>
              <a:p>
                <a:pPr marL="0" indent="0">
                  <a:buNone/>
                </a:pPr>
                <a:endParaRPr lang="en-IN" dirty="0"/>
              </a:p>
              <a:p>
                <a:pPr marL="0" indent="0">
                  <a:buNone/>
                </a:pPr>
                <a:r>
                  <a:rPr lang="en-IN" dirty="0"/>
                  <a:t>4.A sum of 800/- amounts to Rs.920 in 3years at S.I. If the interest rate is increased by 3%, it would amount to how much?</a:t>
                </a:r>
              </a:p>
              <a:p>
                <a:pPr marL="0" indent="0">
                  <a:buNone/>
                </a:pPr>
                <a:r>
                  <a:rPr lang="en-IN" dirty="0"/>
                  <a:t>Sol:    Sum=800, Amount=920 =&gt;S.I=120/- , T=3 years   (amount=</a:t>
                </a:r>
                <a:r>
                  <a:rPr lang="en-IN" dirty="0" err="1"/>
                  <a:t>sum+S.I</a:t>
                </a:r>
                <a:r>
                  <a:rPr lang="en-IN" dirty="0"/>
                  <a:t>)</a:t>
                </a:r>
              </a:p>
              <a:p>
                <a:pPr marL="0" indent="0">
                  <a:buNone/>
                </a:pPr>
                <a:r>
                  <a:rPr lang="en-IN" dirty="0"/>
                  <a:t>               =&gt;         R= (</a:t>
                </a:r>
                <a14:m>
                  <m:oMath xmlns:m="http://schemas.openxmlformats.org/officeDocument/2006/math">
                    <m:f>
                      <m:fPr>
                        <m:ctrlPr>
                          <a:rPr lang="en-IN" i="1">
                            <a:latin typeface="Cambria Math" panose="02040503050406030204" pitchFamily="18" charset="0"/>
                          </a:rPr>
                        </m:ctrlPr>
                      </m:fPr>
                      <m:num>
                        <m:r>
                          <a:rPr lang="en-US" i="1">
                            <a:latin typeface="Cambria Math" panose="02040503050406030204" pitchFamily="18" charset="0"/>
                          </a:rPr>
                          <m:t>100</m:t>
                        </m:r>
                        <m:r>
                          <a:rPr lang="en-US" i="1">
                            <a:latin typeface="Cambria Math" panose="02040503050406030204" pitchFamily="18" charset="0"/>
                          </a:rPr>
                          <m:t>𝑋</m:t>
                        </m:r>
                        <m:r>
                          <a:rPr lang="en-US" i="1">
                            <a:latin typeface="Cambria Math" panose="02040503050406030204" pitchFamily="18" charset="0"/>
                          </a:rPr>
                          <m:t>120</m:t>
                        </m:r>
                      </m:num>
                      <m:den>
                        <m:r>
                          <a:rPr lang="en-US" i="1">
                            <a:latin typeface="Cambria Math" panose="02040503050406030204" pitchFamily="18" charset="0"/>
                          </a:rPr>
                          <m:t>800</m:t>
                        </m:r>
                        <m:r>
                          <a:rPr lang="en-US" i="1">
                            <a:latin typeface="Cambria Math" panose="02040503050406030204" pitchFamily="18" charset="0"/>
                          </a:rPr>
                          <m:t>𝑋</m:t>
                        </m:r>
                        <m:r>
                          <a:rPr lang="en-US" i="1">
                            <a:latin typeface="Cambria Math" panose="02040503050406030204" pitchFamily="18" charset="0"/>
                          </a:rPr>
                          <m:t>3</m:t>
                        </m:r>
                      </m:den>
                    </m:f>
                  </m:oMath>
                </a14:m>
                <a:r>
                  <a:rPr lang="en-IN" dirty="0"/>
                  <a:t>)% =5%</a:t>
                </a:r>
              </a:p>
              <a:p>
                <a:pPr marL="0" indent="0">
                  <a:buNone/>
                </a:pPr>
                <a:r>
                  <a:rPr lang="en-IN" dirty="0"/>
                  <a:t>               =&gt;         New rate=(5+3)% =8%</a:t>
                </a:r>
              </a:p>
              <a:p>
                <a:pPr marL="0" indent="0">
                  <a:buNone/>
                </a:pPr>
                <a:r>
                  <a:rPr lang="en-IN" dirty="0"/>
                  <a:t>               =&gt;         New simple interest =(</a:t>
                </a:r>
                <a14:m>
                  <m:oMath xmlns:m="http://schemas.openxmlformats.org/officeDocument/2006/math">
                    <m:f>
                      <m:fPr>
                        <m:ctrlPr>
                          <a:rPr lang="en-IN" i="1">
                            <a:latin typeface="Cambria Math" panose="02040503050406030204" pitchFamily="18" charset="0"/>
                          </a:rPr>
                        </m:ctrlPr>
                      </m:fPr>
                      <m:num>
                        <m:r>
                          <a:rPr lang="en-US" i="1">
                            <a:latin typeface="Cambria Math" panose="02040503050406030204" pitchFamily="18" charset="0"/>
                          </a:rPr>
                          <m:t>800</m:t>
                        </m:r>
                        <m:r>
                          <a:rPr lang="en-US" i="1">
                            <a:latin typeface="Cambria Math" panose="02040503050406030204" pitchFamily="18" charset="0"/>
                          </a:rPr>
                          <m:t>𝑋</m:t>
                        </m:r>
                        <m:r>
                          <a:rPr lang="en-US" i="1">
                            <a:latin typeface="Cambria Math" panose="02040503050406030204" pitchFamily="18" charset="0"/>
                          </a:rPr>
                          <m:t>3</m:t>
                        </m:r>
                        <m:r>
                          <a:rPr lang="en-US" i="1">
                            <a:latin typeface="Cambria Math" panose="02040503050406030204" pitchFamily="18" charset="0"/>
                          </a:rPr>
                          <m:t>𝑋</m:t>
                        </m:r>
                        <m:r>
                          <a:rPr lang="en-US" i="1">
                            <a:latin typeface="Cambria Math" panose="02040503050406030204" pitchFamily="18" charset="0"/>
                          </a:rPr>
                          <m:t>8</m:t>
                        </m:r>
                      </m:num>
                      <m:den>
                        <m:r>
                          <a:rPr lang="en-US" i="1">
                            <a:latin typeface="Cambria Math" panose="02040503050406030204" pitchFamily="18" charset="0"/>
                          </a:rPr>
                          <m:t>100</m:t>
                        </m:r>
                      </m:den>
                    </m:f>
                  </m:oMath>
                </a14:m>
                <a:r>
                  <a:rPr lang="en-IN" dirty="0"/>
                  <a:t>) = Rs.192</a:t>
                </a:r>
              </a:p>
              <a:p>
                <a:pPr marL="0" indent="0">
                  <a:buNone/>
                </a:pPr>
                <a:r>
                  <a:rPr lang="en-IN" dirty="0"/>
                  <a:t>                  New amount =(800+192) =992/-</a:t>
                </a:r>
              </a:p>
              <a:p>
                <a:pPr marL="0" indent="0">
                  <a:buNone/>
                </a:pPr>
                <a:endParaRPr lang="en-IN" dirty="0"/>
              </a:p>
              <a:p>
                <a:pPr marL="0" indent="0">
                  <a:buNone/>
                </a:pPr>
                <a:endParaRPr lang="en-US" dirty="0"/>
              </a:p>
            </p:txBody>
          </p:sp>
        </mc:Choice>
        <mc:Fallback>
          <p:sp>
            <p:nvSpPr>
              <p:cNvPr id="4" name="Title 1"/>
              <p:cNvSpPr>
                <a:spLocks noGrp="1" noRot="1" noChangeAspect="1" noMove="1" noResize="1" noEditPoints="1" noAdjustHandles="1" noChangeArrowheads="1" noChangeShapeType="1" noTextEdit="1"/>
              </p:cNvSpPr>
              <p:nvPr>
                <p:ph idx="1"/>
              </p:nvPr>
            </p:nvSpPr>
            <p:spPr>
              <a:xfrm>
                <a:off x="157017" y="1347787"/>
                <a:ext cx="11914909" cy="5376285"/>
              </a:xfrm>
              <a:blipFill>
                <a:blip r:embed="rId2"/>
                <a:stretch>
                  <a:fillRect l="-563" t="-794" r="-972"/>
                </a:stretch>
              </a:blipFill>
            </p:spPr>
            <p:txBody>
              <a:bodyPr/>
              <a:lstStyle/>
              <a:p>
                <a:r>
                  <a:rPr lang="en-IN">
                    <a:noFill/>
                  </a:rPr>
                  <a:t> </a:t>
                </a:r>
              </a:p>
            </p:txBody>
          </p:sp>
        </mc:Fallback>
      </mc:AlternateContent>
    </p:spTree>
    <p:extLst>
      <p:ext uri="{BB962C8B-B14F-4D97-AF65-F5344CB8AC3E}">
        <p14:creationId xmlns:p14="http://schemas.microsoft.com/office/powerpoint/2010/main" xmlns="" val="33403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down)">
                                      <p:cBhvr>
                                        <p:cTn id="15" dur="500"/>
                                        <p:tgtEl>
                                          <p:spTgt spid="4">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wipe(down)">
                                      <p:cBhvr>
                                        <p:cTn id="18" dur="500"/>
                                        <p:tgtEl>
                                          <p:spTgt spid="4">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wipe(down)">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wheel(1)">
                                      <p:cBhvr>
                                        <p:cTn id="26" dur="2000"/>
                                        <p:tgtEl>
                                          <p:spTgt spid="4">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wipe(down)">
                                      <p:cBhvr>
                                        <p:cTn id="31" dur="500"/>
                                        <p:tgtEl>
                                          <p:spTgt spid="4">
                                            <p:txEl>
                                              <p:pRg st="7" end="7"/>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wipe(down)">
                                      <p:cBhvr>
                                        <p:cTn id="34" dur="500"/>
                                        <p:tgtEl>
                                          <p:spTgt spid="4">
                                            <p:txEl>
                                              <p:pRg st="8" end="8"/>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wipe(down)">
                                      <p:cBhvr>
                                        <p:cTn id="37" dur="500"/>
                                        <p:tgtEl>
                                          <p:spTgt spid="4">
                                            <p:txEl>
                                              <p:pRg st="9" end="9"/>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4">
                                            <p:txEl>
                                              <p:pRg st="10" end="10"/>
                                            </p:txEl>
                                          </p:spTgt>
                                        </p:tgtEl>
                                        <p:attrNameLst>
                                          <p:attrName>style.visibility</p:attrName>
                                        </p:attrNameLst>
                                      </p:cBhvr>
                                      <p:to>
                                        <p:strVal val="visible"/>
                                      </p:to>
                                    </p:set>
                                    <p:animEffect transition="in" filter="wipe(down)">
                                      <p:cBhvr>
                                        <p:cTn id="40" dur="500"/>
                                        <p:tgtEl>
                                          <p:spTgt spid="4">
                                            <p:txEl>
                                              <p:pRg st="10" end="10"/>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animEffect transition="in" filter="wipe(down)">
                                      <p:cBhvr>
                                        <p:cTn id="43"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20073" y="1500911"/>
                <a:ext cx="11924145" cy="5357089"/>
              </a:xfrm>
            </p:spPr>
            <p:txBody>
              <a:bodyPr>
                <a:normAutofit fontScale="77500" lnSpcReduction="20000"/>
              </a:bodyPr>
              <a:lstStyle/>
              <a:p>
                <a:pPr marL="0" indent="0">
                  <a:buNone/>
                </a:pPr>
                <a:r>
                  <a:rPr lang="en-US" dirty="0"/>
                  <a:t>5.A man borrowed some money @6% p.a. for the first two years, @ of 9% </a:t>
                </a:r>
                <a:r>
                  <a:rPr lang="en-US" dirty="0" err="1"/>
                  <a:t>p.a</a:t>
                </a:r>
                <a:r>
                  <a:rPr lang="en-US" dirty="0"/>
                  <a:t> for the next three years, and @ 14% p.a.  for the period beyond 5 years. If he pays a total interest of 11400/- at the end of the nine years , how much money did he borrow?</a:t>
                </a:r>
              </a:p>
              <a:p>
                <a:pPr marL="0" indent="0">
                  <a:buNone/>
                </a:pPr>
                <a:r>
                  <a:rPr lang="en-US" dirty="0"/>
                  <a:t>Sol : Let the sum borrowed be x then,</a:t>
                </a:r>
              </a:p>
              <a:p>
                <a:pPr marL="0" indent="0">
                  <a:buNone/>
                </a:pPr>
                <a:r>
                  <a:rPr lang="en-US" dirty="0"/>
                  <a:t>       (</a:t>
                </a:r>
                <a14:m>
                  <m:oMath xmlns:m="http://schemas.openxmlformats.org/officeDocument/2006/math">
                    <m:f>
                      <m:fPr>
                        <m:ctrlPr>
                          <a:rPr lang="en-IN" i="1">
                            <a:latin typeface="Cambria Math" panose="02040503050406030204" pitchFamily="18" charset="0"/>
                          </a:rPr>
                        </m:ctrlPr>
                      </m:fPr>
                      <m:num>
                        <m:r>
                          <a:rPr lang="en-US" i="1">
                            <a:latin typeface="Cambria Math" panose="02040503050406030204" pitchFamily="18" charset="0"/>
                          </a:rPr>
                          <m:t>𝑥𝑋</m:t>
                        </m:r>
                        <m:r>
                          <a:rPr lang="en-US" i="1">
                            <a:latin typeface="Cambria Math" panose="02040503050406030204" pitchFamily="18" charset="0"/>
                          </a:rPr>
                          <m:t>2</m:t>
                        </m:r>
                        <m:r>
                          <a:rPr lang="en-US" i="1">
                            <a:latin typeface="Cambria Math" panose="02040503050406030204" pitchFamily="18" charset="0"/>
                          </a:rPr>
                          <m:t>𝑋</m:t>
                        </m:r>
                        <m:r>
                          <a:rPr lang="en-US" i="1">
                            <a:latin typeface="Cambria Math" panose="02040503050406030204" pitchFamily="18" charset="0"/>
                          </a:rPr>
                          <m:t>6</m:t>
                        </m:r>
                      </m:num>
                      <m:den>
                        <m:r>
                          <a:rPr lang="en-US" i="1">
                            <a:latin typeface="Cambria Math" panose="02040503050406030204" pitchFamily="18" charset="0"/>
                          </a:rPr>
                          <m:t>100</m:t>
                        </m:r>
                      </m:den>
                    </m:f>
                  </m:oMath>
                </a14:m>
                <a:r>
                  <a:rPr lang="en-IN" dirty="0"/>
                  <a:t>)+(</a:t>
                </a:r>
                <a14:m>
                  <m:oMath xmlns:m="http://schemas.openxmlformats.org/officeDocument/2006/math">
                    <m:f>
                      <m:fPr>
                        <m:ctrlPr>
                          <a:rPr lang="en-IN" i="1">
                            <a:latin typeface="Cambria Math" panose="02040503050406030204" pitchFamily="18" charset="0"/>
                          </a:rPr>
                        </m:ctrlPr>
                      </m:fPr>
                      <m:num>
                        <m:r>
                          <a:rPr lang="en-US" i="1">
                            <a:latin typeface="Cambria Math" panose="02040503050406030204" pitchFamily="18" charset="0"/>
                          </a:rPr>
                          <m:t>𝑥𝑋</m:t>
                        </m:r>
                        <m:r>
                          <a:rPr lang="en-US" i="1">
                            <a:latin typeface="Cambria Math" panose="02040503050406030204" pitchFamily="18" charset="0"/>
                          </a:rPr>
                          <m:t>3</m:t>
                        </m:r>
                        <m:r>
                          <a:rPr lang="en-US" i="1">
                            <a:latin typeface="Cambria Math" panose="02040503050406030204" pitchFamily="18" charset="0"/>
                          </a:rPr>
                          <m:t>𝑋</m:t>
                        </m:r>
                        <m:r>
                          <a:rPr lang="en-US" i="1">
                            <a:latin typeface="Cambria Math" panose="02040503050406030204" pitchFamily="18" charset="0"/>
                          </a:rPr>
                          <m:t>9</m:t>
                        </m:r>
                      </m:num>
                      <m:den>
                        <m:r>
                          <a:rPr lang="en-US" i="1">
                            <a:latin typeface="Cambria Math" panose="02040503050406030204" pitchFamily="18" charset="0"/>
                          </a:rPr>
                          <m:t>100</m:t>
                        </m:r>
                      </m:den>
                    </m:f>
                  </m:oMath>
                </a14:m>
                <a:r>
                  <a:rPr lang="en-IN" dirty="0"/>
                  <a:t>) )+(</a:t>
                </a:r>
                <a14:m>
                  <m:oMath xmlns:m="http://schemas.openxmlformats.org/officeDocument/2006/math">
                    <m:f>
                      <m:fPr>
                        <m:ctrlPr>
                          <a:rPr lang="en-IN" i="1">
                            <a:latin typeface="Cambria Math" panose="02040503050406030204" pitchFamily="18" charset="0"/>
                          </a:rPr>
                        </m:ctrlPr>
                      </m:fPr>
                      <m:num>
                        <m:r>
                          <a:rPr lang="en-US" i="1">
                            <a:latin typeface="Cambria Math" panose="02040503050406030204" pitchFamily="18" charset="0"/>
                          </a:rPr>
                          <m:t>𝑥𝑋</m:t>
                        </m:r>
                        <m:r>
                          <a:rPr lang="en-US" i="1">
                            <a:latin typeface="Cambria Math" panose="02040503050406030204" pitchFamily="18" charset="0"/>
                          </a:rPr>
                          <m:t>4</m:t>
                        </m:r>
                        <m:r>
                          <a:rPr lang="en-US" i="1">
                            <a:latin typeface="Cambria Math" panose="02040503050406030204" pitchFamily="18" charset="0"/>
                          </a:rPr>
                          <m:t>𝑋</m:t>
                        </m:r>
                        <m:r>
                          <a:rPr lang="en-US" i="1">
                            <a:latin typeface="Cambria Math" panose="02040503050406030204" pitchFamily="18" charset="0"/>
                          </a:rPr>
                          <m:t>14</m:t>
                        </m:r>
                      </m:num>
                      <m:den>
                        <m:r>
                          <a:rPr lang="en-US" i="1">
                            <a:latin typeface="Cambria Math" panose="02040503050406030204" pitchFamily="18" charset="0"/>
                          </a:rPr>
                          <m:t>100</m:t>
                        </m:r>
                      </m:den>
                    </m:f>
                  </m:oMath>
                </a14:m>
                <a:r>
                  <a:rPr lang="en-IN" dirty="0"/>
                  <a:t>)=11400</a:t>
                </a:r>
              </a:p>
              <a:p>
                <a:pPr marL="0" indent="0">
                  <a:buNone/>
                </a:pPr>
                <a:r>
                  <a:rPr lang="en-IN" dirty="0"/>
                  <a:t>      =&gt;X= 12000/- = sum borrowed</a:t>
                </a:r>
              </a:p>
              <a:p>
                <a:pPr marL="0" indent="0">
                  <a:buNone/>
                </a:pPr>
                <a:endParaRPr lang="en-IN" dirty="0"/>
              </a:p>
              <a:p>
                <a:pPr marL="0" indent="0">
                  <a:buNone/>
                </a:pPr>
                <a:r>
                  <a:rPr lang="en-IN" dirty="0"/>
                  <a:t>6.At what rate percent per annum will a sum of money double in 16 years?</a:t>
                </a:r>
              </a:p>
              <a:p>
                <a:pPr marL="0" indent="0">
                  <a:buNone/>
                </a:pPr>
                <a:r>
                  <a:rPr lang="en-IN" dirty="0"/>
                  <a:t>Sol : Let principal = P then, S.I = P  and T=16  years</a:t>
                </a:r>
              </a:p>
              <a:p>
                <a:pPr marL="0" indent="0">
                  <a:buNone/>
                </a:pPr>
                <a:r>
                  <a:rPr lang="en-IN" dirty="0"/>
                  <a:t>       R=</a:t>
                </a:r>
                <a:r>
                  <a:rPr lang="en-US" dirty="0"/>
                  <a:t>(</a:t>
                </a:r>
                <a14:m>
                  <m:oMath xmlns:m="http://schemas.openxmlformats.org/officeDocument/2006/math">
                    <m:f>
                      <m:fPr>
                        <m:ctrlPr>
                          <a:rPr lang="en-IN" i="1">
                            <a:latin typeface="Cambria Math" panose="02040503050406030204" pitchFamily="18" charset="0"/>
                          </a:rPr>
                        </m:ctrlPr>
                      </m:fPr>
                      <m:num>
                        <m:r>
                          <a:rPr lang="en-US" i="1">
                            <a:latin typeface="Cambria Math" panose="02040503050406030204" pitchFamily="18" charset="0"/>
                          </a:rPr>
                          <m:t>100</m:t>
                        </m:r>
                        <m:r>
                          <a:rPr lang="en-US" i="1">
                            <a:latin typeface="Cambria Math" panose="02040503050406030204" pitchFamily="18" charset="0"/>
                          </a:rPr>
                          <m:t>𝑋𝑝</m:t>
                        </m:r>
                      </m:num>
                      <m:den>
                        <m:r>
                          <a:rPr lang="en-US" i="1">
                            <a:latin typeface="Cambria Math" panose="02040503050406030204" pitchFamily="18" charset="0"/>
                          </a:rPr>
                          <m:t>𝑝𝑋</m:t>
                        </m:r>
                        <m:r>
                          <a:rPr lang="en-US" i="1">
                            <a:latin typeface="Cambria Math" panose="02040503050406030204" pitchFamily="18" charset="0"/>
                          </a:rPr>
                          <m:t>16</m:t>
                        </m:r>
                      </m:den>
                    </m:f>
                  </m:oMath>
                </a14:m>
                <a:r>
                  <a:rPr lang="en-IN" dirty="0"/>
                  <a:t>)%   =6</a:t>
                </a:r>
                <a14:m>
                  <m:oMath xmlns:m="http://schemas.openxmlformats.org/officeDocument/2006/math">
                    <m:f>
                      <m:fPr>
                        <m:ctrlPr>
                          <a:rPr lang="en-IN"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m:t>
                        </m:r>
                      </m:den>
                    </m:f>
                  </m:oMath>
                </a14:m>
                <a:r>
                  <a:rPr lang="en-IN" dirty="0"/>
                  <a:t>% </a:t>
                </a:r>
                <a:r>
                  <a:rPr lang="en-IN" dirty="0" err="1"/>
                  <a:t>p.a</a:t>
                </a:r>
                <a:endParaRPr lang="en-IN" dirty="0"/>
              </a:p>
              <a:p>
                <a:pPr marL="0" indent="0">
                  <a:buNone/>
                </a:pPr>
                <a:endParaRPr lang="en-IN" dirty="0"/>
              </a:p>
              <a:p>
                <a:pPr marL="0" indent="0">
                  <a:buNone/>
                </a:pPr>
                <a:r>
                  <a:rPr lang="en-IN" dirty="0"/>
                  <a:t>7.A certain sum of money amounts to Rs.1008 in 2 years and to Rs. 1164 in 3 </a:t>
                </a:r>
                <a14:m>
                  <m:oMath xmlns:m="http://schemas.openxmlformats.org/officeDocument/2006/math">
                    <m:f>
                      <m:fPr>
                        <m:ctrlPr>
                          <a:rPr lang="en-IN"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oMath>
                </a14:m>
                <a:r>
                  <a:rPr lang="en-IN" dirty="0"/>
                  <a:t>years . Find the sum and the ROI.</a:t>
                </a:r>
              </a:p>
              <a:p>
                <a:pPr marL="0" indent="0">
                  <a:buNone/>
                </a:pPr>
                <a:r>
                  <a:rPr lang="en-IN" dirty="0"/>
                  <a:t>Sol : S.I.  for 1</a:t>
                </a:r>
                <a14:m>
                  <m:oMath xmlns:m="http://schemas.openxmlformats.org/officeDocument/2006/math">
                    <m:f>
                      <m:fPr>
                        <m:ctrlPr>
                          <a:rPr lang="en-IN"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oMath>
                </a14:m>
                <a:r>
                  <a:rPr lang="en-IN" dirty="0"/>
                  <a:t>years = Rs.(1164-1008) = Rs.156</a:t>
                </a:r>
              </a:p>
              <a:p>
                <a:pPr marL="0" indent="0">
                  <a:buNone/>
                </a:pPr>
                <a:r>
                  <a:rPr lang="en-IN" dirty="0"/>
                  <a:t>        S.I for 2 years  = Rs.(156X </a:t>
                </a:r>
                <a14:m>
                  <m:oMath xmlns:m="http://schemas.openxmlformats.org/officeDocument/2006/math">
                    <m:f>
                      <m:fPr>
                        <m:ctrlPr>
                          <a:rPr lang="en-IN"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oMath>
                </a14:m>
                <a:r>
                  <a:rPr lang="en-IN" dirty="0"/>
                  <a:t>X2) = Rs.208 =S.I</a:t>
                </a:r>
              </a:p>
              <a:p>
                <a:pPr marL="0" indent="0">
                  <a:buNone/>
                </a:pPr>
                <a:r>
                  <a:rPr lang="en-IN" dirty="0"/>
                  <a:t>        Principal= Rs.(1008-208) = Rs.800 =P</a:t>
                </a:r>
              </a:p>
              <a:p>
                <a:pPr marL="0" indent="0">
                  <a:buNone/>
                </a:pPr>
                <a:r>
                  <a:rPr lang="en-IN" dirty="0"/>
                  <a:t>        Rate = 13% (t = 2 </a:t>
                </a:r>
                <a:r>
                  <a:rPr lang="en-IN" dirty="0" err="1"/>
                  <a:t>yrs</a:t>
                </a:r>
                <a:r>
                  <a:rPr lang="en-IN" dirty="0"/>
                  <a:t>, S.I. = 208)</a:t>
                </a:r>
              </a:p>
              <a:p>
                <a:pPr marL="0" indent="0">
                  <a:buNone/>
                </a:pPr>
                <a:endParaRPr lang="en-IN"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0073" y="1500911"/>
                <a:ext cx="11924145" cy="5357089"/>
              </a:xfrm>
              <a:blipFill>
                <a:blip r:embed="rId2"/>
                <a:stretch>
                  <a:fillRect l="-358" t="-1706" r="-204"/>
                </a:stretch>
              </a:blipFill>
            </p:spPr>
            <p:txBody>
              <a:bodyPr/>
              <a:lstStyle/>
              <a:p>
                <a:r>
                  <a:rPr lang="en-IN">
                    <a:noFill/>
                  </a:rPr>
                  <a:t> </a:t>
                </a:r>
              </a:p>
            </p:txBody>
          </p:sp>
        </mc:Fallback>
      </mc:AlternateContent>
    </p:spTree>
    <p:extLst>
      <p:ext uri="{BB962C8B-B14F-4D97-AF65-F5344CB8AC3E}">
        <p14:creationId xmlns:p14="http://schemas.microsoft.com/office/powerpoint/2010/main" xmlns="" val="61885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p:cTn id="23"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8" presetClass="entr" presetSubtype="16"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diamond(in)">
                                      <p:cBhvr>
                                        <p:cTn id="30" dur="2000"/>
                                        <p:tgtEl>
                                          <p:spTgt spid="3">
                                            <p:txEl>
                                              <p:pRg st="6" end="6"/>
                                            </p:txEl>
                                          </p:spTgt>
                                        </p:tgtEl>
                                      </p:cBhvr>
                                    </p:animEffect>
                                  </p:childTnLst>
                                </p:cTn>
                              </p:par>
                              <p:par>
                                <p:cTn id="31" presetID="8" presetClass="entr" presetSubtype="16"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diamond(in)">
                                      <p:cBhvr>
                                        <p:cTn id="33" dur="20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down)">
                                      <p:cBhvr>
                                        <p:cTn id="38" dur="580">
                                          <p:stCondLst>
                                            <p:cond delay="0"/>
                                          </p:stCondLst>
                                        </p:cTn>
                                        <p:tgtEl>
                                          <p:spTgt spid="3">
                                            <p:txEl>
                                              <p:pRg st="9" end="9"/>
                                            </p:txEl>
                                          </p:spTgt>
                                        </p:tgtEl>
                                      </p:cBhvr>
                                    </p:animEffect>
                                    <p:anim calcmode="lin" valueType="num">
                                      <p:cBhvr>
                                        <p:cTn id="39"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44" dur="26">
                                          <p:stCondLst>
                                            <p:cond delay="650"/>
                                          </p:stCondLst>
                                        </p:cTn>
                                        <p:tgtEl>
                                          <p:spTgt spid="3">
                                            <p:txEl>
                                              <p:pRg st="9" end="9"/>
                                            </p:txEl>
                                          </p:spTgt>
                                        </p:tgtEl>
                                      </p:cBhvr>
                                      <p:to x="100000" y="60000"/>
                                    </p:animScale>
                                    <p:animScale>
                                      <p:cBhvr>
                                        <p:cTn id="45" dur="166" decel="50000">
                                          <p:stCondLst>
                                            <p:cond delay="676"/>
                                          </p:stCondLst>
                                        </p:cTn>
                                        <p:tgtEl>
                                          <p:spTgt spid="3">
                                            <p:txEl>
                                              <p:pRg st="9" end="9"/>
                                            </p:txEl>
                                          </p:spTgt>
                                        </p:tgtEl>
                                      </p:cBhvr>
                                      <p:to x="100000" y="100000"/>
                                    </p:animScale>
                                    <p:animScale>
                                      <p:cBhvr>
                                        <p:cTn id="46" dur="26">
                                          <p:stCondLst>
                                            <p:cond delay="1312"/>
                                          </p:stCondLst>
                                        </p:cTn>
                                        <p:tgtEl>
                                          <p:spTgt spid="3">
                                            <p:txEl>
                                              <p:pRg st="9" end="9"/>
                                            </p:txEl>
                                          </p:spTgt>
                                        </p:tgtEl>
                                      </p:cBhvr>
                                      <p:to x="100000" y="80000"/>
                                    </p:animScale>
                                    <p:animScale>
                                      <p:cBhvr>
                                        <p:cTn id="47" dur="166" decel="50000">
                                          <p:stCondLst>
                                            <p:cond delay="1338"/>
                                          </p:stCondLst>
                                        </p:cTn>
                                        <p:tgtEl>
                                          <p:spTgt spid="3">
                                            <p:txEl>
                                              <p:pRg st="9" end="9"/>
                                            </p:txEl>
                                          </p:spTgt>
                                        </p:tgtEl>
                                      </p:cBhvr>
                                      <p:to x="100000" y="100000"/>
                                    </p:animScale>
                                    <p:animScale>
                                      <p:cBhvr>
                                        <p:cTn id="48" dur="26">
                                          <p:stCondLst>
                                            <p:cond delay="1642"/>
                                          </p:stCondLst>
                                        </p:cTn>
                                        <p:tgtEl>
                                          <p:spTgt spid="3">
                                            <p:txEl>
                                              <p:pRg st="9" end="9"/>
                                            </p:txEl>
                                          </p:spTgt>
                                        </p:tgtEl>
                                      </p:cBhvr>
                                      <p:to x="100000" y="90000"/>
                                    </p:animScale>
                                    <p:animScale>
                                      <p:cBhvr>
                                        <p:cTn id="49" dur="166" decel="50000">
                                          <p:stCondLst>
                                            <p:cond delay="1668"/>
                                          </p:stCondLst>
                                        </p:cTn>
                                        <p:tgtEl>
                                          <p:spTgt spid="3">
                                            <p:txEl>
                                              <p:pRg st="9" end="9"/>
                                            </p:txEl>
                                          </p:spTgt>
                                        </p:tgtEl>
                                      </p:cBhvr>
                                      <p:to x="100000" y="100000"/>
                                    </p:animScale>
                                    <p:animScale>
                                      <p:cBhvr>
                                        <p:cTn id="50" dur="26">
                                          <p:stCondLst>
                                            <p:cond delay="1808"/>
                                          </p:stCondLst>
                                        </p:cTn>
                                        <p:tgtEl>
                                          <p:spTgt spid="3">
                                            <p:txEl>
                                              <p:pRg st="9" end="9"/>
                                            </p:txEl>
                                          </p:spTgt>
                                        </p:tgtEl>
                                      </p:cBhvr>
                                      <p:to x="100000" y="95000"/>
                                    </p:animScale>
                                    <p:animScale>
                                      <p:cBhvr>
                                        <p:cTn id="51" dur="166" decel="50000">
                                          <p:stCondLst>
                                            <p:cond delay="1834"/>
                                          </p:stCondLst>
                                        </p:cTn>
                                        <p:tgtEl>
                                          <p:spTgt spid="3">
                                            <p:txEl>
                                              <p:pRg st="9" end="9"/>
                                            </p:txEl>
                                          </p:spTgt>
                                        </p:tgtEl>
                                      </p:cBhvr>
                                      <p:to x="100000" y="100000"/>
                                    </p:animScale>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nodeType="click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circle(in)">
                                      <p:cBhvr>
                                        <p:cTn id="56" dur="2000"/>
                                        <p:tgtEl>
                                          <p:spTgt spid="3">
                                            <p:txEl>
                                              <p:pRg st="10" end="10"/>
                                            </p:txEl>
                                          </p:spTgt>
                                        </p:tgtEl>
                                      </p:cBhvr>
                                    </p:animEffect>
                                  </p:childTnLst>
                                </p:cTn>
                              </p:par>
                              <p:par>
                                <p:cTn id="57" presetID="6" presetClass="entr" presetSubtype="16" fill="hold" nodeType="with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animEffect transition="in" filter="circle(in)">
                                      <p:cBhvr>
                                        <p:cTn id="59" dur="2000"/>
                                        <p:tgtEl>
                                          <p:spTgt spid="3">
                                            <p:txEl>
                                              <p:pRg st="11" end="11"/>
                                            </p:txEl>
                                          </p:spTgt>
                                        </p:tgtEl>
                                      </p:cBhvr>
                                    </p:animEffect>
                                  </p:childTnLst>
                                </p:cTn>
                              </p:par>
                              <p:par>
                                <p:cTn id="60" presetID="6" presetClass="entr" presetSubtype="16" fill="hold" nodeType="with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circle(in)">
                                      <p:cBhvr>
                                        <p:cTn id="62" dur="2000"/>
                                        <p:tgtEl>
                                          <p:spTgt spid="3">
                                            <p:txEl>
                                              <p:pRg st="12" end="12"/>
                                            </p:txEl>
                                          </p:spTgt>
                                        </p:tgtEl>
                                      </p:cBhvr>
                                    </p:animEffect>
                                  </p:childTnLst>
                                </p:cTn>
                              </p:par>
                              <p:par>
                                <p:cTn id="63" presetID="6" presetClass="entr" presetSubtype="16" fill="hold" nodeType="withEffect">
                                  <p:stCondLst>
                                    <p:cond delay="0"/>
                                  </p:stCondLst>
                                  <p:childTnLst>
                                    <p:set>
                                      <p:cBhvr>
                                        <p:cTn id="64" dur="1" fill="hold">
                                          <p:stCondLst>
                                            <p:cond delay="0"/>
                                          </p:stCondLst>
                                        </p:cTn>
                                        <p:tgtEl>
                                          <p:spTgt spid="3">
                                            <p:txEl>
                                              <p:pRg st="13" end="13"/>
                                            </p:txEl>
                                          </p:spTgt>
                                        </p:tgtEl>
                                        <p:attrNameLst>
                                          <p:attrName>style.visibility</p:attrName>
                                        </p:attrNameLst>
                                      </p:cBhvr>
                                      <p:to>
                                        <p:strVal val="visible"/>
                                      </p:to>
                                    </p:set>
                                    <p:animEffect transition="in" filter="circle(in)">
                                      <p:cBhvr>
                                        <p:cTn id="65" dur="20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29309" y="1385455"/>
                <a:ext cx="11831782" cy="5396649"/>
              </a:xfrm>
            </p:spPr>
            <p:txBody>
              <a:bodyPr>
                <a:normAutofit fontScale="62500" lnSpcReduction="20000"/>
              </a:bodyPr>
              <a:lstStyle/>
              <a:p>
                <a:pPr marL="0" indent="0">
                  <a:buNone/>
                </a:pPr>
                <a:r>
                  <a:rPr lang="en-IN" sz="2400" dirty="0"/>
                  <a:t>8. The S.I on a sum of money is </a:t>
                </a:r>
                <a14:m>
                  <m:oMath xmlns:m="http://schemas.openxmlformats.org/officeDocument/2006/math">
                    <m:f>
                      <m:fPr>
                        <m:ctrlPr>
                          <a:rPr lang="en-IN" sz="2400" i="1">
                            <a:latin typeface="Cambria Math" panose="02040503050406030204" pitchFamily="18" charset="0"/>
                          </a:rPr>
                        </m:ctrlPr>
                      </m:fPr>
                      <m:num>
                        <m:r>
                          <a:rPr lang="en-US" sz="2400" i="1">
                            <a:latin typeface="Cambria Math" panose="02040503050406030204" pitchFamily="18" charset="0"/>
                          </a:rPr>
                          <m:t>4</m:t>
                        </m:r>
                      </m:num>
                      <m:den>
                        <m:r>
                          <a:rPr lang="en-US" sz="2400" i="1">
                            <a:latin typeface="Cambria Math" panose="02040503050406030204" pitchFamily="18" charset="0"/>
                          </a:rPr>
                          <m:t>9</m:t>
                        </m:r>
                      </m:den>
                    </m:f>
                  </m:oMath>
                </a14:m>
                <a:r>
                  <a:rPr lang="en-IN" sz="2400" dirty="0"/>
                  <a:t> of the principal. Find the rate percent and time, if both are numerically equal?</a:t>
                </a:r>
              </a:p>
              <a:p>
                <a:pPr marL="0" indent="0">
                  <a:buNone/>
                </a:pPr>
                <a:r>
                  <a:rPr lang="en-IN" sz="2400" dirty="0"/>
                  <a:t>Sol : Let the sum = principal = </a:t>
                </a:r>
                <a:r>
                  <a:rPr lang="en-IN" sz="2400" dirty="0" err="1"/>
                  <a:t>Rs.X</a:t>
                </a:r>
                <a:r>
                  <a:rPr lang="en-IN" sz="2400" dirty="0"/>
                  <a:t> , then S.I = </a:t>
                </a:r>
                <a14:m>
                  <m:oMath xmlns:m="http://schemas.openxmlformats.org/officeDocument/2006/math">
                    <m:f>
                      <m:fPr>
                        <m:ctrlPr>
                          <a:rPr lang="en-IN" sz="2400" i="1">
                            <a:latin typeface="Cambria Math" panose="02040503050406030204" pitchFamily="18" charset="0"/>
                          </a:rPr>
                        </m:ctrlPr>
                      </m:fPr>
                      <m:num>
                        <m:r>
                          <a:rPr lang="en-US" sz="2400" i="1">
                            <a:latin typeface="Cambria Math" panose="02040503050406030204" pitchFamily="18" charset="0"/>
                          </a:rPr>
                          <m:t>4</m:t>
                        </m:r>
                        <m:r>
                          <a:rPr lang="en-US" sz="2400" i="1">
                            <a:latin typeface="Cambria Math" panose="02040503050406030204" pitchFamily="18" charset="0"/>
                          </a:rPr>
                          <m:t>𝑥</m:t>
                        </m:r>
                      </m:num>
                      <m:den>
                        <m:r>
                          <a:rPr lang="en-US" sz="2400" i="1">
                            <a:latin typeface="Cambria Math" panose="02040503050406030204" pitchFamily="18" charset="0"/>
                          </a:rPr>
                          <m:t>9</m:t>
                        </m:r>
                      </m:den>
                    </m:f>
                  </m:oMath>
                </a14:m>
                <a:endParaRPr lang="en-IN" sz="2400" dirty="0"/>
              </a:p>
              <a:p>
                <a:pPr marL="0" indent="0">
                  <a:buNone/>
                </a:pPr>
                <a:r>
                  <a:rPr lang="en-IN" sz="2400" dirty="0"/>
                  <a:t>        Let the rate= R% and time= R years</a:t>
                </a:r>
              </a:p>
              <a:p>
                <a:pPr marL="0" indent="0">
                  <a:buNone/>
                </a:pPr>
                <a14:m>
                  <m:oMath xmlns:m="http://schemas.openxmlformats.org/officeDocument/2006/math">
                    <m:f>
                      <m:fPr>
                        <m:ctrlPr>
                          <a:rPr lang="en-IN" sz="2400" i="1">
                            <a:latin typeface="Cambria Math" panose="02040503050406030204" pitchFamily="18" charset="0"/>
                          </a:rPr>
                        </m:ctrlPr>
                      </m:fPr>
                      <m:num>
                        <m:r>
                          <a:rPr lang="en-US" sz="2400" i="1">
                            <a:latin typeface="Cambria Math" panose="02040503050406030204" pitchFamily="18" charset="0"/>
                          </a:rPr>
                          <m:t>𝑥𝑋𝑅𝑋𝑅</m:t>
                        </m:r>
                      </m:num>
                      <m:den>
                        <m:r>
                          <a:rPr lang="en-US" sz="2400" i="1">
                            <a:latin typeface="Cambria Math" panose="02040503050406030204" pitchFamily="18" charset="0"/>
                          </a:rPr>
                          <m:t>100</m:t>
                        </m:r>
                      </m:den>
                    </m:f>
                  </m:oMath>
                </a14:m>
                <a:r>
                  <a:rPr lang="en-IN" sz="2400" dirty="0"/>
                  <a:t>= </a:t>
                </a:r>
                <a14:m>
                  <m:oMath xmlns:m="http://schemas.openxmlformats.org/officeDocument/2006/math">
                    <m:f>
                      <m:fPr>
                        <m:ctrlPr>
                          <a:rPr lang="en-IN" sz="2400" i="1">
                            <a:latin typeface="Cambria Math" panose="02040503050406030204" pitchFamily="18" charset="0"/>
                          </a:rPr>
                        </m:ctrlPr>
                      </m:fPr>
                      <m:num>
                        <m:r>
                          <a:rPr lang="en-US" sz="2400" i="1">
                            <a:latin typeface="Cambria Math" panose="02040503050406030204" pitchFamily="18" charset="0"/>
                          </a:rPr>
                          <m:t>4</m:t>
                        </m:r>
                        <m:r>
                          <a:rPr lang="en-US" sz="2400" i="1">
                            <a:latin typeface="Cambria Math" panose="02040503050406030204" pitchFamily="18" charset="0"/>
                          </a:rPr>
                          <m:t>𝑥</m:t>
                        </m:r>
                      </m:num>
                      <m:den>
                        <m:r>
                          <a:rPr lang="en-US" sz="2400" i="1">
                            <a:latin typeface="Cambria Math" panose="02040503050406030204" pitchFamily="18" charset="0"/>
                          </a:rPr>
                          <m:t>9</m:t>
                        </m:r>
                      </m:den>
                    </m:f>
                  </m:oMath>
                </a14:m>
                <a:r>
                  <a:rPr lang="en-IN" sz="2400" dirty="0"/>
                  <a:t> =&gt;</a:t>
                </a:r>
                <a14:m>
                  <m:oMath xmlns:m="http://schemas.openxmlformats.org/officeDocument/2006/math">
                    <m:sSup>
                      <m:sSupPr>
                        <m:ctrlPr>
                          <a:rPr lang="en-IN" sz="2400" i="1">
                            <a:latin typeface="Cambria Math" panose="02040503050406030204" pitchFamily="18" charset="0"/>
                          </a:rPr>
                        </m:ctrlPr>
                      </m:sSupPr>
                      <m:e>
                        <m:r>
                          <a:rPr lang="en-US" sz="2400" i="1">
                            <a:latin typeface="Cambria Math" panose="02040503050406030204" pitchFamily="18" charset="0"/>
                          </a:rPr>
                          <m:t>𝑅</m:t>
                        </m:r>
                      </m:e>
                      <m:sup>
                        <m:r>
                          <a:rPr lang="en-US" sz="2400" i="1">
                            <a:latin typeface="Cambria Math" panose="02040503050406030204" pitchFamily="18" charset="0"/>
                          </a:rPr>
                          <m:t>2</m:t>
                        </m:r>
                      </m:sup>
                    </m:sSup>
                  </m:oMath>
                </a14:m>
                <a:r>
                  <a:rPr lang="en-IN" sz="2400" dirty="0"/>
                  <a:t>= </a:t>
                </a:r>
                <a14:m>
                  <m:oMath xmlns:m="http://schemas.openxmlformats.org/officeDocument/2006/math">
                    <m:f>
                      <m:fPr>
                        <m:ctrlPr>
                          <a:rPr lang="en-IN" sz="2400" i="1">
                            <a:latin typeface="Cambria Math" panose="02040503050406030204" pitchFamily="18" charset="0"/>
                          </a:rPr>
                        </m:ctrlPr>
                      </m:fPr>
                      <m:num>
                        <m:r>
                          <a:rPr lang="en-US" sz="2400" i="1">
                            <a:latin typeface="Cambria Math" panose="02040503050406030204" pitchFamily="18" charset="0"/>
                          </a:rPr>
                          <m:t>400</m:t>
                        </m:r>
                      </m:num>
                      <m:den>
                        <m:r>
                          <a:rPr lang="en-US" sz="2400" i="1">
                            <a:latin typeface="Cambria Math" panose="02040503050406030204" pitchFamily="18" charset="0"/>
                          </a:rPr>
                          <m:t>9</m:t>
                        </m:r>
                      </m:den>
                    </m:f>
                  </m:oMath>
                </a14:m>
                <a:r>
                  <a:rPr lang="en-IN" sz="2400" dirty="0"/>
                  <a:t> =&gt; R=6 </a:t>
                </a:r>
                <a14:m>
                  <m:oMath xmlns:m="http://schemas.openxmlformats.org/officeDocument/2006/math">
                    <m:f>
                      <m:fPr>
                        <m:ctrlPr>
                          <a:rPr lang="en-IN" sz="2400" i="1">
                            <a:latin typeface="Cambria Math" panose="02040503050406030204" pitchFamily="18" charset="0"/>
                          </a:rPr>
                        </m:ctrlPr>
                      </m:fPr>
                      <m:num>
                        <m:r>
                          <a:rPr lang="en-US" sz="2400" i="1">
                            <a:latin typeface="Cambria Math" panose="02040503050406030204" pitchFamily="18" charset="0"/>
                          </a:rPr>
                          <m:t>2</m:t>
                        </m:r>
                      </m:num>
                      <m:den>
                        <m:r>
                          <a:rPr lang="en-US" sz="2400" i="1">
                            <a:latin typeface="Cambria Math" panose="02040503050406030204" pitchFamily="18" charset="0"/>
                          </a:rPr>
                          <m:t>3</m:t>
                        </m:r>
                      </m:den>
                    </m:f>
                  </m:oMath>
                </a14:m>
                <a:endParaRPr lang="en-IN" sz="2400" dirty="0"/>
              </a:p>
              <a:p>
                <a:pPr marL="0" indent="0">
                  <a:buNone/>
                </a:pPr>
                <a:r>
                  <a:rPr lang="en-IN" sz="2400" dirty="0"/>
                  <a:t>       Rate= 6 </a:t>
                </a:r>
                <a14:m>
                  <m:oMath xmlns:m="http://schemas.openxmlformats.org/officeDocument/2006/math">
                    <m:f>
                      <m:fPr>
                        <m:ctrlPr>
                          <a:rPr lang="en-IN" sz="2400" i="1">
                            <a:latin typeface="Cambria Math" panose="02040503050406030204" pitchFamily="18" charset="0"/>
                          </a:rPr>
                        </m:ctrlPr>
                      </m:fPr>
                      <m:num>
                        <m:r>
                          <a:rPr lang="en-US" sz="2400" i="1">
                            <a:latin typeface="Cambria Math" panose="02040503050406030204" pitchFamily="18" charset="0"/>
                          </a:rPr>
                          <m:t>2</m:t>
                        </m:r>
                      </m:num>
                      <m:den>
                        <m:r>
                          <a:rPr lang="en-US" sz="2400" i="1">
                            <a:latin typeface="Cambria Math" panose="02040503050406030204" pitchFamily="18" charset="0"/>
                          </a:rPr>
                          <m:t>3</m:t>
                        </m:r>
                      </m:den>
                    </m:f>
                  </m:oMath>
                </a14:m>
                <a:r>
                  <a:rPr lang="en-IN" sz="2400" dirty="0"/>
                  <a:t>% , Time= 6 </a:t>
                </a:r>
                <a14:m>
                  <m:oMath xmlns:m="http://schemas.openxmlformats.org/officeDocument/2006/math">
                    <m:f>
                      <m:fPr>
                        <m:ctrlPr>
                          <a:rPr lang="en-IN" sz="2400" i="1">
                            <a:latin typeface="Cambria Math" panose="02040503050406030204" pitchFamily="18" charset="0"/>
                          </a:rPr>
                        </m:ctrlPr>
                      </m:fPr>
                      <m:num>
                        <m:r>
                          <a:rPr lang="en-US" sz="2400" i="1">
                            <a:latin typeface="Cambria Math" panose="02040503050406030204" pitchFamily="18" charset="0"/>
                          </a:rPr>
                          <m:t>2</m:t>
                        </m:r>
                      </m:num>
                      <m:den>
                        <m:r>
                          <a:rPr lang="en-US" sz="2400" i="1">
                            <a:latin typeface="Cambria Math" panose="02040503050406030204" pitchFamily="18" charset="0"/>
                          </a:rPr>
                          <m:t>3</m:t>
                        </m:r>
                      </m:den>
                    </m:f>
                  </m:oMath>
                </a14:m>
                <a:r>
                  <a:rPr lang="en-IN" sz="2400" dirty="0"/>
                  <a:t>years= 6years 8 months</a:t>
                </a:r>
              </a:p>
              <a:p>
                <a:pPr marL="0" indent="0">
                  <a:buNone/>
                </a:pPr>
                <a:endParaRPr lang="en-IN" sz="2400" dirty="0"/>
              </a:p>
              <a:p>
                <a:pPr marL="0" indent="0">
                  <a:buNone/>
                </a:pPr>
                <a:r>
                  <a:rPr lang="en-IN" sz="2400" dirty="0"/>
                  <a:t>9.A sum of Rs.1550 is lent out into two parts, one at 8% and another one at 6%. If the total annual income is Rs.106, Find the money lent at each rate.</a:t>
                </a:r>
              </a:p>
              <a:p>
                <a:pPr marL="0" indent="0">
                  <a:buNone/>
                </a:pPr>
                <a:r>
                  <a:rPr lang="en-IN" sz="2400" dirty="0"/>
                  <a:t>Sol : Let the sum lent at 8% be </a:t>
                </a:r>
                <a:r>
                  <a:rPr lang="en-IN" sz="2400" dirty="0" err="1"/>
                  <a:t>Rs.X</a:t>
                </a:r>
                <a:r>
                  <a:rPr lang="en-IN" sz="2400" dirty="0"/>
                  <a:t> and that 6% be (1550-X)</a:t>
                </a:r>
              </a:p>
              <a:p>
                <a:pPr marL="0" indent="0">
                  <a:buNone/>
                </a:pPr>
                <a:r>
                  <a:rPr lang="en-US" sz="2400" dirty="0"/>
                  <a:t>       (</a:t>
                </a:r>
                <a14:m>
                  <m:oMath xmlns:m="http://schemas.openxmlformats.org/officeDocument/2006/math">
                    <m:f>
                      <m:fPr>
                        <m:ctrlPr>
                          <a:rPr lang="en-IN" sz="2400" i="1">
                            <a:latin typeface="Cambria Math" panose="02040503050406030204" pitchFamily="18" charset="0"/>
                          </a:rPr>
                        </m:ctrlPr>
                      </m:fPr>
                      <m:num>
                        <m:r>
                          <a:rPr lang="en-US" sz="2400" i="1">
                            <a:latin typeface="Cambria Math" panose="02040503050406030204" pitchFamily="18" charset="0"/>
                          </a:rPr>
                          <m:t>𝑥𝑋</m:t>
                        </m:r>
                        <m:r>
                          <a:rPr lang="en-US" sz="2400" i="1">
                            <a:latin typeface="Cambria Math" panose="02040503050406030204" pitchFamily="18" charset="0"/>
                          </a:rPr>
                          <m:t>8</m:t>
                        </m:r>
                        <m:r>
                          <a:rPr lang="en-US" sz="2400" i="1">
                            <a:latin typeface="Cambria Math" panose="02040503050406030204" pitchFamily="18" charset="0"/>
                          </a:rPr>
                          <m:t>𝑋</m:t>
                        </m:r>
                        <m:r>
                          <a:rPr lang="en-US" sz="2400" i="1">
                            <a:latin typeface="Cambria Math" panose="02040503050406030204" pitchFamily="18" charset="0"/>
                          </a:rPr>
                          <m:t>1</m:t>
                        </m:r>
                      </m:num>
                      <m:den>
                        <m:r>
                          <a:rPr lang="en-US" sz="2400" i="1">
                            <a:latin typeface="Cambria Math" panose="02040503050406030204" pitchFamily="18" charset="0"/>
                          </a:rPr>
                          <m:t>100</m:t>
                        </m:r>
                      </m:den>
                    </m:f>
                  </m:oMath>
                </a14:m>
                <a:r>
                  <a:rPr lang="en-IN" sz="2400" dirty="0"/>
                  <a:t>)+(</a:t>
                </a:r>
                <a14:m>
                  <m:oMath xmlns:m="http://schemas.openxmlformats.org/officeDocument/2006/math">
                    <m:f>
                      <m:fPr>
                        <m:ctrlPr>
                          <a:rPr lang="en-IN" sz="2400" i="1">
                            <a:latin typeface="Cambria Math" panose="02040503050406030204" pitchFamily="18" charset="0"/>
                          </a:rPr>
                        </m:ctrlPr>
                      </m:fPr>
                      <m:num>
                        <m:r>
                          <a:rPr lang="en-US" sz="2400" i="1">
                            <a:latin typeface="Cambria Math" panose="02040503050406030204" pitchFamily="18" charset="0"/>
                          </a:rPr>
                          <m:t>(1550−</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𝑋</m:t>
                        </m:r>
                        <m:r>
                          <a:rPr lang="en-US" sz="2400" i="1">
                            <a:latin typeface="Cambria Math" panose="02040503050406030204" pitchFamily="18" charset="0"/>
                          </a:rPr>
                          <m:t>6</m:t>
                        </m:r>
                        <m:r>
                          <a:rPr lang="en-US" sz="2400" i="1">
                            <a:latin typeface="Cambria Math" panose="02040503050406030204" pitchFamily="18" charset="0"/>
                          </a:rPr>
                          <m:t>𝑋</m:t>
                        </m:r>
                        <m:r>
                          <a:rPr lang="en-US" sz="2400" i="1">
                            <a:latin typeface="Cambria Math" panose="02040503050406030204" pitchFamily="18" charset="0"/>
                          </a:rPr>
                          <m:t>1</m:t>
                        </m:r>
                      </m:num>
                      <m:den>
                        <m:r>
                          <a:rPr lang="en-US" sz="2400" i="1">
                            <a:latin typeface="Cambria Math" panose="02040503050406030204" pitchFamily="18" charset="0"/>
                          </a:rPr>
                          <m:t>100</m:t>
                        </m:r>
                      </m:den>
                    </m:f>
                  </m:oMath>
                </a14:m>
                <a:r>
                  <a:rPr lang="en-IN" sz="2400" dirty="0"/>
                  <a:t>) = 106</a:t>
                </a:r>
              </a:p>
              <a:p>
                <a:pPr marL="0" indent="0">
                  <a:buNone/>
                </a:pPr>
                <a:r>
                  <a:rPr lang="en-IN" sz="2400" dirty="0"/>
                  <a:t>        X=650</a:t>
                </a:r>
              </a:p>
              <a:p>
                <a:pPr marL="0" indent="0">
                  <a:buNone/>
                </a:pPr>
                <a:r>
                  <a:rPr lang="en-IN" sz="2400" dirty="0"/>
                  <a:t>       Money lent out at 8%=650/- and at 6%=(1550-650) =900/-</a:t>
                </a:r>
              </a:p>
              <a:p>
                <a:pPr marL="0" indent="0">
                  <a:buNone/>
                </a:pPr>
                <a:endParaRPr lang="en-IN" sz="2400" dirty="0"/>
              </a:p>
              <a:p>
                <a:pPr marL="0" indent="0">
                  <a:buNone/>
                </a:pPr>
                <a:r>
                  <a:rPr lang="en-IN" sz="2400" dirty="0"/>
                  <a:t>10.The S.I on a certain sum of money for 2 </a:t>
                </a:r>
                <a14:m>
                  <m:oMath xmlns:m="http://schemas.openxmlformats.org/officeDocument/2006/math">
                    <m:f>
                      <m:fPr>
                        <m:ctrlPr>
                          <a:rPr lang="en-IN"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oMath>
                </a14:m>
                <a:r>
                  <a:rPr lang="en-IN" sz="2400" dirty="0"/>
                  <a:t> years at 12% per annum is Rs.40 less than the S.I on the same sum for 3 </a:t>
                </a:r>
                <a14:m>
                  <m:oMath xmlns:m="http://schemas.openxmlformats.org/officeDocument/2006/math">
                    <m:f>
                      <m:fPr>
                        <m:ctrlPr>
                          <a:rPr lang="en-IN"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oMath>
                </a14:m>
                <a:r>
                  <a:rPr lang="en-IN" sz="2400" dirty="0"/>
                  <a:t> years at 10% p.a. Find the sum?</a:t>
                </a:r>
              </a:p>
              <a:p>
                <a:pPr marL="0" indent="0">
                  <a:buNone/>
                </a:pPr>
                <a:r>
                  <a:rPr lang="en-IN" sz="2400" dirty="0"/>
                  <a:t>Sol : Let the sum be </a:t>
                </a:r>
                <a:r>
                  <a:rPr lang="en-IN" sz="2400" dirty="0" err="1"/>
                  <a:t>Rs.X</a:t>
                </a:r>
                <a:r>
                  <a:rPr lang="en-IN" sz="2400" dirty="0"/>
                  <a:t> , then (</a:t>
                </a:r>
                <a14:m>
                  <m:oMath xmlns:m="http://schemas.openxmlformats.org/officeDocument/2006/math">
                    <m:f>
                      <m:fPr>
                        <m:ctrlPr>
                          <a:rPr lang="en-IN" sz="2400" i="1">
                            <a:latin typeface="Cambria Math" panose="02040503050406030204" pitchFamily="18" charset="0"/>
                          </a:rPr>
                        </m:ctrlPr>
                      </m:fPr>
                      <m:num>
                        <m:r>
                          <a:rPr lang="en-US" sz="2400" i="1">
                            <a:latin typeface="Cambria Math" panose="02040503050406030204" pitchFamily="18" charset="0"/>
                          </a:rPr>
                          <m:t>𝑥𝑋</m:t>
                        </m:r>
                        <m:r>
                          <a:rPr lang="en-US" sz="2400" i="1">
                            <a:latin typeface="Cambria Math" panose="02040503050406030204" pitchFamily="18" charset="0"/>
                          </a:rPr>
                          <m:t>10</m:t>
                        </m:r>
                        <m:r>
                          <a:rPr lang="en-US" sz="2400" i="1">
                            <a:latin typeface="Cambria Math" panose="02040503050406030204" pitchFamily="18" charset="0"/>
                          </a:rPr>
                          <m:t>𝑋</m:t>
                        </m:r>
                        <m:r>
                          <a:rPr lang="en-US" sz="2400" i="1">
                            <a:latin typeface="Cambria Math" panose="02040503050406030204" pitchFamily="18" charset="0"/>
                          </a:rPr>
                          <m:t>7/2</m:t>
                        </m:r>
                      </m:num>
                      <m:den>
                        <m:r>
                          <a:rPr lang="en-US" sz="2400" i="1">
                            <a:latin typeface="Cambria Math" panose="02040503050406030204" pitchFamily="18" charset="0"/>
                          </a:rPr>
                          <m:t>100</m:t>
                        </m:r>
                      </m:den>
                    </m:f>
                  </m:oMath>
                </a14:m>
                <a:r>
                  <a:rPr lang="en-IN" sz="2400" dirty="0"/>
                  <a:t>)-(</a:t>
                </a:r>
                <a14:m>
                  <m:oMath xmlns:m="http://schemas.openxmlformats.org/officeDocument/2006/math">
                    <m:f>
                      <m:fPr>
                        <m:ctrlPr>
                          <a:rPr lang="en-IN" sz="2400" i="1">
                            <a:latin typeface="Cambria Math" panose="02040503050406030204" pitchFamily="18" charset="0"/>
                          </a:rPr>
                        </m:ctrlPr>
                      </m:fPr>
                      <m:num>
                        <m:r>
                          <a:rPr lang="en-US" sz="2400" i="1">
                            <a:latin typeface="Cambria Math" panose="02040503050406030204" pitchFamily="18" charset="0"/>
                          </a:rPr>
                          <m:t>𝑥𝑋</m:t>
                        </m:r>
                        <m:r>
                          <a:rPr lang="en-US" sz="2400" i="1">
                            <a:latin typeface="Cambria Math" panose="02040503050406030204" pitchFamily="18" charset="0"/>
                          </a:rPr>
                          <m:t>5/2</m:t>
                        </m:r>
                        <m:r>
                          <a:rPr lang="en-US" sz="2400" i="1">
                            <a:latin typeface="Cambria Math" panose="02040503050406030204" pitchFamily="18" charset="0"/>
                          </a:rPr>
                          <m:t>𝑋</m:t>
                        </m:r>
                        <m:r>
                          <a:rPr lang="en-US" sz="2400" i="1">
                            <a:latin typeface="Cambria Math" panose="02040503050406030204" pitchFamily="18" charset="0"/>
                          </a:rPr>
                          <m:t>12</m:t>
                        </m:r>
                      </m:num>
                      <m:den>
                        <m:r>
                          <a:rPr lang="en-US" sz="2400" i="1">
                            <a:latin typeface="Cambria Math" panose="02040503050406030204" pitchFamily="18" charset="0"/>
                          </a:rPr>
                          <m:t>100</m:t>
                        </m:r>
                      </m:den>
                    </m:f>
                    <m:r>
                      <a:rPr lang="en-US" sz="2400">
                        <a:latin typeface="Cambria Math" panose="02040503050406030204" pitchFamily="18" charset="0"/>
                      </a:rPr>
                      <m:t>)</m:t>
                    </m:r>
                  </m:oMath>
                </a14:m>
                <a:r>
                  <a:rPr lang="en-IN" sz="2400" dirty="0"/>
                  <a:t> = 40 </a:t>
                </a:r>
              </a:p>
              <a:p>
                <a:pPr marL="0" indent="0">
                  <a:buNone/>
                </a:pPr>
                <a:r>
                  <a:rPr lang="en-IN" sz="2400" dirty="0"/>
                  <a:t>                                                      X=800/-</a:t>
                </a:r>
              </a:p>
              <a:p>
                <a:pPr marL="0" indent="0">
                  <a:buNone/>
                </a:pPr>
                <a:endParaRPr lang="en-IN" sz="2400"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9309" y="1385455"/>
                <a:ext cx="11831782" cy="5396649"/>
              </a:xfrm>
              <a:blipFill>
                <a:blip r:embed="rId2"/>
                <a:stretch>
                  <a:fillRect l="-206" t="-790"/>
                </a:stretch>
              </a:blipFill>
            </p:spPr>
            <p:txBody>
              <a:bodyPr/>
              <a:lstStyle/>
              <a:p>
                <a:r>
                  <a:rPr lang="en-IN">
                    <a:noFill/>
                  </a:rPr>
                  <a:t> </a:t>
                </a:r>
              </a:p>
            </p:txBody>
          </p:sp>
        </mc:Fallback>
      </mc:AlternateContent>
    </p:spTree>
    <p:extLst>
      <p:ext uri="{BB962C8B-B14F-4D97-AF65-F5344CB8AC3E}">
        <p14:creationId xmlns:p14="http://schemas.microsoft.com/office/powerpoint/2010/main" xmlns="" val="167963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down)">
                                      <p:cBhvr>
                                        <p:cTn id="34" dur="580">
                                          <p:stCondLst>
                                            <p:cond delay="0"/>
                                          </p:stCondLst>
                                        </p:cTn>
                                        <p:tgtEl>
                                          <p:spTgt spid="3">
                                            <p:txEl>
                                              <p:pRg st="6" end="6"/>
                                            </p:txEl>
                                          </p:spTgt>
                                        </p:tgtEl>
                                      </p:cBhvr>
                                    </p:animEffect>
                                    <p:anim calcmode="lin" valueType="num">
                                      <p:cBhvr>
                                        <p:cTn id="35"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40" dur="26">
                                          <p:stCondLst>
                                            <p:cond delay="650"/>
                                          </p:stCondLst>
                                        </p:cTn>
                                        <p:tgtEl>
                                          <p:spTgt spid="3">
                                            <p:txEl>
                                              <p:pRg st="6" end="6"/>
                                            </p:txEl>
                                          </p:spTgt>
                                        </p:tgtEl>
                                      </p:cBhvr>
                                      <p:to x="100000" y="60000"/>
                                    </p:animScale>
                                    <p:animScale>
                                      <p:cBhvr>
                                        <p:cTn id="41" dur="166" decel="50000">
                                          <p:stCondLst>
                                            <p:cond delay="676"/>
                                          </p:stCondLst>
                                        </p:cTn>
                                        <p:tgtEl>
                                          <p:spTgt spid="3">
                                            <p:txEl>
                                              <p:pRg st="6" end="6"/>
                                            </p:txEl>
                                          </p:spTgt>
                                        </p:tgtEl>
                                      </p:cBhvr>
                                      <p:to x="100000" y="100000"/>
                                    </p:animScale>
                                    <p:animScale>
                                      <p:cBhvr>
                                        <p:cTn id="42" dur="26">
                                          <p:stCondLst>
                                            <p:cond delay="1312"/>
                                          </p:stCondLst>
                                        </p:cTn>
                                        <p:tgtEl>
                                          <p:spTgt spid="3">
                                            <p:txEl>
                                              <p:pRg st="6" end="6"/>
                                            </p:txEl>
                                          </p:spTgt>
                                        </p:tgtEl>
                                      </p:cBhvr>
                                      <p:to x="100000" y="80000"/>
                                    </p:animScale>
                                    <p:animScale>
                                      <p:cBhvr>
                                        <p:cTn id="43" dur="166" decel="50000">
                                          <p:stCondLst>
                                            <p:cond delay="1338"/>
                                          </p:stCondLst>
                                        </p:cTn>
                                        <p:tgtEl>
                                          <p:spTgt spid="3">
                                            <p:txEl>
                                              <p:pRg st="6" end="6"/>
                                            </p:txEl>
                                          </p:spTgt>
                                        </p:tgtEl>
                                      </p:cBhvr>
                                      <p:to x="100000" y="100000"/>
                                    </p:animScale>
                                    <p:animScale>
                                      <p:cBhvr>
                                        <p:cTn id="44" dur="26">
                                          <p:stCondLst>
                                            <p:cond delay="1642"/>
                                          </p:stCondLst>
                                        </p:cTn>
                                        <p:tgtEl>
                                          <p:spTgt spid="3">
                                            <p:txEl>
                                              <p:pRg st="6" end="6"/>
                                            </p:txEl>
                                          </p:spTgt>
                                        </p:tgtEl>
                                      </p:cBhvr>
                                      <p:to x="100000" y="90000"/>
                                    </p:animScale>
                                    <p:animScale>
                                      <p:cBhvr>
                                        <p:cTn id="45" dur="166" decel="50000">
                                          <p:stCondLst>
                                            <p:cond delay="1668"/>
                                          </p:stCondLst>
                                        </p:cTn>
                                        <p:tgtEl>
                                          <p:spTgt spid="3">
                                            <p:txEl>
                                              <p:pRg st="6" end="6"/>
                                            </p:txEl>
                                          </p:spTgt>
                                        </p:tgtEl>
                                      </p:cBhvr>
                                      <p:to x="100000" y="100000"/>
                                    </p:animScale>
                                    <p:animScale>
                                      <p:cBhvr>
                                        <p:cTn id="46" dur="26">
                                          <p:stCondLst>
                                            <p:cond delay="1808"/>
                                          </p:stCondLst>
                                        </p:cTn>
                                        <p:tgtEl>
                                          <p:spTgt spid="3">
                                            <p:txEl>
                                              <p:pRg st="6" end="6"/>
                                            </p:txEl>
                                          </p:spTgt>
                                        </p:tgtEl>
                                      </p:cBhvr>
                                      <p:to x="100000" y="95000"/>
                                    </p:animScale>
                                    <p:animScale>
                                      <p:cBhvr>
                                        <p:cTn id="47" dur="166" decel="50000">
                                          <p:stCondLst>
                                            <p:cond delay="1834"/>
                                          </p:stCondLst>
                                        </p:cTn>
                                        <p:tgtEl>
                                          <p:spTgt spid="3">
                                            <p:txEl>
                                              <p:pRg st="6" end="6"/>
                                            </p:txEl>
                                          </p:spTgt>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52" dur="500"/>
                                        <p:tgtEl>
                                          <p:spTgt spid="3">
                                            <p:txEl>
                                              <p:pRg st="7" end="7"/>
                                            </p:txEl>
                                          </p:spTgt>
                                        </p:tgtEl>
                                      </p:cBhvr>
                                    </p:animEffect>
                                  </p:childTnLst>
                                </p:cTn>
                              </p:par>
                              <p:par>
                                <p:cTn id="53" presetID="14" presetClass="entr" presetSubtype="10"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randombar(horizontal)">
                                      <p:cBhvr>
                                        <p:cTn id="55" dur="500"/>
                                        <p:tgtEl>
                                          <p:spTgt spid="3">
                                            <p:txEl>
                                              <p:pRg st="8" end="8"/>
                                            </p:txEl>
                                          </p:spTgt>
                                        </p:tgtEl>
                                      </p:cBhvr>
                                    </p:animEffect>
                                  </p:childTnLst>
                                </p:cTn>
                              </p:par>
                              <p:par>
                                <p:cTn id="56" presetID="14" presetClass="entr" presetSubtype="10" fill="hold" nodeType="with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randombar(horizontal)">
                                      <p:cBhvr>
                                        <p:cTn id="58" dur="500"/>
                                        <p:tgtEl>
                                          <p:spTgt spid="3">
                                            <p:txEl>
                                              <p:pRg st="9" end="9"/>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61" dur="500"/>
                                        <p:tgtEl>
                                          <p:spTgt spid="3">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3">
                                            <p:txEl>
                                              <p:pRg st="12" end="12"/>
                                            </p:txEl>
                                          </p:spTgt>
                                        </p:tgtEl>
                                        <p:attrNameLst>
                                          <p:attrName>style.visibility</p:attrName>
                                        </p:attrNameLst>
                                      </p:cBhvr>
                                      <p:to>
                                        <p:strVal val="visible"/>
                                      </p:to>
                                    </p:set>
                                    <p:anim calcmode="lin" valueType="num">
                                      <p:cBhvr>
                                        <p:cTn id="66" dur="5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67" dur="500" fill="hold"/>
                                        <p:tgtEl>
                                          <p:spTgt spid="3">
                                            <p:txEl>
                                              <p:pRg st="12" end="12"/>
                                            </p:txEl>
                                          </p:spTgt>
                                        </p:tgtEl>
                                        <p:attrNameLst>
                                          <p:attrName>ppt_h</p:attrName>
                                        </p:attrNameLst>
                                      </p:cBhvr>
                                      <p:tavLst>
                                        <p:tav tm="0">
                                          <p:val>
                                            <p:fltVal val="0"/>
                                          </p:val>
                                        </p:tav>
                                        <p:tav tm="100000">
                                          <p:val>
                                            <p:strVal val="#ppt_h"/>
                                          </p:val>
                                        </p:tav>
                                      </p:tavLst>
                                    </p:anim>
                                    <p:animEffect transition="in" filter="fade">
                                      <p:cBhvr>
                                        <p:cTn id="68" dur="500"/>
                                        <p:tgtEl>
                                          <p:spTgt spid="3">
                                            <p:txEl>
                                              <p:pRg st="12" end="12"/>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3">
                                            <p:txEl>
                                              <p:pRg st="13" end="13"/>
                                            </p:txEl>
                                          </p:spTgt>
                                        </p:tgtEl>
                                        <p:attrNameLst>
                                          <p:attrName>style.visibility</p:attrName>
                                        </p:attrNameLst>
                                      </p:cBhvr>
                                      <p:to>
                                        <p:strVal val="visible"/>
                                      </p:to>
                                    </p:set>
                                    <p:animEffect transition="in" filter="wipe(down)">
                                      <p:cBhvr>
                                        <p:cTn id="73" dur="580">
                                          <p:stCondLst>
                                            <p:cond delay="0"/>
                                          </p:stCondLst>
                                        </p:cTn>
                                        <p:tgtEl>
                                          <p:spTgt spid="3">
                                            <p:txEl>
                                              <p:pRg st="13" end="13"/>
                                            </p:txEl>
                                          </p:spTgt>
                                        </p:tgtEl>
                                      </p:cBhvr>
                                    </p:animEffect>
                                    <p:anim calcmode="lin" valueType="num">
                                      <p:cBhvr>
                                        <p:cTn id="74" dur="1822" tmFilter="0,0; 0.14,0.36; 0.43,0.73; 0.71,0.91; 1.0,1.0">
                                          <p:stCondLst>
                                            <p:cond delay="0"/>
                                          </p:stCondLst>
                                        </p:cTn>
                                        <p:tgtEl>
                                          <p:spTgt spid="3">
                                            <p:txEl>
                                              <p:pRg st="13" end="13"/>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3">
                                            <p:txEl>
                                              <p:pRg st="13" end="13"/>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3">
                                            <p:txEl>
                                              <p:pRg st="13" end="13"/>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3">
                                            <p:txEl>
                                              <p:pRg st="13" end="13"/>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3">
                                            <p:txEl>
                                              <p:pRg st="13" end="13"/>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3">
                                            <p:txEl>
                                              <p:pRg st="13" end="13"/>
                                            </p:txEl>
                                          </p:spTgt>
                                        </p:tgtEl>
                                      </p:cBhvr>
                                      <p:to x="100000" y="60000"/>
                                    </p:animScale>
                                    <p:animScale>
                                      <p:cBhvr>
                                        <p:cTn id="80" dur="166" decel="50000">
                                          <p:stCondLst>
                                            <p:cond delay="676"/>
                                          </p:stCondLst>
                                        </p:cTn>
                                        <p:tgtEl>
                                          <p:spTgt spid="3">
                                            <p:txEl>
                                              <p:pRg st="13" end="13"/>
                                            </p:txEl>
                                          </p:spTgt>
                                        </p:tgtEl>
                                      </p:cBhvr>
                                      <p:to x="100000" y="100000"/>
                                    </p:animScale>
                                    <p:animScale>
                                      <p:cBhvr>
                                        <p:cTn id="81" dur="26">
                                          <p:stCondLst>
                                            <p:cond delay="1312"/>
                                          </p:stCondLst>
                                        </p:cTn>
                                        <p:tgtEl>
                                          <p:spTgt spid="3">
                                            <p:txEl>
                                              <p:pRg st="13" end="13"/>
                                            </p:txEl>
                                          </p:spTgt>
                                        </p:tgtEl>
                                      </p:cBhvr>
                                      <p:to x="100000" y="80000"/>
                                    </p:animScale>
                                    <p:animScale>
                                      <p:cBhvr>
                                        <p:cTn id="82" dur="166" decel="50000">
                                          <p:stCondLst>
                                            <p:cond delay="1338"/>
                                          </p:stCondLst>
                                        </p:cTn>
                                        <p:tgtEl>
                                          <p:spTgt spid="3">
                                            <p:txEl>
                                              <p:pRg st="13" end="13"/>
                                            </p:txEl>
                                          </p:spTgt>
                                        </p:tgtEl>
                                      </p:cBhvr>
                                      <p:to x="100000" y="100000"/>
                                    </p:animScale>
                                    <p:animScale>
                                      <p:cBhvr>
                                        <p:cTn id="83" dur="26">
                                          <p:stCondLst>
                                            <p:cond delay="1642"/>
                                          </p:stCondLst>
                                        </p:cTn>
                                        <p:tgtEl>
                                          <p:spTgt spid="3">
                                            <p:txEl>
                                              <p:pRg st="13" end="13"/>
                                            </p:txEl>
                                          </p:spTgt>
                                        </p:tgtEl>
                                      </p:cBhvr>
                                      <p:to x="100000" y="90000"/>
                                    </p:animScale>
                                    <p:animScale>
                                      <p:cBhvr>
                                        <p:cTn id="84" dur="166" decel="50000">
                                          <p:stCondLst>
                                            <p:cond delay="1668"/>
                                          </p:stCondLst>
                                        </p:cTn>
                                        <p:tgtEl>
                                          <p:spTgt spid="3">
                                            <p:txEl>
                                              <p:pRg st="13" end="13"/>
                                            </p:txEl>
                                          </p:spTgt>
                                        </p:tgtEl>
                                      </p:cBhvr>
                                      <p:to x="100000" y="100000"/>
                                    </p:animScale>
                                    <p:animScale>
                                      <p:cBhvr>
                                        <p:cTn id="85" dur="26">
                                          <p:stCondLst>
                                            <p:cond delay="1808"/>
                                          </p:stCondLst>
                                        </p:cTn>
                                        <p:tgtEl>
                                          <p:spTgt spid="3">
                                            <p:txEl>
                                              <p:pRg st="13" end="13"/>
                                            </p:txEl>
                                          </p:spTgt>
                                        </p:tgtEl>
                                      </p:cBhvr>
                                      <p:to x="100000" y="95000"/>
                                    </p:animScale>
                                    <p:animScale>
                                      <p:cBhvr>
                                        <p:cTn id="86" dur="166" decel="50000">
                                          <p:stCondLst>
                                            <p:cond delay="1834"/>
                                          </p:stCondLst>
                                        </p:cTn>
                                        <p:tgtEl>
                                          <p:spTgt spid="3">
                                            <p:txEl>
                                              <p:pRg st="13" end="13"/>
                                            </p:txEl>
                                          </p:spTgt>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3">
                                            <p:txEl>
                                              <p:pRg st="14" end="14"/>
                                            </p:txEl>
                                          </p:spTgt>
                                        </p:tgtEl>
                                        <p:attrNameLst>
                                          <p:attrName>style.visibility</p:attrName>
                                        </p:attrNameLst>
                                      </p:cBhvr>
                                      <p:to>
                                        <p:strVal val="visible"/>
                                      </p:to>
                                    </p:set>
                                    <p:animEffect transition="in" filter="wipe(down)">
                                      <p:cBhvr>
                                        <p:cTn id="89" dur="580">
                                          <p:stCondLst>
                                            <p:cond delay="0"/>
                                          </p:stCondLst>
                                        </p:cTn>
                                        <p:tgtEl>
                                          <p:spTgt spid="3">
                                            <p:txEl>
                                              <p:pRg st="14" end="14"/>
                                            </p:txEl>
                                          </p:spTgt>
                                        </p:tgtEl>
                                      </p:cBhvr>
                                    </p:animEffect>
                                    <p:anim calcmode="lin" valueType="num">
                                      <p:cBhvr>
                                        <p:cTn id="90" dur="1822" tmFilter="0,0; 0.14,0.36; 0.43,0.73; 0.71,0.91; 1.0,1.0">
                                          <p:stCondLst>
                                            <p:cond delay="0"/>
                                          </p:stCondLst>
                                        </p:cTn>
                                        <p:tgtEl>
                                          <p:spTgt spid="3">
                                            <p:txEl>
                                              <p:pRg st="14" end="14"/>
                                            </p:txEl>
                                          </p:spTgt>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3">
                                            <p:txEl>
                                              <p:pRg st="14" end="14"/>
                                            </p:txEl>
                                          </p:spTgt>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3">
                                            <p:txEl>
                                              <p:pRg st="14" end="14"/>
                                            </p:txEl>
                                          </p:spTgt>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3">
                                            <p:txEl>
                                              <p:pRg st="14" end="14"/>
                                            </p:txEl>
                                          </p:spTgt>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3">
                                            <p:txEl>
                                              <p:pRg st="14" end="14"/>
                                            </p:txEl>
                                          </p:spTgt>
                                        </p:tgtEl>
                                        <p:attrNameLst>
                                          <p:attrName>ppt_y</p:attrName>
                                        </p:attrNameLst>
                                      </p:cBhvr>
                                      <p:tavLst>
                                        <p:tav tm="0" fmla="#ppt_y-sin(pi*$)/81">
                                          <p:val>
                                            <p:fltVal val="0"/>
                                          </p:val>
                                        </p:tav>
                                        <p:tav tm="100000">
                                          <p:val>
                                            <p:fltVal val="1"/>
                                          </p:val>
                                        </p:tav>
                                      </p:tavLst>
                                    </p:anim>
                                    <p:animScale>
                                      <p:cBhvr>
                                        <p:cTn id="95" dur="26">
                                          <p:stCondLst>
                                            <p:cond delay="650"/>
                                          </p:stCondLst>
                                        </p:cTn>
                                        <p:tgtEl>
                                          <p:spTgt spid="3">
                                            <p:txEl>
                                              <p:pRg st="14" end="14"/>
                                            </p:txEl>
                                          </p:spTgt>
                                        </p:tgtEl>
                                      </p:cBhvr>
                                      <p:to x="100000" y="60000"/>
                                    </p:animScale>
                                    <p:animScale>
                                      <p:cBhvr>
                                        <p:cTn id="96" dur="166" decel="50000">
                                          <p:stCondLst>
                                            <p:cond delay="676"/>
                                          </p:stCondLst>
                                        </p:cTn>
                                        <p:tgtEl>
                                          <p:spTgt spid="3">
                                            <p:txEl>
                                              <p:pRg st="14" end="14"/>
                                            </p:txEl>
                                          </p:spTgt>
                                        </p:tgtEl>
                                      </p:cBhvr>
                                      <p:to x="100000" y="100000"/>
                                    </p:animScale>
                                    <p:animScale>
                                      <p:cBhvr>
                                        <p:cTn id="97" dur="26">
                                          <p:stCondLst>
                                            <p:cond delay="1312"/>
                                          </p:stCondLst>
                                        </p:cTn>
                                        <p:tgtEl>
                                          <p:spTgt spid="3">
                                            <p:txEl>
                                              <p:pRg st="14" end="14"/>
                                            </p:txEl>
                                          </p:spTgt>
                                        </p:tgtEl>
                                      </p:cBhvr>
                                      <p:to x="100000" y="80000"/>
                                    </p:animScale>
                                    <p:animScale>
                                      <p:cBhvr>
                                        <p:cTn id="98" dur="166" decel="50000">
                                          <p:stCondLst>
                                            <p:cond delay="1338"/>
                                          </p:stCondLst>
                                        </p:cTn>
                                        <p:tgtEl>
                                          <p:spTgt spid="3">
                                            <p:txEl>
                                              <p:pRg st="14" end="14"/>
                                            </p:txEl>
                                          </p:spTgt>
                                        </p:tgtEl>
                                      </p:cBhvr>
                                      <p:to x="100000" y="100000"/>
                                    </p:animScale>
                                    <p:animScale>
                                      <p:cBhvr>
                                        <p:cTn id="99" dur="26">
                                          <p:stCondLst>
                                            <p:cond delay="1642"/>
                                          </p:stCondLst>
                                        </p:cTn>
                                        <p:tgtEl>
                                          <p:spTgt spid="3">
                                            <p:txEl>
                                              <p:pRg st="14" end="14"/>
                                            </p:txEl>
                                          </p:spTgt>
                                        </p:tgtEl>
                                      </p:cBhvr>
                                      <p:to x="100000" y="90000"/>
                                    </p:animScale>
                                    <p:animScale>
                                      <p:cBhvr>
                                        <p:cTn id="100" dur="166" decel="50000">
                                          <p:stCondLst>
                                            <p:cond delay="1668"/>
                                          </p:stCondLst>
                                        </p:cTn>
                                        <p:tgtEl>
                                          <p:spTgt spid="3">
                                            <p:txEl>
                                              <p:pRg st="14" end="14"/>
                                            </p:txEl>
                                          </p:spTgt>
                                        </p:tgtEl>
                                      </p:cBhvr>
                                      <p:to x="100000" y="100000"/>
                                    </p:animScale>
                                    <p:animScale>
                                      <p:cBhvr>
                                        <p:cTn id="101" dur="26">
                                          <p:stCondLst>
                                            <p:cond delay="1808"/>
                                          </p:stCondLst>
                                        </p:cTn>
                                        <p:tgtEl>
                                          <p:spTgt spid="3">
                                            <p:txEl>
                                              <p:pRg st="14" end="14"/>
                                            </p:txEl>
                                          </p:spTgt>
                                        </p:tgtEl>
                                      </p:cBhvr>
                                      <p:to x="100000" y="95000"/>
                                    </p:animScale>
                                    <p:animScale>
                                      <p:cBhvr>
                                        <p:cTn id="102" dur="166" decel="50000">
                                          <p:stCondLst>
                                            <p:cond delay="1834"/>
                                          </p:stCondLst>
                                        </p:cTn>
                                        <p:tgtEl>
                                          <p:spTgt spid="3">
                                            <p:txEl>
                                              <p:pRg st="14" end="1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47782" y="1422400"/>
                <a:ext cx="11951854" cy="5329382"/>
              </a:xfrm>
            </p:spPr>
            <p:txBody>
              <a:bodyPr>
                <a:normAutofit fontScale="77500" lnSpcReduction="20000"/>
              </a:bodyPr>
              <a:lstStyle/>
              <a:p>
                <a:pPr marL="0" indent="0">
                  <a:buNone/>
                </a:pPr>
                <a:r>
                  <a:rPr lang="en-US" dirty="0"/>
                  <a:t>11.Reena took a loan of Rs.1200 with S.I. for as many years as the  ROI. If she paid RS.432 as Interest at the end of the loan period , what was the ROI?</a:t>
                </a:r>
              </a:p>
              <a:p>
                <a:pPr marL="0" indent="0">
                  <a:buNone/>
                </a:pPr>
                <a:r>
                  <a:rPr lang="en-US" dirty="0"/>
                  <a:t>Sol: Let rate=R% and time= R years. Then</a:t>
                </a:r>
              </a:p>
              <a:p>
                <a:pPr marL="0" indent="0">
                  <a:buNone/>
                </a:pPr>
                <a14:m>
                  <m:oMath xmlns:m="http://schemas.openxmlformats.org/officeDocument/2006/math">
                    <m:f>
                      <m:fPr>
                        <m:ctrlPr>
                          <a:rPr lang="en-IN" i="1">
                            <a:latin typeface="Cambria Math" panose="02040503050406030204" pitchFamily="18" charset="0"/>
                          </a:rPr>
                        </m:ctrlPr>
                      </m:fPr>
                      <m:num>
                        <m:r>
                          <a:rPr lang="en-US" i="1">
                            <a:latin typeface="Cambria Math" panose="02040503050406030204" pitchFamily="18" charset="0"/>
                          </a:rPr>
                          <m:t>1200</m:t>
                        </m:r>
                        <m:r>
                          <a:rPr lang="en-US" i="1">
                            <a:latin typeface="Cambria Math" panose="02040503050406030204" pitchFamily="18" charset="0"/>
                          </a:rPr>
                          <m:t>𝑋𝑅𝑋𝑅</m:t>
                        </m:r>
                      </m:num>
                      <m:den>
                        <m:r>
                          <a:rPr lang="en-US" i="1">
                            <a:latin typeface="Cambria Math" panose="02040503050406030204" pitchFamily="18" charset="0"/>
                          </a:rPr>
                          <m:t>100</m:t>
                        </m:r>
                      </m:den>
                    </m:f>
                  </m:oMath>
                </a14:m>
                <a:r>
                  <a:rPr lang="en-IN" dirty="0"/>
                  <a:t> = 432 =&gt; R=6% p.a. </a:t>
                </a:r>
              </a:p>
              <a:p>
                <a:pPr marL="0" indent="0">
                  <a:buNone/>
                </a:pPr>
                <a:endParaRPr lang="en-IN" dirty="0"/>
              </a:p>
              <a:p>
                <a:pPr marL="0" indent="0">
                  <a:buNone/>
                </a:pPr>
                <a:r>
                  <a:rPr lang="en-IN" dirty="0"/>
                  <a:t>12.The S.I. at X% for X years will be </a:t>
                </a:r>
                <a:r>
                  <a:rPr lang="en-IN" dirty="0" err="1"/>
                  <a:t>Rs.X</a:t>
                </a:r>
                <a:r>
                  <a:rPr lang="en-IN" dirty="0"/>
                  <a:t> on a sum of ________</a:t>
                </a:r>
              </a:p>
              <a:p>
                <a:pPr marL="0" indent="0">
                  <a:buNone/>
                </a:pPr>
                <a:r>
                  <a:rPr lang="en-IN" dirty="0"/>
                  <a:t>Sol:  The    sum=(</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100</m:t>
                        </m:r>
                        <m:r>
                          <a:rPr lang="en-IN" i="1">
                            <a:latin typeface="Cambria Math" panose="02040503050406030204" pitchFamily="18" charset="0"/>
                          </a:rPr>
                          <m:t>𝑋𝑆</m:t>
                        </m:r>
                        <m:r>
                          <a:rPr lang="en-IN" i="1">
                            <a:latin typeface="Cambria Math" panose="02040503050406030204" pitchFamily="18" charset="0"/>
                          </a:rPr>
                          <m:t>.</m:t>
                        </m:r>
                        <m:r>
                          <a:rPr lang="en-IN" i="1">
                            <a:latin typeface="Cambria Math" panose="02040503050406030204" pitchFamily="18" charset="0"/>
                          </a:rPr>
                          <m:t>𝐼</m:t>
                        </m:r>
                        <m:r>
                          <a:rPr lang="en-IN" i="1">
                            <a:latin typeface="Cambria Math" panose="02040503050406030204" pitchFamily="18" charset="0"/>
                          </a:rPr>
                          <m:t>.</m:t>
                        </m:r>
                      </m:num>
                      <m:den>
                        <m:r>
                          <a:rPr lang="en-IN" i="1">
                            <a:latin typeface="Cambria Math" panose="02040503050406030204" pitchFamily="18" charset="0"/>
                          </a:rPr>
                          <m:t>𝑅𝑋𝑇</m:t>
                        </m:r>
                      </m:den>
                    </m:f>
                    <m:r>
                      <a:rPr lang="en-IN" i="1">
                        <a:latin typeface="Cambria Math" panose="02040503050406030204" pitchFamily="18" charset="0"/>
                      </a:rPr>
                      <m:t>)</m:t>
                    </m:r>
                  </m:oMath>
                </a14:m>
                <a:r>
                  <a:rPr lang="en-IN" dirty="0"/>
                  <a:t>=Rs.(</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100</m:t>
                        </m:r>
                      </m:num>
                      <m:den>
                        <m:r>
                          <a:rPr lang="en-IN" i="1">
                            <a:latin typeface="Cambria Math" panose="02040503050406030204" pitchFamily="18" charset="0"/>
                          </a:rPr>
                          <m:t>𝑋</m:t>
                        </m:r>
                      </m:den>
                    </m:f>
                  </m:oMath>
                </a14:m>
                <a:r>
                  <a:rPr lang="en-IN" dirty="0"/>
                  <a:t>)</a:t>
                </a:r>
              </a:p>
              <a:p>
                <a:pPr marL="0" indent="0">
                  <a:buNone/>
                </a:pPr>
                <a:endParaRPr lang="en-IN" dirty="0"/>
              </a:p>
              <a:p>
                <a:pPr marL="0" indent="0">
                  <a:buNone/>
                </a:pPr>
                <a:r>
                  <a:rPr lang="en-IN" dirty="0"/>
                  <a:t>13.A sum invested at 5% S.I. p.a. grows to Rs.504 in 4years.The same amount at 10% S.I. p.a. in 2</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oMath>
                </a14:m>
                <a:r>
                  <a:rPr lang="en-IN" dirty="0"/>
                  <a:t> years will grow to ______________</a:t>
                </a:r>
              </a:p>
              <a:p>
                <a:pPr marL="0" indent="0">
                  <a:buNone/>
                </a:pPr>
                <a:r>
                  <a:rPr lang="en-IN" dirty="0"/>
                  <a:t>Sol:       Let the sum be  </a:t>
                </a:r>
                <a:r>
                  <a:rPr lang="en-IN" dirty="0" err="1"/>
                  <a:t>Rs.x</a:t>
                </a:r>
                <a:r>
                  <a:rPr lang="en-IN" dirty="0"/>
                  <a:t> then S.I.=(504-x).</a:t>
                </a:r>
              </a:p>
              <a:p>
                <a:pPr marL="0" indent="0">
                  <a:buNone/>
                </a:pPr>
                <a:r>
                  <a:rPr lang="en-IN" dirty="0"/>
                  <a:t>                  =&gt;</a:t>
                </a:r>
                <a14:m>
                  <m:oMath xmlns:m="http://schemas.openxmlformats.org/officeDocument/2006/math">
                    <m:r>
                      <a:rPr lang="en-IN">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𝑥𝑋</m:t>
                        </m:r>
                        <m:r>
                          <a:rPr lang="en-IN" i="1">
                            <a:latin typeface="Cambria Math" panose="02040503050406030204" pitchFamily="18" charset="0"/>
                          </a:rPr>
                          <m:t>5</m:t>
                        </m:r>
                        <m:r>
                          <a:rPr lang="en-IN" i="1">
                            <a:latin typeface="Cambria Math" panose="02040503050406030204" pitchFamily="18" charset="0"/>
                          </a:rPr>
                          <m:t>𝑋</m:t>
                        </m:r>
                        <m:r>
                          <a:rPr lang="en-IN" i="1">
                            <a:latin typeface="Cambria Math" panose="02040503050406030204" pitchFamily="18" charset="0"/>
                          </a:rPr>
                          <m:t>4</m:t>
                        </m:r>
                      </m:num>
                      <m:den>
                        <m:r>
                          <a:rPr lang="en-IN" i="1">
                            <a:latin typeface="Cambria Math" panose="02040503050406030204" pitchFamily="18" charset="0"/>
                          </a:rPr>
                          <m:t>100</m:t>
                        </m:r>
                      </m:den>
                    </m:f>
                  </m:oMath>
                </a14:m>
                <a:r>
                  <a:rPr lang="en-IN" dirty="0"/>
                  <a:t>)=(504-x)</a:t>
                </a:r>
              </a:p>
              <a:p>
                <a:pPr marL="0" indent="0">
                  <a:buNone/>
                </a:pPr>
                <a:r>
                  <a:rPr lang="en-IN" dirty="0"/>
                  <a:t>                  =&gt;   x=420.</a:t>
                </a:r>
              </a:p>
              <a:p>
                <a:pPr marL="0" indent="0">
                  <a:buNone/>
                </a:pPr>
                <a:r>
                  <a:rPr lang="en-IN" dirty="0"/>
                  <a:t>      now p=420, R=10% p.a. T=</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5</m:t>
                        </m:r>
                      </m:num>
                      <m:den>
                        <m:r>
                          <a:rPr lang="en-IN" i="1">
                            <a:latin typeface="Cambria Math" panose="02040503050406030204" pitchFamily="18" charset="0"/>
                          </a:rPr>
                          <m:t>2 </m:t>
                        </m:r>
                      </m:den>
                    </m:f>
                    <m:r>
                      <m:rPr>
                        <m:sty m:val="p"/>
                      </m:rPr>
                      <a:rPr lang="en-IN">
                        <a:latin typeface="Cambria Math" panose="02040503050406030204" pitchFamily="18" charset="0"/>
                      </a:rPr>
                      <m:t>years</m:t>
                    </m:r>
                  </m:oMath>
                </a14:m>
                <a:endParaRPr lang="en-IN" dirty="0"/>
              </a:p>
              <a:p>
                <a:pPr marL="0" indent="0">
                  <a:buNone/>
                </a:pPr>
                <a:r>
                  <a:rPr lang="en-IN" dirty="0"/>
                  <a:t>                =&gt; S.I.=(</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420</m:t>
                        </m:r>
                        <m:r>
                          <a:rPr lang="en-IN" i="1">
                            <a:latin typeface="Cambria Math" panose="02040503050406030204" pitchFamily="18" charset="0"/>
                          </a:rPr>
                          <m:t>𝑋</m:t>
                        </m:r>
                        <m:r>
                          <a:rPr lang="en-IN" i="1">
                            <a:latin typeface="Cambria Math" panose="02040503050406030204" pitchFamily="18" charset="0"/>
                          </a:rPr>
                          <m:t>10</m:t>
                        </m:r>
                        <m:r>
                          <a:rPr lang="en-IN" i="1">
                            <a:latin typeface="Cambria Math" panose="02040503050406030204" pitchFamily="18" charset="0"/>
                          </a:rPr>
                          <m:t>𝑋</m:t>
                        </m:r>
                        <m:r>
                          <a:rPr lang="en-IN" i="1">
                            <a:latin typeface="Cambria Math" panose="02040503050406030204" pitchFamily="18" charset="0"/>
                          </a:rPr>
                          <m:t>5</m:t>
                        </m:r>
                      </m:num>
                      <m:den>
                        <m:r>
                          <a:rPr lang="en-IN" i="1">
                            <a:latin typeface="Cambria Math" panose="02040503050406030204" pitchFamily="18" charset="0"/>
                          </a:rPr>
                          <m:t>100</m:t>
                        </m:r>
                        <m:r>
                          <a:rPr lang="en-IN" i="1">
                            <a:latin typeface="Cambria Math" panose="02040503050406030204" pitchFamily="18" charset="0"/>
                          </a:rPr>
                          <m:t>𝑋</m:t>
                        </m:r>
                        <m:r>
                          <a:rPr lang="en-IN" i="1">
                            <a:latin typeface="Cambria Math" panose="02040503050406030204" pitchFamily="18" charset="0"/>
                          </a:rPr>
                          <m:t>2</m:t>
                        </m:r>
                      </m:den>
                    </m:f>
                  </m:oMath>
                </a14:m>
                <a:r>
                  <a:rPr lang="en-IN" dirty="0"/>
                  <a:t>)=Rs.105</a:t>
                </a:r>
              </a:p>
              <a:p>
                <a:pPr marL="0" indent="0">
                  <a:buNone/>
                </a:pPr>
                <a:r>
                  <a:rPr lang="en-IN" dirty="0"/>
                  <a:t>              Amount = 420+105 = 525.</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47782" y="1422400"/>
                <a:ext cx="11951854" cy="5329382"/>
              </a:xfrm>
              <a:blipFill>
                <a:blip r:embed="rId2"/>
                <a:stretch>
                  <a:fillRect l="-306" t="-1714" r="-255"/>
                </a:stretch>
              </a:blipFill>
            </p:spPr>
            <p:txBody>
              <a:bodyPr/>
              <a:lstStyle/>
              <a:p>
                <a:r>
                  <a:rPr lang="en-IN">
                    <a:noFill/>
                  </a:rPr>
                  <a:t> </a:t>
                </a:r>
              </a:p>
            </p:txBody>
          </p:sp>
        </mc:Fallback>
      </mc:AlternateContent>
    </p:spTree>
    <p:extLst>
      <p:ext uri="{BB962C8B-B14F-4D97-AF65-F5344CB8AC3E}">
        <p14:creationId xmlns:p14="http://schemas.microsoft.com/office/powerpoint/2010/main" xmlns="" val="330924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additive="base">
                                        <p:cTn id="3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randombar(horizontal)">
                                      <p:cBhvr>
                                        <p:cTn id="45" dur="500"/>
                                        <p:tgtEl>
                                          <p:spTgt spid="3">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6" presetClass="entr" presetSubtype="0" fill="hold"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wipe(down)">
                                      <p:cBhvr>
                                        <p:cTn id="50" dur="580">
                                          <p:stCondLst>
                                            <p:cond delay="0"/>
                                          </p:stCondLst>
                                        </p:cTn>
                                        <p:tgtEl>
                                          <p:spTgt spid="3">
                                            <p:txEl>
                                              <p:pRg st="7" end="7"/>
                                            </p:txEl>
                                          </p:spTgt>
                                        </p:tgtEl>
                                      </p:cBhvr>
                                    </p:animEffect>
                                    <p:anim calcmode="lin" valueType="num">
                                      <p:cBhvr>
                                        <p:cTn id="51"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56" dur="26">
                                          <p:stCondLst>
                                            <p:cond delay="650"/>
                                          </p:stCondLst>
                                        </p:cTn>
                                        <p:tgtEl>
                                          <p:spTgt spid="3">
                                            <p:txEl>
                                              <p:pRg st="7" end="7"/>
                                            </p:txEl>
                                          </p:spTgt>
                                        </p:tgtEl>
                                      </p:cBhvr>
                                      <p:to x="100000" y="60000"/>
                                    </p:animScale>
                                    <p:animScale>
                                      <p:cBhvr>
                                        <p:cTn id="57" dur="166" decel="50000">
                                          <p:stCondLst>
                                            <p:cond delay="676"/>
                                          </p:stCondLst>
                                        </p:cTn>
                                        <p:tgtEl>
                                          <p:spTgt spid="3">
                                            <p:txEl>
                                              <p:pRg st="7" end="7"/>
                                            </p:txEl>
                                          </p:spTgt>
                                        </p:tgtEl>
                                      </p:cBhvr>
                                      <p:to x="100000" y="100000"/>
                                    </p:animScale>
                                    <p:animScale>
                                      <p:cBhvr>
                                        <p:cTn id="58" dur="26">
                                          <p:stCondLst>
                                            <p:cond delay="1312"/>
                                          </p:stCondLst>
                                        </p:cTn>
                                        <p:tgtEl>
                                          <p:spTgt spid="3">
                                            <p:txEl>
                                              <p:pRg st="7" end="7"/>
                                            </p:txEl>
                                          </p:spTgt>
                                        </p:tgtEl>
                                      </p:cBhvr>
                                      <p:to x="100000" y="80000"/>
                                    </p:animScale>
                                    <p:animScale>
                                      <p:cBhvr>
                                        <p:cTn id="59" dur="166" decel="50000">
                                          <p:stCondLst>
                                            <p:cond delay="1338"/>
                                          </p:stCondLst>
                                        </p:cTn>
                                        <p:tgtEl>
                                          <p:spTgt spid="3">
                                            <p:txEl>
                                              <p:pRg st="7" end="7"/>
                                            </p:txEl>
                                          </p:spTgt>
                                        </p:tgtEl>
                                      </p:cBhvr>
                                      <p:to x="100000" y="100000"/>
                                    </p:animScale>
                                    <p:animScale>
                                      <p:cBhvr>
                                        <p:cTn id="60" dur="26">
                                          <p:stCondLst>
                                            <p:cond delay="1642"/>
                                          </p:stCondLst>
                                        </p:cTn>
                                        <p:tgtEl>
                                          <p:spTgt spid="3">
                                            <p:txEl>
                                              <p:pRg st="7" end="7"/>
                                            </p:txEl>
                                          </p:spTgt>
                                        </p:tgtEl>
                                      </p:cBhvr>
                                      <p:to x="100000" y="90000"/>
                                    </p:animScale>
                                    <p:animScale>
                                      <p:cBhvr>
                                        <p:cTn id="61" dur="166" decel="50000">
                                          <p:stCondLst>
                                            <p:cond delay="1668"/>
                                          </p:stCondLst>
                                        </p:cTn>
                                        <p:tgtEl>
                                          <p:spTgt spid="3">
                                            <p:txEl>
                                              <p:pRg st="7" end="7"/>
                                            </p:txEl>
                                          </p:spTgt>
                                        </p:tgtEl>
                                      </p:cBhvr>
                                      <p:to x="100000" y="100000"/>
                                    </p:animScale>
                                    <p:animScale>
                                      <p:cBhvr>
                                        <p:cTn id="62" dur="26">
                                          <p:stCondLst>
                                            <p:cond delay="1808"/>
                                          </p:stCondLst>
                                        </p:cTn>
                                        <p:tgtEl>
                                          <p:spTgt spid="3">
                                            <p:txEl>
                                              <p:pRg st="7" end="7"/>
                                            </p:txEl>
                                          </p:spTgt>
                                        </p:tgtEl>
                                      </p:cBhvr>
                                      <p:to x="100000" y="95000"/>
                                    </p:animScale>
                                    <p:animScale>
                                      <p:cBhvr>
                                        <p:cTn id="63" dur="166" decel="50000">
                                          <p:stCondLst>
                                            <p:cond delay="1834"/>
                                          </p:stCondLst>
                                        </p:cTn>
                                        <p:tgtEl>
                                          <p:spTgt spid="3">
                                            <p:txEl>
                                              <p:pRg st="7" end="7"/>
                                            </p:txEl>
                                          </p:spTgt>
                                        </p:tgtEl>
                                      </p:cBhvr>
                                      <p:to x="100000" y="100000"/>
                                    </p:animScale>
                                  </p:childTnLst>
                                </p:cTn>
                              </p:par>
                            </p:childTnLst>
                          </p:cTn>
                        </p:par>
                      </p:childTnLst>
                    </p:cTn>
                  </p:par>
                  <p:par>
                    <p:cTn id="64" fill="hold">
                      <p:stCondLst>
                        <p:cond delay="indefinite"/>
                      </p:stCondLst>
                      <p:childTnLst>
                        <p:par>
                          <p:cTn id="65" fill="hold">
                            <p:stCondLst>
                              <p:cond delay="0"/>
                            </p:stCondLst>
                            <p:childTnLst>
                              <p:par>
                                <p:cTn id="66" presetID="6" presetClass="entr" presetSubtype="16" fill="hold" nodeType="clickEffect">
                                  <p:stCondLst>
                                    <p:cond delay="0"/>
                                  </p:stCondLst>
                                  <p:childTnLst>
                                    <p:set>
                                      <p:cBhvr>
                                        <p:cTn id="67" dur="1" fill="hold">
                                          <p:stCondLst>
                                            <p:cond delay="0"/>
                                          </p:stCondLst>
                                        </p:cTn>
                                        <p:tgtEl>
                                          <p:spTgt spid="3">
                                            <p:txEl>
                                              <p:pRg st="8" end="8"/>
                                            </p:txEl>
                                          </p:spTgt>
                                        </p:tgtEl>
                                        <p:attrNameLst>
                                          <p:attrName>style.visibility</p:attrName>
                                        </p:attrNameLst>
                                      </p:cBhvr>
                                      <p:to>
                                        <p:strVal val="visible"/>
                                      </p:to>
                                    </p:set>
                                    <p:animEffect transition="in" filter="circle(in)">
                                      <p:cBhvr>
                                        <p:cTn id="68" dur="2000"/>
                                        <p:tgtEl>
                                          <p:spTgt spid="3">
                                            <p:txEl>
                                              <p:pRg st="8" end="8"/>
                                            </p:txEl>
                                          </p:spTgt>
                                        </p:tgtEl>
                                      </p:cBhvr>
                                    </p:animEffect>
                                  </p:childTnLst>
                                </p:cTn>
                              </p:par>
                              <p:par>
                                <p:cTn id="69" presetID="6" presetClass="entr" presetSubtype="16" fill="hold" nodeType="with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animEffect transition="in" filter="circle(in)">
                                      <p:cBhvr>
                                        <p:cTn id="71" dur="2000"/>
                                        <p:tgtEl>
                                          <p:spTgt spid="3">
                                            <p:txEl>
                                              <p:pRg st="9" end="9"/>
                                            </p:txEl>
                                          </p:spTgt>
                                        </p:tgtEl>
                                      </p:cBhvr>
                                    </p:animEffect>
                                  </p:childTnLst>
                                </p:cTn>
                              </p:par>
                              <p:par>
                                <p:cTn id="72" presetID="6" presetClass="entr" presetSubtype="16" fill="hold" nodeType="withEffect">
                                  <p:stCondLst>
                                    <p:cond delay="0"/>
                                  </p:stCondLst>
                                  <p:childTnLst>
                                    <p:set>
                                      <p:cBhvr>
                                        <p:cTn id="73" dur="1" fill="hold">
                                          <p:stCondLst>
                                            <p:cond delay="0"/>
                                          </p:stCondLst>
                                        </p:cTn>
                                        <p:tgtEl>
                                          <p:spTgt spid="3">
                                            <p:txEl>
                                              <p:pRg st="10" end="10"/>
                                            </p:txEl>
                                          </p:spTgt>
                                        </p:tgtEl>
                                        <p:attrNameLst>
                                          <p:attrName>style.visibility</p:attrName>
                                        </p:attrNameLst>
                                      </p:cBhvr>
                                      <p:to>
                                        <p:strVal val="visible"/>
                                      </p:to>
                                    </p:set>
                                    <p:animEffect transition="in" filter="circle(in)">
                                      <p:cBhvr>
                                        <p:cTn id="74" dur="2000"/>
                                        <p:tgtEl>
                                          <p:spTgt spid="3">
                                            <p:txEl>
                                              <p:pRg st="10" end="10"/>
                                            </p:txEl>
                                          </p:spTgt>
                                        </p:tgtEl>
                                      </p:cBhvr>
                                    </p:animEffect>
                                  </p:childTnLst>
                                </p:cTn>
                              </p:par>
                              <p:par>
                                <p:cTn id="75" presetID="6" presetClass="entr" presetSubtype="16" fill="hold" nodeType="withEffect">
                                  <p:stCondLst>
                                    <p:cond delay="0"/>
                                  </p:stCondLst>
                                  <p:childTnLst>
                                    <p:set>
                                      <p:cBhvr>
                                        <p:cTn id="76" dur="1" fill="hold">
                                          <p:stCondLst>
                                            <p:cond delay="0"/>
                                          </p:stCondLst>
                                        </p:cTn>
                                        <p:tgtEl>
                                          <p:spTgt spid="3">
                                            <p:txEl>
                                              <p:pRg st="11" end="11"/>
                                            </p:txEl>
                                          </p:spTgt>
                                        </p:tgtEl>
                                        <p:attrNameLst>
                                          <p:attrName>style.visibility</p:attrName>
                                        </p:attrNameLst>
                                      </p:cBhvr>
                                      <p:to>
                                        <p:strVal val="visible"/>
                                      </p:to>
                                    </p:set>
                                    <p:animEffect transition="in" filter="circle(in)">
                                      <p:cBhvr>
                                        <p:cTn id="77" dur="2000"/>
                                        <p:tgtEl>
                                          <p:spTgt spid="3">
                                            <p:txEl>
                                              <p:pRg st="11" end="11"/>
                                            </p:txEl>
                                          </p:spTgt>
                                        </p:tgtEl>
                                      </p:cBhvr>
                                    </p:animEffect>
                                  </p:childTnLst>
                                </p:cTn>
                              </p:par>
                              <p:par>
                                <p:cTn id="78" presetID="6" presetClass="entr" presetSubtype="16" fill="hold" nodeType="withEffect">
                                  <p:stCondLst>
                                    <p:cond delay="0"/>
                                  </p:stCondLst>
                                  <p:childTnLst>
                                    <p:set>
                                      <p:cBhvr>
                                        <p:cTn id="79" dur="1" fill="hold">
                                          <p:stCondLst>
                                            <p:cond delay="0"/>
                                          </p:stCondLst>
                                        </p:cTn>
                                        <p:tgtEl>
                                          <p:spTgt spid="3">
                                            <p:txEl>
                                              <p:pRg st="12" end="12"/>
                                            </p:txEl>
                                          </p:spTgt>
                                        </p:tgtEl>
                                        <p:attrNameLst>
                                          <p:attrName>style.visibility</p:attrName>
                                        </p:attrNameLst>
                                      </p:cBhvr>
                                      <p:to>
                                        <p:strVal val="visible"/>
                                      </p:to>
                                    </p:set>
                                    <p:animEffect transition="in" filter="circle(in)">
                                      <p:cBhvr>
                                        <p:cTn id="80" dur="2000"/>
                                        <p:tgtEl>
                                          <p:spTgt spid="3">
                                            <p:txEl>
                                              <p:pRg st="12" end="12"/>
                                            </p:txEl>
                                          </p:spTgt>
                                        </p:tgtEl>
                                      </p:cBhvr>
                                    </p:animEffect>
                                  </p:childTnLst>
                                </p:cTn>
                              </p:par>
                              <p:par>
                                <p:cTn id="81" presetID="6" presetClass="entr" presetSubtype="16" fill="hold" nodeType="withEffect">
                                  <p:stCondLst>
                                    <p:cond delay="0"/>
                                  </p:stCondLst>
                                  <p:childTnLst>
                                    <p:set>
                                      <p:cBhvr>
                                        <p:cTn id="82" dur="1" fill="hold">
                                          <p:stCondLst>
                                            <p:cond delay="0"/>
                                          </p:stCondLst>
                                        </p:cTn>
                                        <p:tgtEl>
                                          <p:spTgt spid="3">
                                            <p:txEl>
                                              <p:pRg st="13" end="13"/>
                                            </p:txEl>
                                          </p:spTgt>
                                        </p:tgtEl>
                                        <p:attrNameLst>
                                          <p:attrName>style.visibility</p:attrName>
                                        </p:attrNameLst>
                                      </p:cBhvr>
                                      <p:to>
                                        <p:strVal val="visible"/>
                                      </p:to>
                                    </p:set>
                                    <p:animEffect transition="in" filter="circle(in)">
                                      <p:cBhvr>
                                        <p:cTn id="83" dur="20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38545" y="1385455"/>
                <a:ext cx="11831781" cy="5357090"/>
              </a:xfrm>
            </p:spPr>
            <p:txBody>
              <a:bodyPr>
                <a:normAutofit fontScale="77500" lnSpcReduction="20000"/>
              </a:bodyPr>
              <a:lstStyle/>
              <a:p>
                <a:pPr marL="0" indent="0">
                  <a:buNone/>
                </a:pPr>
                <a:r>
                  <a:rPr lang="en-IN" dirty="0"/>
                  <a:t>14. What will be the ratio of S.I. earned by certain amount at the same rate of interest for  6 </a:t>
                </a:r>
              </a:p>
              <a:p>
                <a:pPr marL="0" indent="0">
                  <a:buNone/>
                </a:pPr>
                <a:r>
                  <a:rPr lang="en-IN" dirty="0"/>
                  <a:t>      years and that for 9 years ?</a:t>
                </a:r>
              </a:p>
              <a:p>
                <a:pPr marL="0" indent="0">
                  <a:buNone/>
                </a:pPr>
                <a:r>
                  <a:rPr lang="en-IN" dirty="0"/>
                  <a:t>Sol:    Let the principal=P and rate of interest be R%</a:t>
                </a:r>
              </a:p>
              <a:p>
                <a:pPr marL="0" indent="0">
                  <a:buNone/>
                </a:pPr>
                <a:r>
                  <a:rPr lang="en-IN" dirty="0"/>
                  <a:t>         =&gt;    ratio=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m:t>
                        </m:r>
                        <m:r>
                          <a:rPr lang="en-IN" i="1">
                            <a:latin typeface="Cambria Math" panose="02040503050406030204" pitchFamily="18" charset="0"/>
                          </a:rPr>
                          <m:t>𝑃𝑋𝑅𝑋</m:t>
                        </m:r>
                        <m:r>
                          <a:rPr lang="en-IN" i="1">
                            <a:latin typeface="Cambria Math" panose="02040503050406030204" pitchFamily="18" charset="0"/>
                          </a:rPr>
                          <m:t>6)/100</m:t>
                        </m:r>
                      </m:num>
                      <m:den>
                        <m:r>
                          <a:rPr lang="en-IN" i="1">
                            <a:latin typeface="Cambria Math" panose="02040503050406030204" pitchFamily="18" charset="0"/>
                          </a:rPr>
                          <m:t>(</m:t>
                        </m:r>
                        <m:r>
                          <a:rPr lang="en-IN" i="1">
                            <a:latin typeface="Cambria Math" panose="02040503050406030204" pitchFamily="18" charset="0"/>
                          </a:rPr>
                          <m:t>𝑃𝑋</m:t>
                        </m:r>
                        <m:r>
                          <a:rPr lang="en-IN" i="1">
                            <a:latin typeface="Cambria Math" panose="02040503050406030204" pitchFamily="18" charset="0"/>
                          </a:rPr>
                          <m:t>9</m:t>
                        </m:r>
                        <m:r>
                          <a:rPr lang="en-IN" i="1">
                            <a:latin typeface="Cambria Math" panose="02040503050406030204" pitchFamily="18" charset="0"/>
                          </a:rPr>
                          <m:t>𝑋𝑅</m:t>
                        </m:r>
                        <m:r>
                          <a:rPr lang="en-IN" i="1">
                            <a:latin typeface="Cambria Math" panose="02040503050406030204" pitchFamily="18" charset="0"/>
                          </a:rPr>
                          <m:t>)/100</m:t>
                        </m:r>
                      </m:den>
                    </m:f>
                  </m:oMath>
                </a14:m>
                <a:r>
                  <a:rPr lang="en-IN" dirty="0"/>
                  <a:t> = </a:t>
                </a:r>
                <a14:m>
                  <m:oMath xmlns:m="http://schemas.openxmlformats.org/officeDocument/2006/math">
                    <m:f>
                      <m:fPr>
                        <m:ctrlPr>
                          <a:rPr lang="en-IN" i="1" dirty="0">
                            <a:latin typeface="Cambria Math" panose="02040503050406030204" pitchFamily="18" charset="0"/>
                          </a:rPr>
                        </m:ctrlPr>
                      </m:fPr>
                      <m:num>
                        <m:r>
                          <a:rPr lang="en-IN" i="1" dirty="0">
                            <a:latin typeface="Cambria Math" panose="02040503050406030204" pitchFamily="18" charset="0"/>
                          </a:rPr>
                          <m:t>2</m:t>
                        </m:r>
                      </m:num>
                      <m:den>
                        <m:r>
                          <a:rPr lang="en-IN" i="1" dirty="0">
                            <a:latin typeface="Cambria Math" panose="02040503050406030204" pitchFamily="18" charset="0"/>
                          </a:rPr>
                          <m:t>3</m:t>
                        </m:r>
                      </m:den>
                    </m:f>
                  </m:oMath>
                </a14:m>
                <a:endParaRPr lang="en-IN" dirty="0"/>
              </a:p>
              <a:p>
                <a:pPr marL="0" indent="0">
                  <a:buNone/>
                </a:pPr>
                <a:endParaRPr lang="en-IN" dirty="0"/>
              </a:p>
              <a:p>
                <a:pPr marL="0" indent="0">
                  <a:buNone/>
                </a:pPr>
                <a:endParaRPr lang="en-IN" dirty="0"/>
              </a:p>
              <a:p>
                <a:pPr marL="0" indent="0">
                  <a:buNone/>
                </a:pPr>
                <a:r>
                  <a:rPr lang="en-IN" dirty="0"/>
                  <a:t>15. A lends Rs.2500 to B and a certain sum to C at the same time at 7% p.a. S.I. If after 4 years, A altogether receives Rs.1120 as interest from B and C , then the sum lent to C is____________</a:t>
                </a:r>
              </a:p>
              <a:p>
                <a:pPr marL="0" indent="0">
                  <a:buNone/>
                </a:pPr>
                <a:r>
                  <a:rPr lang="en-IN" dirty="0"/>
                  <a:t>Sol:      Let the sum lent to c be </a:t>
                </a:r>
                <a:r>
                  <a:rPr lang="en-IN" dirty="0" err="1"/>
                  <a:t>Rs.x</a:t>
                </a:r>
                <a:r>
                  <a:rPr lang="en-IN" dirty="0"/>
                  <a:t>, then</a:t>
                </a:r>
              </a:p>
              <a:p>
                <a:pPr marL="0" indent="0">
                  <a:buNone/>
                </a:pPr>
                <a:r>
                  <a:rPr lang="en-IN" dirty="0"/>
                  <a:t>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2500</m:t>
                        </m:r>
                        <m:r>
                          <a:rPr lang="en-IN" i="1">
                            <a:latin typeface="Cambria Math" panose="02040503050406030204" pitchFamily="18" charset="0"/>
                          </a:rPr>
                          <m:t>𝑋</m:t>
                        </m:r>
                        <m:r>
                          <a:rPr lang="en-IN" i="1">
                            <a:latin typeface="Cambria Math" panose="02040503050406030204" pitchFamily="18" charset="0"/>
                          </a:rPr>
                          <m:t>7</m:t>
                        </m:r>
                        <m:r>
                          <a:rPr lang="en-IN" i="1">
                            <a:latin typeface="Cambria Math" panose="02040503050406030204" pitchFamily="18" charset="0"/>
                          </a:rPr>
                          <m:t>𝑋</m:t>
                        </m:r>
                        <m:r>
                          <a:rPr lang="en-IN" i="1">
                            <a:latin typeface="Cambria Math" panose="02040503050406030204" pitchFamily="18" charset="0"/>
                          </a:rPr>
                          <m:t>4</m:t>
                        </m:r>
                      </m:num>
                      <m:den>
                        <m:r>
                          <a:rPr lang="en-IN" i="1">
                            <a:latin typeface="Cambria Math" panose="02040503050406030204" pitchFamily="18" charset="0"/>
                          </a:rPr>
                          <m:t>100</m:t>
                        </m:r>
                      </m:den>
                    </m:f>
                  </m:oMath>
                </a14:m>
                <a:r>
                  <a:rPr lang="en-IN" dirty="0"/>
                  <a:t>)+(</a:t>
                </a:r>
                <a14:m>
                  <m:oMath xmlns:m="http://schemas.openxmlformats.org/officeDocument/2006/math">
                    <m:f>
                      <m:fPr>
                        <m:ctrlPr>
                          <a:rPr lang="en-IN" i="1" dirty="0">
                            <a:latin typeface="Cambria Math" panose="02040503050406030204" pitchFamily="18" charset="0"/>
                          </a:rPr>
                        </m:ctrlPr>
                      </m:fPr>
                      <m:num>
                        <m:r>
                          <a:rPr lang="en-IN" i="1" dirty="0">
                            <a:latin typeface="Cambria Math" panose="02040503050406030204" pitchFamily="18" charset="0"/>
                          </a:rPr>
                          <m:t>𝑥𝑋</m:t>
                        </m:r>
                        <m:r>
                          <a:rPr lang="en-IN" i="1" dirty="0">
                            <a:latin typeface="Cambria Math" panose="02040503050406030204" pitchFamily="18" charset="0"/>
                          </a:rPr>
                          <m:t>7</m:t>
                        </m:r>
                        <m:r>
                          <a:rPr lang="en-IN" i="1" dirty="0">
                            <a:latin typeface="Cambria Math" panose="02040503050406030204" pitchFamily="18" charset="0"/>
                          </a:rPr>
                          <m:t>𝑋</m:t>
                        </m:r>
                        <m:r>
                          <a:rPr lang="en-IN" i="1" dirty="0">
                            <a:latin typeface="Cambria Math" panose="02040503050406030204" pitchFamily="18" charset="0"/>
                          </a:rPr>
                          <m:t>4</m:t>
                        </m:r>
                      </m:num>
                      <m:den>
                        <m:r>
                          <a:rPr lang="en-IN" i="1" dirty="0">
                            <a:latin typeface="Cambria Math" panose="02040503050406030204" pitchFamily="18" charset="0"/>
                          </a:rPr>
                          <m:t>100</m:t>
                        </m:r>
                      </m:den>
                    </m:f>
                  </m:oMath>
                </a14:m>
                <a:r>
                  <a:rPr lang="en-IN" dirty="0"/>
                  <a:t>)=1120                =&gt;  x=Rs.1500</a:t>
                </a:r>
              </a:p>
              <a:p>
                <a:pPr marL="0" indent="0">
                  <a:buNone/>
                </a:pPr>
                <a:endParaRPr lang="en-IN" dirty="0"/>
              </a:p>
              <a:p>
                <a:pPr marL="0" indent="0">
                  <a:buNone/>
                </a:pPr>
                <a:r>
                  <a:rPr lang="en-IN" dirty="0"/>
                  <a:t>16.A sum of money lent out at simple interest amounts to Rs.720 after 2years and  to Rs.1020 after  2 years and to Rs.1020 after a further  of 5years then the sum is____________</a:t>
                </a:r>
              </a:p>
              <a:p>
                <a:pPr marL="0" indent="0">
                  <a:buNone/>
                </a:pPr>
                <a:r>
                  <a:rPr lang="en-IN" dirty="0"/>
                  <a:t>Sol:  Given S.I. for 5years =1020-720=Rs. 300</a:t>
                </a:r>
              </a:p>
              <a:p>
                <a:pPr marL="0" indent="0">
                  <a:buNone/>
                </a:pPr>
                <a:r>
                  <a:rPr lang="en-IN" dirty="0"/>
                  <a:t>        S.I. for 1 year  =Rs.</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300</m:t>
                        </m:r>
                      </m:num>
                      <m:den>
                        <m:r>
                          <a:rPr lang="en-IN" i="1">
                            <a:latin typeface="Cambria Math" panose="02040503050406030204" pitchFamily="18" charset="0"/>
                          </a:rPr>
                          <m:t>5</m:t>
                        </m:r>
                      </m:den>
                    </m:f>
                  </m:oMath>
                </a14:m>
                <a:endParaRPr lang="en-IN" dirty="0"/>
              </a:p>
              <a:p>
                <a:pPr marL="0" indent="0">
                  <a:buNone/>
                </a:pPr>
                <a:r>
                  <a:rPr lang="en-IN" dirty="0"/>
                  <a:t>        =&gt;  S.I. for 2 years =Rs.(</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300</m:t>
                        </m:r>
                      </m:num>
                      <m:den>
                        <m:r>
                          <a:rPr lang="en-IN" i="1">
                            <a:latin typeface="Cambria Math" panose="02040503050406030204" pitchFamily="18" charset="0"/>
                          </a:rPr>
                          <m:t>5</m:t>
                        </m:r>
                      </m:den>
                    </m:f>
                  </m:oMath>
                </a14:m>
                <a:r>
                  <a:rPr lang="en-IN" dirty="0"/>
                  <a:t>x2)=Rs.120</a:t>
                </a:r>
              </a:p>
              <a:p>
                <a:pPr marL="0" indent="0">
                  <a:buNone/>
                </a:pPr>
                <a:r>
                  <a:rPr lang="en-IN" dirty="0"/>
                  <a:t>        =&gt;  principal = Rs.(720-120)=Rs.600.</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8545" y="1385455"/>
                <a:ext cx="11831781" cy="5357090"/>
              </a:xfrm>
              <a:blipFill>
                <a:blip r:embed="rId2"/>
                <a:stretch>
                  <a:fillRect l="-361" t="-1706" b="-455"/>
                </a:stretch>
              </a:blipFill>
            </p:spPr>
            <p:txBody>
              <a:bodyPr/>
              <a:lstStyle/>
              <a:p>
                <a:r>
                  <a:rPr lang="en-IN">
                    <a:noFill/>
                  </a:rPr>
                  <a:t> </a:t>
                </a:r>
              </a:p>
            </p:txBody>
          </p:sp>
        </mc:Fallback>
      </mc:AlternateContent>
    </p:spTree>
    <p:extLst>
      <p:ext uri="{BB962C8B-B14F-4D97-AF65-F5344CB8AC3E}">
        <p14:creationId xmlns:p14="http://schemas.microsoft.com/office/powerpoint/2010/main" xmlns="" val="238757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p:cTn id="35"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p:cTn id="42"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3">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p:cTn id="49"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1" dur="500"/>
                                        <p:tgtEl>
                                          <p:spTgt spid="3">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 calcmode="lin" valueType="num">
                                      <p:cBhvr>
                                        <p:cTn id="56"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58" dur="500"/>
                                        <p:tgtEl>
                                          <p:spTgt spid="3">
                                            <p:txEl>
                                              <p:pRg st="10" end="1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anim calcmode="lin" valueType="num">
                                      <p:cBhvr>
                                        <p:cTn id="63"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4" dur="5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65" dur="500"/>
                                        <p:tgtEl>
                                          <p:spTgt spid="3">
                                            <p:txEl>
                                              <p:pRg st="11" end="1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3">
                                            <p:txEl>
                                              <p:pRg st="12" end="12"/>
                                            </p:txEl>
                                          </p:spTgt>
                                        </p:tgtEl>
                                        <p:attrNameLst>
                                          <p:attrName>style.visibility</p:attrName>
                                        </p:attrNameLst>
                                      </p:cBhvr>
                                      <p:to>
                                        <p:strVal val="visible"/>
                                      </p:to>
                                    </p:set>
                                    <p:anim calcmode="lin" valueType="num">
                                      <p:cBhvr>
                                        <p:cTn id="70" dur="5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71" dur="500" fill="hold"/>
                                        <p:tgtEl>
                                          <p:spTgt spid="3">
                                            <p:txEl>
                                              <p:pRg st="12" end="12"/>
                                            </p:txEl>
                                          </p:spTgt>
                                        </p:tgtEl>
                                        <p:attrNameLst>
                                          <p:attrName>ppt_h</p:attrName>
                                        </p:attrNameLst>
                                      </p:cBhvr>
                                      <p:tavLst>
                                        <p:tav tm="0">
                                          <p:val>
                                            <p:fltVal val="0"/>
                                          </p:val>
                                        </p:tav>
                                        <p:tav tm="100000">
                                          <p:val>
                                            <p:strVal val="#ppt_h"/>
                                          </p:val>
                                        </p:tav>
                                      </p:tavLst>
                                    </p:anim>
                                    <p:animEffect transition="in" filter="fade">
                                      <p:cBhvr>
                                        <p:cTn id="72" dur="500"/>
                                        <p:tgtEl>
                                          <p:spTgt spid="3">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anim calcmode="lin" valueType="num">
                                      <p:cBhvr>
                                        <p:cTn id="77" dur="500" fill="hold"/>
                                        <p:tgtEl>
                                          <p:spTgt spid="3">
                                            <p:txEl>
                                              <p:pRg st="13" end="13"/>
                                            </p:txEl>
                                          </p:spTgt>
                                        </p:tgtEl>
                                        <p:attrNameLst>
                                          <p:attrName>ppt_w</p:attrName>
                                        </p:attrNameLst>
                                      </p:cBhvr>
                                      <p:tavLst>
                                        <p:tav tm="0">
                                          <p:val>
                                            <p:fltVal val="0"/>
                                          </p:val>
                                        </p:tav>
                                        <p:tav tm="100000">
                                          <p:val>
                                            <p:strVal val="#ppt_w"/>
                                          </p:val>
                                        </p:tav>
                                      </p:tavLst>
                                    </p:anim>
                                    <p:anim calcmode="lin" valueType="num">
                                      <p:cBhvr>
                                        <p:cTn id="78" dur="500" fill="hold"/>
                                        <p:tgtEl>
                                          <p:spTgt spid="3">
                                            <p:txEl>
                                              <p:pRg st="13" end="13"/>
                                            </p:txEl>
                                          </p:spTgt>
                                        </p:tgtEl>
                                        <p:attrNameLst>
                                          <p:attrName>ppt_h</p:attrName>
                                        </p:attrNameLst>
                                      </p:cBhvr>
                                      <p:tavLst>
                                        <p:tav tm="0">
                                          <p:val>
                                            <p:fltVal val="0"/>
                                          </p:val>
                                        </p:tav>
                                        <p:tav tm="100000">
                                          <p:val>
                                            <p:strVal val="#ppt_h"/>
                                          </p:val>
                                        </p:tav>
                                      </p:tavLst>
                                    </p:anim>
                                    <p:animEffect transition="in" filter="fade">
                                      <p:cBhvr>
                                        <p:cTn id="79" dur="500"/>
                                        <p:tgtEl>
                                          <p:spTgt spid="3">
                                            <p:txEl>
                                              <p:pRg st="13" end="13"/>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nodeType="clickEffect">
                                  <p:stCondLst>
                                    <p:cond delay="0"/>
                                  </p:stCondLst>
                                  <p:childTnLst>
                                    <p:set>
                                      <p:cBhvr>
                                        <p:cTn id="83" dur="1" fill="hold">
                                          <p:stCondLst>
                                            <p:cond delay="0"/>
                                          </p:stCondLst>
                                        </p:cTn>
                                        <p:tgtEl>
                                          <p:spTgt spid="3">
                                            <p:txEl>
                                              <p:pRg st="14" end="14"/>
                                            </p:txEl>
                                          </p:spTgt>
                                        </p:tgtEl>
                                        <p:attrNameLst>
                                          <p:attrName>style.visibility</p:attrName>
                                        </p:attrNameLst>
                                      </p:cBhvr>
                                      <p:to>
                                        <p:strVal val="visible"/>
                                      </p:to>
                                    </p:set>
                                    <p:anim calcmode="lin" valueType="num">
                                      <p:cBhvr>
                                        <p:cTn id="84" dur="500" fill="hold"/>
                                        <p:tgtEl>
                                          <p:spTgt spid="3">
                                            <p:txEl>
                                              <p:pRg st="14" end="14"/>
                                            </p:txEl>
                                          </p:spTgt>
                                        </p:tgtEl>
                                        <p:attrNameLst>
                                          <p:attrName>ppt_w</p:attrName>
                                        </p:attrNameLst>
                                      </p:cBhvr>
                                      <p:tavLst>
                                        <p:tav tm="0">
                                          <p:val>
                                            <p:fltVal val="0"/>
                                          </p:val>
                                        </p:tav>
                                        <p:tav tm="100000">
                                          <p:val>
                                            <p:strVal val="#ppt_w"/>
                                          </p:val>
                                        </p:tav>
                                      </p:tavLst>
                                    </p:anim>
                                    <p:anim calcmode="lin" valueType="num">
                                      <p:cBhvr>
                                        <p:cTn id="85" dur="500" fill="hold"/>
                                        <p:tgtEl>
                                          <p:spTgt spid="3">
                                            <p:txEl>
                                              <p:pRg st="14" end="14"/>
                                            </p:txEl>
                                          </p:spTgt>
                                        </p:tgtEl>
                                        <p:attrNameLst>
                                          <p:attrName>ppt_h</p:attrName>
                                        </p:attrNameLst>
                                      </p:cBhvr>
                                      <p:tavLst>
                                        <p:tav tm="0">
                                          <p:val>
                                            <p:fltVal val="0"/>
                                          </p:val>
                                        </p:tav>
                                        <p:tav tm="100000">
                                          <p:val>
                                            <p:strVal val="#ppt_h"/>
                                          </p:val>
                                        </p:tav>
                                      </p:tavLst>
                                    </p:anim>
                                    <p:animEffect transition="in" filter="fade">
                                      <p:cBhvr>
                                        <p:cTn id="86"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84727" y="1394691"/>
                <a:ext cx="11859491" cy="5338617"/>
              </a:xfrm>
            </p:spPr>
            <p:txBody>
              <a:bodyPr>
                <a:normAutofit fontScale="85000" lnSpcReduction="20000"/>
              </a:bodyPr>
              <a:lstStyle/>
              <a:p>
                <a:pPr marL="0" indent="0">
                  <a:buNone/>
                </a:pPr>
                <a:r>
                  <a:rPr lang="en-IN" dirty="0"/>
                  <a:t>17. A sum of Rs.725 is lent in the beginning of a year at a certain rate of interest. After 8 months a sum of Rs.362.50 more is lent but at the rate twice the former. At  the end of the year Rs.33.50 is earned as interest from both the loans. What was the original rate of interest?</a:t>
                </a:r>
              </a:p>
              <a:p>
                <a:pPr marL="0" indent="0">
                  <a:buNone/>
                </a:pPr>
                <a:r>
                  <a:rPr lang="en-IN" dirty="0"/>
                  <a:t>Sol:        Let the original rate be X% then  New rete=2X% </a:t>
                </a:r>
              </a:p>
              <a:p>
                <a:pPr marL="0" indent="0">
                  <a:buNone/>
                </a:pPr>
                <a:r>
                  <a:rPr lang="en-IN" dirty="0"/>
                  <a:t>            After 8 months = 12-8=4 =&gt; T=</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4</m:t>
                        </m:r>
                      </m:num>
                      <m:den>
                        <m:r>
                          <a:rPr lang="en-IN" i="1">
                            <a:latin typeface="Cambria Math" panose="02040503050406030204" pitchFamily="18" charset="0"/>
                          </a:rPr>
                          <m:t>12</m:t>
                        </m:r>
                      </m:den>
                    </m:f>
                  </m:oMath>
                </a14:m>
                <a:r>
                  <a:rPr lang="en-IN" dirty="0"/>
                  <a:t>=</a:t>
                </a:r>
                <a14:m>
                  <m:oMath xmlns:m="http://schemas.openxmlformats.org/officeDocument/2006/math">
                    <m:f>
                      <m:fPr>
                        <m:ctrlPr>
                          <a:rPr lang="en-IN" i="1" dirty="0">
                            <a:latin typeface="Cambria Math" panose="02040503050406030204" pitchFamily="18" charset="0"/>
                          </a:rPr>
                        </m:ctrlPr>
                      </m:fPr>
                      <m:num>
                        <m:r>
                          <a:rPr lang="en-IN" i="1" dirty="0">
                            <a:latin typeface="Cambria Math" panose="02040503050406030204" pitchFamily="18" charset="0"/>
                          </a:rPr>
                          <m:t>1</m:t>
                        </m:r>
                      </m:num>
                      <m:den>
                        <m:r>
                          <a:rPr lang="en-IN" i="1" dirty="0">
                            <a:latin typeface="Cambria Math" panose="02040503050406030204" pitchFamily="18" charset="0"/>
                          </a:rPr>
                          <m:t>3</m:t>
                        </m:r>
                      </m:den>
                    </m:f>
                  </m:oMath>
                </a14:m>
                <a:r>
                  <a:rPr lang="en-IN" dirty="0"/>
                  <a:t>years</a:t>
                </a:r>
              </a:p>
              <a:p>
                <a:pPr marL="0" indent="0">
                  <a:buNone/>
                </a:pPr>
                <a:r>
                  <a:rPr lang="en-IN" dirty="0"/>
                  <a:t>             =&gt;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725</m:t>
                        </m:r>
                        <m:r>
                          <a:rPr lang="en-IN" i="1">
                            <a:latin typeface="Cambria Math" panose="02040503050406030204" pitchFamily="18" charset="0"/>
                          </a:rPr>
                          <m:t>𝑋𝑥𝑋</m:t>
                        </m:r>
                        <m:r>
                          <a:rPr lang="en-IN" i="1">
                            <a:latin typeface="Cambria Math" panose="02040503050406030204" pitchFamily="18" charset="0"/>
                          </a:rPr>
                          <m:t>1</m:t>
                        </m:r>
                      </m:num>
                      <m:den>
                        <m:r>
                          <a:rPr lang="en-IN" i="1">
                            <a:latin typeface="Cambria Math" panose="02040503050406030204" pitchFamily="18" charset="0"/>
                          </a:rPr>
                          <m:t>100</m:t>
                        </m:r>
                      </m:den>
                    </m:f>
                  </m:oMath>
                </a14:m>
                <a:r>
                  <a:rPr lang="en-IN" dirty="0"/>
                  <a:t>)+(</a:t>
                </a:r>
                <a14:m>
                  <m:oMath xmlns:m="http://schemas.openxmlformats.org/officeDocument/2006/math">
                    <m:f>
                      <m:fPr>
                        <m:ctrlPr>
                          <a:rPr lang="en-IN" i="1" dirty="0">
                            <a:latin typeface="Cambria Math" panose="02040503050406030204" pitchFamily="18" charset="0"/>
                          </a:rPr>
                        </m:ctrlPr>
                      </m:fPr>
                      <m:num>
                        <m:r>
                          <a:rPr lang="en-IN" i="1" dirty="0">
                            <a:latin typeface="Cambria Math" panose="02040503050406030204" pitchFamily="18" charset="0"/>
                          </a:rPr>
                          <m:t>362.50</m:t>
                        </m:r>
                        <m:r>
                          <a:rPr lang="en-IN" i="1" dirty="0">
                            <a:latin typeface="Cambria Math" panose="02040503050406030204" pitchFamily="18" charset="0"/>
                          </a:rPr>
                          <m:t>𝑋</m:t>
                        </m:r>
                        <m:r>
                          <a:rPr lang="en-IN" i="1" dirty="0">
                            <a:latin typeface="Cambria Math" panose="02040503050406030204" pitchFamily="18" charset="0"/>
                          </a:rPr>
                          <m:t>2</m:t>
                        </m:r>
                        <m:r>
                          <a:rPr lang="en-IN" i="1" dirty="0">
                            <a:latin typeface="Cambria Math" panose="02040503050406030204" pitchFamily="18" charset="0"/>
                          </a:rPr>
                          <m:t>𝑥𝑋</m:t>
                        </m:r>
                        <m:r>
                          <a:rPr lang="en-IN" i="1" dirty="0">
                            <a:latin typeface="Cambria Math" panose="02040503050406030204" pitchFamily="18" charset="0"/>
                          </a:rPr>
                          <m:t>1</m:t>
                        </m:r>
                      </m:num>
                      <m:den>
                        <m:r>
                          <a:rPr lang="en-IN" i="1" dirty="0">
                            <a:latin typeface="Cambria Math" panose="02040503050406030204" pitchFamily="18" charset="0"/>
                          </a:rPr>
                          <m:t>100</m:t>
                        </m:r>
                        <m:r>
                          <a:rPr lang="en-IN" i="1" dirty="0">
                            <a:latin typeface="Cambria Math" panose="02040503050406030204" pitchFamily="18" charset="0"/>
                          </a:rPr>
                          <m:t>𝑋</m:t>
                        </m:r>
                        <m:r>
                          <a:rPr lang="en-IN" i="1" dirty="0">
                            <a:latin typeface="Cambria Math" panose="02040503050406030204" pitchFamily="18" charset="0"/>
                          </a:rPr>
                          <m:t>3</m:t>
                        </m:r>
                      </m:den>
                    </m:f>
                  </m:oMath>
                </a14:m>
                <a:r>
                  <a:rPr lang="en-IN" dirty="0"/>
                  <a:t>)=33.50</a:t>
                </a:r>
              </a:p>
              <a:p>
                <a:pPr marL="0" indent="0">
                  <a:buNone/>
                </a:pPr>
                <a:r>
                  <a:rPr lang="en-IN" dirty="0"/>
                  <a:t>           =&gt;   (2175+725)</a:t>
                </a:r>
                <a14:m>
                  <m:oMath xmlns:m="http://schemas.openxmlformats.org/officeDocument/2006/math">
                    <m:r>
                      <a:rPr lang="en-IN" i="1">
                        <a:latin typeface="Cambria Math" panose="02040503050406030204" pitchFamily="18" charset="0"/>
                      </a:rPr>
                      <m:t>𝑥</m:t>
                    </m:r>
                  </m:oMath>
                </a14:m>
                <a:r>
                  <a:rPr lang="en-IN" dirty="0"/>
                  <a:t>=33.50X300</a:t>
                </a:r>
              </a:p>
              <a:p>
                <a:pPr marL="0" indent="0">
                  <a:buNone/>
                </a:pPr>
                <a:r>
                  <a:rPr lang="en-IN" dirty="0"/>
                  <a:t>           =&gt;</a:t>
                </a:r>
                <a14:m>
                  <m:oMath xmlns:m="http://schemas.openxmlformats.org/officeDocument/2006/math">
                    <m:d>
                      <m:dPr>
                        <m:ctrlPr>
                          <a:rPr lang="en-IN" i="1">
                            <a:latin typeface="Cambria Math" panose="02040503050406030204" pitchFamily="18" charset="0"/>
                          </a:rPr>
                        </m:ctrlPr>
                      </m:dPr>
                      <m:e>
                        <m:r>
                          <a:rPr lang="en-IN" i="1">
                            <a:latin typeface="Cambria Math" panose="02040503050406030204" pitchFamily="18" charset="0"/>
                          </a:rPr>
                          <m:t>𝑥</m:t>
                        </m:r>
                      </m:e>
                    </m:d>
                  </m:oMath>
                </a14:m>
                <a:r>
                  <a:rPr lang="en-IN" dirty="0"/>
                  <a:t>=3.46%</a:t>
                </a:r>
              </a:p>
              <a:p>
                <a:pPr marL="0" indent="0">
                  <a:buNone/>
                </a:pPr>
                <a:r>
                  <a:rPr lang="en-IN" dirty="0"/>
                  <a:t>             original rate =3.46%</a:t>
                </a:r>
              </a:p>
              <a:p>
                <a:pPr marL="0" indent="0">
                  <a:buNone/>
                </a:pPr>
                <a:endParaRPr lang="en-IN" dirty="0"/>
              </a:p>
              <a:p>
                <a:pPr marL="0" indent="0">
                  <a:buNone/>
                </a:pPr>
                <a:r>
                  <a:rPr lang="en-IN" dirty="0"/>
                  <a:t>18. A  sum of Rs.12500 amounts to RS.15500 in 4 years at the rate of S.I. What is the rate of interest?</a:t>
                </a:r>
              </a:p>
              <a:p>
                <a:pPr marL="0" indent="0">
                  <a:buNone/>
                </a:pPr>
                <a:r>
                  <a:rPr lang="en-IN" dirty="0"/>
                  <a:t>Sol:      Given S.I. =( 12500-15500)=Rs. 3000</a:t>
                </a:r>
              </a:p>
              <a:p>
                <a:pPr marL="0" indent="0">
                  <a:buNone/>
                </a:pPr>
                <a:r>
                  <a:rPr lang="en-IN" dirty="0"/>
                  <a:t>            and P=Rs.12500, T=4 years</a:t>
                </a:r>
              </a:p>
              <a:p>
                <a:pPr marL="0" indent="0">
                  <a:buNone/>
                </a:pPr>
                <a:r>
                  <a:rPr lang="en-IN" dirty="0"/>
                  <a:t>            =&gt;  R=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100</m:t>
                        </m:r>
                        <m:r>
                          <a:rPr lang="en-IN" i="1">
                            <a:latin typeface="Cambria Math" panose="02040503050406030204" pitchFamily="18" charset="0"/>
                          </a:rPr>
                          <m:t>𝑋𝑆</m:t>
                        </m:r>
                        <m:r>
                          <a:rPr lang="en-IN" i="1">
                            <a:latin typeface="Cambria Math" panose="02040503050406030204" pitchFamily="18" charset="0"/>
                          </a:rPr>
                          <m:t>.</m:t>
                        </m:r>
                        <m:r>
                          <a:rPr lang="en-IN" i="1">
                            <a:latin typeface="Cambria Math" panose="02040503050406030204" pitchFamily="18" charset="0"/>
                          </a:rPr>
                          <m:t>𝐼</m:t>
                        </m:r>
                        <m:r>
                          <a:rPr lang="en-IN" i="1">
                            <a:latin typeface="Cambria Math" panose="02040503050406030204" pitchFamily="18" charset="0"/>
                          </a:rPr>
                          <m:t>.</m:t>
                        </m:r>
                      </m:num>
                      <m:den>
                        <m:r>
                          <a:rPr lang="en-IN" i="1">
                            <a:latin typeface="Cambria Math" panose="02040503050406030204" pitchFamily="18" charset="0"/>
                          </a:rPr>
                          <m:t>𝑃𝑋𝑇</m:t>
                        </m:r>
                      </m:den>
                    </m:f>
                  </m:oMath>
                </a14:m>
                <a:r>
                  <a:rPr lang="en-IN" dirty="0"/>
                  <a:t>)=6%</a:t>
                </a:r>
              </a:p>
              <a:p>
                <a:pPr marL="0" indent="0">
                  <a:buNone/>
                </a:pPr>
                <a:r>
                  <a:rPr lang="en-IN" dirty="0"/>
                  <a:t>            Rate of interest = 6%</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84727" y="1394691"/>
                <a:ext cx="11859491" cy="5338617"/>
              </a:xfrm>
              <a:blipFill>
                <a:blip r:embed="rId2"/>
                <a:stretch>
                  <a:fillRect l="-462" t="-2169"/>
                </a:stretch>
              </a:blipFill>
            </p:spPr>
            <p:txBody>
              <a:bodyPr/>
              <a:lstStyle/>
              <a:p>
                <a:r>
                  <a:rPr lang="en-IN">
                    <a:noFill/>
                  </a:rPr>
                  <a:t> </a:t>
                </a:r>
              </a:p>
            </p:txBody>
          </p:sp>
        </mc:Fallback>
      </mc:AlternateContent>
    </p:spTree>
    <p:extLst>
      <p:ext uri="{BB962C8B-B14F-4D97-AF65-F5344CB8AC3E}">
        <p14:creationId xmlns:p14="http://schemas.microsoft.com/office/powerpoint/2010/main" xmlns="" val="117000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7" dur="500"/>
                                        <p:tgtEl>
                                          <p:spTgt spid="3">
                                            <p:txEl>
                                              <p:pRg st="1" end="1"/>
                                            </p:txEl>
                                          </p:spTgt>
                                        </p:tgtEl>
                                      </p:cBhvr>
                                    </p:animEffect>
                                  </p:childTnLst>
                                </p:cTn>
                              </p:par>
                              <p:par>
                                <p:cTn id="28" presetID="53" presetClass="entr" presetSubtype="16" fill="hold" nodeType="with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p:cTn id="30"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2" dur="500"/>
                                        <p:tgtEl>
                                          <p:spTgt spid="3">
                                            <p:txEl>
                                              <p:pRg st="2" end="2"/>
                                            </p:txEl>
                                          </p:spTgt>
                                        </p:tgtEl>
                                      </p:cBhvr>
                                    </p:animEffect>
                                  </p:childTnLst>
                                </p:cTn>
                              </p:par>
                              <p:par>
                                <p:cTn id="33" presetID="53" presetClass="entr" presetSubtype="16" fill="hold"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p:cTn id="3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7" dur="500"/>
                                        <p:tgtEl>
                                          <p:spTgt spid="3">
                                            <p:txEl>
                                              <p:pRg st="3" end="3"/>
                                            </p:txEl>
                                          </p:spTgt>
                                        </p:tgtEl>
                                      </p:cBhvr>
                                    </p:animEffect>
                                  </p:childTnLst>
                                </p:cTn>
                              </p:par>
                              <p:par>
                                <p:cTn id="38" presetID="53" presetClass="entr" presetSubtype="16" fill="hold" nodeType="with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 calcmode="lin" valueType="num">
                                      <p:cBhvr>
                                        <p:cTn id="40"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2" dur="500"/>
                                        <p:tgtEl>
                                          <p:spTgt spid="3">
                                            <p:txEl>
                                              <p:pRg st="4" end="4"/>
                                            </p:txEl>
                                          </p:spTgt>
                                        </p:tgtEl>
                                      </p:cBhvr>
                                    </p:animEffect>
                                  </p:childTnLst>
                                </p:cTn>
                              </p:par>
                              <p:par>
                                <p:cTn id="43" presetID="53" presetClass="entr" presetSubtype="16" fill="hold"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 calcmode="lin" valueType="num">
                                      <p:cBhvr>
                                        <p:cTn id="4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6"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7" dur="500"/>
                                        <p:tgtEl>
                                          <p:spTgt spid="3">
                                            <p:txEl>
                                              <p:pRg st="5" end="5"/>
                                            </p:txEl>
                                          </p:spTgt>
                                        </p:tgtEl>
                                      </p:cBhvr>
                                    </p:animEffect>
                                  </p:childTnLst>
                                </p:cTn>
                              </p:par>
                              <p:par>
                                <p:cTn id="48" presetID="53" presetClass="entr" presetSubtype="16" fill="hold" nodeType="with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p:cTn id="50"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1"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wipe(down)">
                                      <p:cBhvr>
                                        <p:cTn id="57" dur="580">
                                          <p:stCondLst>
                                            <p:cond delay="0"/>
                                          </p:stCondLst>
                                        </p:cTn>
                                        <p:tgtEl>
                                          <p:spTgt spid="3">
                                            <p:txEl>
                                              <p:pRg st="8" end="8"/>
                                            </p:txEl>
                                          </p:spTgt>
                                        </p:tgtEl>
                                      </p:cBhvr>
                                    </p:animEffect>
                                    <p:anim calcmode="lin" valueType="num">
                                      <p:cBhvr>
                                        <p:cTn id="58"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8" end="8"/>
                                            </p:txEl>
                                          </p:spTgt>
                                        </p:tgtEl>
                                      </p:cBhvr>
                                      <p:to x="100000" y="60000"/>
                                    </p:animScale>
                                    <p:animScale>
                                      <p:cBhvr>
                                        <p:cTn id="64" dur="166" decel="50000">
                                          <p:stCondLst>
                                            <p:cond delay="676"/>
                                          </p:stCondLst>
                                        </p:cTn>
                                        <p:tgtEl>
                                          <p:spTgt spid="3">
                                            <p:txEl>
                                              <p:pRg st="8" end="8"/>
                                            </p:txEl>
                                          </p:spTgt>
                                        </p:tgtEl>
                                      </p:cBhvr>
                                      <p:to x="100000" y="100000"/>
                                    </p:animScale>
                                    <p:animScale>
                                      <p:cBhvr>
                                        <p:cTn id="65" dur="26">
                                          <p:stCondLst>
                                            <p:cond delay="1312"/>
                                          </p:stCondLst>
                                        </p:cTn>
                                        <p:tgtEl>
                                          <p:spTgt spid="3">
                                            <p:txEl>
                                              <p:pRg st="8" end="8"/>
                                            </p:txEl>
                                          </p:spTgt>
                                        </p:tgtEl>
                                      </p:cBhvr>
                                      <p:to x="100000" y="80000"/>
                                    </p:animScale>
                                    <p:animScale>
                                      <p:cBhvr>
                                        <p:cTn id="66" dur="166" decel="50000">
                                          <p:stCondLst>
                                            <p:cond delay="1338"/>
                                          </p:stCondLst>
                                        </p:cTn>
                                        <p:tgtEl>
                                          <p:spTgt spid="3">
                                            <p:txEl>
                                              <p:pRg st="8" end="8"/>
                                            </p:txEl>
                                          </p:spTgt>
                                        </p:tgtEl>
                                      </p:cBhvr>
                                      <p:to x="100000" y="100000"/>
                                    </p:animScale>
                                    <p:animScale>
                                      <p:cBhvr>
                                        <p:cTn id="67" dur="26">
                                          <p:stCondLst>
                                            <p:cond delay="1642"/>
                                          </p:stCondLst>
                                        </p:cTn>
                                        <p:tgtEl>
                                          <p:spTgt spid="3">
                                            <p:txEl>
                                              <p:pRg st="8" end="8"/>
                                            </p:txEl>
                                          </p:spTgt>
                                        </p:tgtEl>
                                      </p:cBhvr>
                                      <p:to x="100000" y="90000"/>
                                    </p:animScale>
                                    <p:animScale>
                                      <p:cBhvr>
                                        <p:cTn id="68" dur="166" decel="50000">
                                          <p:stCondLst>
                                            <p:cond delay="1668"/>
                                          </p:stCondLst>
                                        </p:cTn>
                                        <p:tgtEl>
                                          <p:spTgt spid="3">
                                            <p:txEl>
                                              <p:pRg st="8" end="8"/>
                                            </p:txEl>
                                          </p:spTgt>
                                        </p:tgtEl>
                                      </p:cBhvr>
                                      <p:to x="100000" y="100000"/>
                                    </p:animScale>
                                    <p:animScale>
                                      <p:cBhvr>
                                        <p:cTn id="69" dur="26">
                                          <p:stCondLst>
                                            <p:cond delay="1808"/>
                                          </p:stCondLst>
                                        </p:cTn>
                                        <p:tgtEl>
                                          <p:spTgt spid="3">
                                            <p:txEl>
                                              <p:pRg st="8" end="8"/>
                                            </p:txEl>
                                          </p:spTgt>
                                        </p:tgtEl>
                                      </p:cBhvr>
                                      <p:to x="100000" y="95000"/>
                                    </p:animScale>
                                    <p:animScale>
                                      <p:cBhvr>
                                        <p:cTn id="70" dur="166" decel="50000">
                                          <p:stCondLst>
                                            <p:cond delay="1834"/>
                                          </p:stCondLst>
                                        </p:cTn>
                                        <p:tgtEl>
                                          <p:spTgt spid="3">
                                            <p:txEl>
                                              <p:pRg st="8" end="8"/>
                                            </p:txEl>
                                          </p:spTgt>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37" presetClass="entr" presetSubtype="0" fill="hold" nodeType="clickEffect">
                                  <p:stCondLst>
                                    <p:cond delay="0"/>
                                  </p:stCondLst>
                                  <p:childTnLst>
                                    <p:set>
                                      <p:cBhvr>
                                        <p:cTn id="74" dur="1" fill="hold">
                                          <p:stCondLst>
                                            <p:cond delay="0"/>
                                          </p:stCondLst>
                                        </p:cTn>
                                        <p:tgtEl>
                                          <p:spTgt spid="3">
                                            <p:txEl>
                                              <p:pRg st="9" end="9"/>
                                            </p:txEl>
                                          </p:spTgt>
                                        </p:tgtEl>
                                        <p:attrNameLst>
                                          <p:attrName>style.visibility</p:attrName>
                                        </p:attrNameLst>
                                      </p:cBhvr>
                                      <p:to>
                                        <p:strVal val="visible"/>
                                      </p:to>
                                    </p:set>
                                    <p:animEffect transition="in" filter="fade">
                                      <p:cBhvr>
                                        <p:cTn id="75" dur="1000"/>
                                        <p:tgtEl>
                                          <p:spTgt spid="3">
                                            <p:txEl>
                                              <p:pRg st="9" end="9"/>
                                            </p:txEl>
                                          </p:spTgt>
                                        </p:tgtEl>
                                      </p:cBhvr>
                                    </p:animEffect>
                                    <p:anim calcmode="lin" valueType="num">
                                      <p:cBhvr>
                                        <p:cTn id="76"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7" dur="900" decel="100000" fill="hold"/>
                                        <p:tgtEl>
                                          <p:spTgt spid="3">
                                            <p:txEl>
                                              <p:pRg st="9" end="9"/>
                                            </p:txEl>
                                          </p:spTgt>
                                        </p:tgtEl>
                                        <p:attrNameLst>
                                          <p:attrName>ppt_y</p:attrName>
                                        </p:attrNameLst>
                                      </p:cBhvr>
                                      <p:tavLst>
                                        <p:tav tm="0">
                                          <p:val>
                                            <p:strVal val="#ppt_y+1"/>
                                          </p:val>
                                        </p:tav>
                                        <p:tav tm="100000">
                                          <p:val>
                                            <p:strVal val="#ppt_y-.03"/>
                                          </p:val>
                                        </p:tav>
                                      </p:tavLst>
                                    </p:anim>
                                    <p:anim calcmode="lin" valueType="num">
                                      <p:cBhvr>
                                        <p:cTn id="78" dur="100" accel="100000" fill="hold">
                                          <p:stCondLst>
                                            <p:cond delay="900"/>
                                          </p:stCondLst>
                                        </p:cTn>
                                        <p:tgtEl>
                                          <p:spTgt spid="3">
                                            <p:txEl>
                                              <p:pRg st="9" end="9"/>
                                            </p:txEl>
                                          </p:spTgt>
                                        </p:tgtEl>
                                        <p:attrNameLst>
                                          <p:attrName>ppt_y</p:attrName>
                                        </p:attrNameLst>
                                      </p:cBhvr>
                                      <p:tavLst>
                                        <p:tav tm="0">
                                          <p:val>
                                            <p:strVal val="#ppt_y-.03"/>
                                          </p:val>
                                        </p:tav>
                                        <p:tav tm="100000">
                                          <p:val>
                                            <p:strVal val="#ppt_y"/>
                                          </p:val>
                                        </p:tav>
                                      </p:tavLst>
                                    </p:anim>
                                  </p:childTnLst>
                                </p:cTn>
                              </p:par>
                              <p:par>
                                <p:cTn id="79" presetID="37" presetClass="entr" presetSubtype="0" fill="hold" nodeType="withEffect">
                                  <p:stCondLst>
                                    <p:cond delay="0"/>
                                  </p:stCondLst>
                                  <p:childTnLst>
                                    <p:set>
                                      <p:cBhvr>
                                        <p:cTn id="80" dur="1" fill="hold">
                                          <p:stCondLst>
                                            <p:cond delay="0"/>
                                          </p:stCondLst>
                                        </p:cTn>
                                        <p:tgtEl>
                                          <p:spTgt spid="3">
                                            <p:txEl>
                                              <p:pRg st="10" end="10"/>
                                            </p:txEl>
                                          </p:spTgt>
                                        </p:tgtEl>
                                        <p:attrNameLst>
                                          <p:attrName>style.visibility</p:attrName>
                                        </p:attrNameLst>
                                      </p:cBhvr>
                                      <p:to>
                                        <p:strVal val="visible"/>
                                      </p:to>
                                    </p:set>
                                    <p:animEffect transition="in" filter="fade">
                                      <p:cBhvr>
                                        <p:cTn id="81" dur="1000"/>
                                        <p:tgtEl>
                                          <p:spTgt spid="3">
                                            <p:txEl>
                                              <p:pRg st="10" end="10"/>
                                            </p:txEl>
                                          </p:spTgt>
                                        </p:tgtEl>
                                      </p:cBhvr>
                                    </p:animEffect>
                                    <p:anim calcmode="lin" valueType="num">
                                      <p:cBhvr>
                                        <p:cTn id="8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83" dur="900" decel="100000" fill="hold"/>
                                        <p:tgtEl>
                                          <p:spTgt spid="3">
                                            <p:txEl>
                                              <p:pRg st="10" end="10"/>
                                            </p:txEl>
                                          </p:spTgt>
                                        </p:tgtEl>
                                        <p:attrNameLst>
                                          <p:attrName>ppt_y</p:attrName>
                                        </p:attrNameLst>
                                      </p:cBhvr>
                                      <p:tavLst>
                                        <p:tav tm="0">
                                          <p:val>
                                            <p:strVal val="#ppt_y+1"/>
                                          </p:val>
                                        </p:tav>
                                        <p:tav tm="100000">
                                          <p:val>
                                            <p:strVal val="#ppt_y-.03"/>
                                          </p:val>
                                        </p:tav>
                                      </p:tavLst>
                                    </p:anim>
                                    <p:anim calcmode="lin" valueType="num">
                                      <p:cBhvr>
                                        <p:cTn id="84" dur="100" accel="100000" fill="hold">
                                          <p:stCondLst>
                                            <p:cond delay="900"/>
                                          </p:stCondLst>
                                        </p:cTn>
                                        <p:tgtEl>
                                          <p:spTgt spid="3">
                                            <p:txEl>
                                              <p:pRg st="10" end="10"/>
                                            </p:txEl>
                                          </p:spTgt>
                                        </p:tgtEl>
                                        <p:attrNameLst>
                                          <p:attrName>ppt_y</p:attrName>
                                        </p:attrNameLst>
                                      </p:cBhvr>
                                      <p:tavLst>
                                        <p:tav tm="0">
                                          <p:val>
                                            <p:strVal val="#ppt_y-.03"/>
                                          </p:val>
                                        </p:tav>
                                        <p:tav tm="100000">
                                          <p:val>
                                            <p:strVal val="#ppt_y"/>
                                          </p:val>
                                        </p:tav>
                                      </p:tavLst>
                                    </p:anim>
                                  </p:childTnLst>
                                </p:cTn>
                              </p:par>
                              <p:par>
                                <p:cTn id="85" presetID="37" presetClass="entr" presetSubtype="0" fill="hold" nodeType="withEffect">
                                  <p:stCondLst>
                                    <p:cond delay="0"/>
                                  </p:stCondLst>
                                  <p:childTnLst>
                                    <p:set>
                                      <p:cBhvr>
                                        <p:cTn id="86" dur="1" fill="hold">
                                          <p:stCondLst>
                                            <p:cond delay="0"/>
                                          </p:stCondLst>
                                        </p:cTn>
                                        <p:tgtEl>
                                          <p:spTgt spid="3">
                                            <p:txEl>
                                              <p:pRg st="11" end="11"/>
                                            </p:txEl>
                                          </p:spTgt>
                                        </p:tgtEl>
                                        <p:attrNameLst>
                                          <p:attrName>style.visibility</p:attrName>
                                        </p:attrNameLst>
                                      </p:cBhvr>
                                      <p:to>
                                        <p:strVal val="visible"/>
                                      </p:to>
                                    </p:set>
                                    <p:animEffect transition="in" filter="fade">
                                      <p:cBhvr>
                                        <p:cTn id="87" dur="1000"/>
                                        <p:tgtEl>
                                          <p:spTgt spid="3">
                                            <p:txEl>
                                              <p:pRg st="11" end="11"/>
                                            </p:txEl>
                                          </p:spTgt>
                                        </p:tgtEl>
                                      </p:cBhvr>
                                    </p:animEffect>
                                    <p:anim calcmode="lin" valueType="num">
                                      <p:cBhvr>
                                        <p:cTn id="88"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9" dur="900" decel="100000" fill="hold"/>
                                        <p:tgtEl>
                                          <p:spTgt spid="3">
                                            <p:txEl>
                                              <p:pRg st="11" end="11"/>
                                            </p:txEl>
                                          </p:spTgt>
                                        </p:tgtEl>
                                        <p:attrNameLst>
                                          <p:attrName>ppt_y</p:attrName>
                                        </p:attrNameLst>
                                      </p:cBhvr>
                                      <p:tavLst>
                                        <p:tav tm="0">
                                          <p:val>
                                            <p:strVal val="#ppt_y+1"/>
                                          </p:val>
                                        </p:tav>
                                        <p:tav tm="100000">
                                          <p:val>
                                            <p:strVal val="#ppt_y-.03"/>
                                          </p:val>
                                        </p:tav>
                                      </p:tavLst>
                                    </p:anim>
                                    <p:anim calcmode="lin" valueType="num">
                                      <p:cBhvr>
                                        <p:cTn id="90" dur="100" accel="100000" fill="hold">
                                          <p:stCondLst>
                                            <p:cond delay="900"/>
                                          </p:stCondLst>
                                        </p:cTn>
                                        <p:tgtEl>
                                          <p:spTgt spid="3">
                                            <p:txEl>
                                              <p:pRg st="11" end="11"/>
                                            </p:txEl>
                                          </p:spTgt>
                                        </p:tgtEl>
                                        <p:attrNameLst>
                                          <p:attrName>ppt_y</p:attrName>
                                        </p:attrNameLst>
                                      </p:cBhvr>
                                      <p:tavLst>
                                        <p:tav tm="0">
                                          <p:val>
                                            <p:strVal val="#ppt_y-.03"/>
                                          </p:val>
                                        </p:tav>
                                        <p:tav tm="100000">
                                          <p:val>
                                            <p:strVal val="#ppt_y"/>
                                          </p:val>
                                        </p:tav>
                                      </p:tavLst>
                                    </p:anim>
                                  </p:childTnLst>
                                </p:cTn>
                              </p:par>
                              <p:par>
                                <p:cTn id="91" presetID="37" presetClass="entr" presetSubtype="0" fill="hold" nodeType="withEffect">
                                  <p:stCondLst>
                                    <p:cond delay="0"/>
                                  </p:stCondLst>
                                  <p:childTnLst>
                                    <p:set>
                                      <p:cBhvr>
                                        <p:cTn id="92" dur="1" fill="hold">
                                          <p:stCondLst>
                                            <p:cond delay="0"/>
                                          </p:stCondLst>
                                        </p:cTn>
                                        <p:tgtEl>
                                          <p:spTgt spid="3">
                                            <p:txEl>
                                              <p:pRg st="12" end="12"/>
                                            </p:txEl>
                                          </p:spTgt>
                                        </p:tgtEl>
                                        <p:attrNameLst>
                                          <p:attrName>style.visibility</p:attrName>
                                        </p:attrNameLst>
                                      </p:cBhvr>
                                      <p:to>
                                        <p:strVal val="visible"/>
                                      </p:to>
                                    </p:set>
                                    <p:animEffect transition="in" filter="fade">
                                      <p:cBhvr>
                                        <p:cTn id="93" dur="1000"/>
                                        <p:tgtEl>
                                          <p:spTgt spid="3">
                                            <p:txEl>
                                              <p:pRg st="12" end="12"/>
                                            </p:txEl>
                                          </p:spTgt>
                                        </p:tgtEl>
                                      </p:cBhvr>
                                    </p:animEffect>
                                    <p:anim calcmode="lin" valueType="num">
                                      <p:cBhvr>
                                        <p:cTn id="94"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95" dur="900" decel="100000" fill="hold"/>
                                        <p:tgtEl>
                                          <p:spTgt spid="3">
                                            <p:txEl>
                                              <p:pRg st="12" end="12"/>
                                            </p:txEl>
                                          </p:spTgt>
                                        </p:tgtEl>
                                        <p:attrNameLst>
                                          <p:attrName>ppt_y</p:attrName>
                                        </p:attrNameLst>
                                      </p:cBhvr>
                                      <p:tavLst>
                                        <p:tav tm="0">
                                          <p:val>
                                            <p:strVal val="#ppt_y+1"/>
                                          </p:val>
                                        </p:tav>
                                        <p:tav tm="100000">
                                          <p:val>
                                            <p:strVal val="#ppt_y-.03"/>
                                          </p:val>
                                        </p:tav>
                                      </p:tavLst>
                                    </p:anim>
                                    <p:anim calcmode="lin" valueType="num">
                                      <p:cBhvr>
                                        <p:cTn id="96" dur="100" accel="100000" fill="hold">
                                          <p:stCondLst>
                                            <p:cond delay="900"/>
                                          </p:stCondLst>
                                        </p:cTn>
                                        <p:tgtEl>
                                          <p:spTgt spid="3">
                                            <p:txEl>
                                              <p:pRg st="12" end="1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247136"/>
            <a:ext cx="8610600" cy="1293028"/>
          </a:xfrm>
        </p:spPr>
        <p:txBody>
          <a:bodyPr/>
          <a:lstStyle/>
          <a:p>
            <a:r>
              <a:rPr lang="en-IN" b="1" dirty="0"/>
              <a:t>COMPOUND INTEREST</a:t>
            </a:r>
            <a:endParaRPr lang="en-US" dirty="0"/>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47783" y="1385456"/>
                <a:ext cx="11905672" cy="5320144"/>
              </a:xfrm>
            </p:spPr>
            <p:txBody>
              <a:bodyPr>
                <a:normAutofit/>
              </a:bodyPr>
              <a:lstStyle/>
              <a:p>
                <a:pPr marL="0" indent="0">
                  <a:buNone/>
                </a:pPr>
                <a:r>
                  <a:rPr lang="en-IN" sz="2000" b="1" u="sng" dirty="0"/>
                  <a:t>COMPOUND INTEREST:</a:t>
                </a:r>
              </a:p>
              <a:p>
                <a:pPr marL="0" indent="0">
                  <a:buNone/>
                </a:pPr>
                <a:r>
                  <a:rPr lang="en-IN" sz="2000" dirty="0"/>
                  <a:t>Sometimes it so happens that the  borrower and the lender agree to fix up a certain unit of time ,say yearly or half yearly or quarterly to settle the previous account.</a:t>
                </a:r>
              </a:p>
              <a:p>
                <a:pPr marL="0" indent="0">
                  <a:buNone/>
                </a:pPr>
                <a:r>
                  <a:rPr lang="en-IN" sz="2000" dirty="0"/>
                  <a:t>         In such cases, the amount after first unit of time becomes the principal for the second unit, the amount after second unit becomes the principal for the third unit and so on…</a:t>
                </a:r>
              </a:p>
              <a:p>
                <a:pPr marL="0" indent="0">
                  <a:buNone/>
                </a:pPr>
                <a:r>
                  <a:rPr lang="en-IN" sz="2000" dirty="0"/>
                  <a:t>       After a specified period ,the difference between the Amount and the money borrowed is called the C.I. for that period.</a:t>
                </a:r>
              </a:p>
              <a:p>
                <a:pPr marL="0" indent="0">
                  <a:buNone/>
                </a:pPr>
                <a:r>
                  <a:rPr lang="en-IN" sz="2000" b="1" u="sng" dirty="0"/>
                  <a:t>Important facts and formulae:</a:t>
                </a:r>
              </a:p>
              <a:p>
                <a:pPr marL="0" indent="0">
                  <a:buNone/>
                </a:pPr>
                <a:r>
                  <a:rPr lang="en-IN" sz="2000" dirty="0"/>
                  <a:t>   Let the principal=P, Rate=R% p.a. &amp; Time = n years</a:t>
                </a:r>
              </a:p>
              <a:p>
                <a:pPr marL="0" indent="0">
                  <a:buNone/>
                </a:pPr>
                <a:r>
                  <a:rPr lang="en-IN" sz="2000" dirty="0"/>
                  <a:t>1.When interest is compounded annually:</a:t>
                </a:r>
              </a:p>
              <a:p>
                <a:pPr marL="0" indent="0">
                  <a:buNone/>
                </a:pPr>
                <a:r>
                  <a:rPr lang="en-IN" sz="2000" dirty="0"/>
                  <a:t>            Amount = P</a:t>
                </a:r>
                <a14:m>
                  <m:oMath xmlns:m="http://schemas.openxmlformats.org/officeDocument/2006/math">
                    <m:sSup>
                      <m:sSupPr>
                        <m:ctrlPr>
                          <a:rPr lang="en-IN" sz="2000" i="1">
                            <a:latin typeface="Cambria Math" panose="02040503050406030204" pitchFamily="18" charset="0"/>
                          </a:rPr>
                        </m:ctrlPr>
                      </m:sSupPr>
                      <m:e>
                        <m:r>
                          <a:rPr lang="en-IN" sz="2000" i="1">
                            <a:latin typeface="Cambria Math" panose="02040503050406030204" pitchFamily="18" charset="0"/>
                          </a:rPr>
                          <m:t>(1+</m:t>
                        </m:r>
                        <m:f>
                          <m:fPr>
                            <m:ctrlPr>
                              <a:rPr lang="en-IN" sz="2000" i="1">
                                <a:latin typeface="Cambria Math" panose="02040503050406030204" pitchFamily="18" charset="0"/>
                              </a:rPr>
                            </m:ctrlPr>
                          </m:fPr>
                          <m:num>
                            <m:r>
                              <a:rPr lang="en-IN" sz="2000" i="1">
                                <a:latin typeface="Cambria Math" panose="02040503050406030204" pitchFamily="18" charset="0"/>
                              </a:rPr>
                              <m:t>𝑅</m:t>
                            </m:r>
                          </m:num>
                          <m:den>
                            <m:r>
                              <a:rPr lang="en-IN" sz="2000" i="1">
                                <a:latin typeface="Cambria Math" panose="02040503050406030204" pitchFamily="18" charset="0"/>
                              </a:rPr>
                              <m:t>100</m:t>
                            </m:r>
                          </m:den>
                        </m:f>
                        <m:r>
                          <a:rPr lang="en-IN" sz="2000" i="1">
                            <a:latin typeface="Cambria Math" panose="02040503050406030204" pitchFamily="18" charset="0"/>
                          </a:rPr>
                          <m:t>)</m:t>
                        </m:r>
                      </m:e>
                      <m:sup>
                        <m:r>
                          <a:rPr lang="en-IN" sz="2000" i="1">
                            <a:latin typeface="Cambria Math" panose="02040503050406030204" pitchFamily="18" charset="0"/>
                          </a:rPr>
                          <m:t>𝑛</m:t>
                        </m:r>
                      </m:sup>
                    </m:sSup>
                  </m:oMath>
                </a14:m>
                <a:endParaRPr lang="en-IN" sz="1400" dirty="0"/>
              </a:p>
              <a:p>
                <a:pPr marL="0" indent="0">
                  <a:buNone/>
                </a:pPr>
                <a:r>
                  <a:rPr lang="en-IN" sz="2000" dirty="0"/>
                  <a:t>2.When interest is compounded half yearly:</a:t>
                </a:r>
              </a:p>
              <a:p>
                <a:pPr marL="0" indent="0">
                  <a:buNone/>
                </a:pPr>
                <a:r>
                  <a:rPr lang="en-IN" sz="2000" dirty="0"/>
                  <a:t>          Amount = P</a:t>
                </a:r>
                <a14:m>
                  <m:oMath xmlns:m="http://schemas.openxmlformats.org/officeDocument/2006/math">
                    <m:sSup>
                      <m:sSupPr>
                        <m:ctrlPr>
                          <a:rPr lang="en-IN" sz="2000" i="1">
                            <a:latin typeface="Cambria Math" panose="02040503050406030204" pitchFamily="18" charset="0"/>
                          </a:rPr>
                        </m:ctrlPr>
                      </m:sSupPr>
                      <m:e>
                        <m:r>
                          <a:rPr lang="en-IN" sz="2000" i="1">
                            <a:latin typeface="Cambria Math" panose="02040503050406030204" pitchFamily="18" charset="0"/>
                          </a:rPr>
                          <m:t>(1+</m:t>
                        </m:r>
                        <m:f>
                          <m:fPr>
                            <m:ctrlPr>
                              <a:rPr lang="en-IN" sz="2000" i="1">
                                <a:latin typeface="Cambria Math" panose="02040503050406030204" pitchFamily="18" charset="0"/>
                              </a:rPr>
                            </m:ctrlPr>
                          </m:fPr>
                          <m:num>
                            <m:r>
                              <a:rPr lang="en-IN" sz="2000" i="1">
                                <a:latin typeface="Cambria Math" panose="02040503050406030204" pitchFamily="18" charset="0"/>
                              </a:rPr>
                              <m:t>(</m:t>
                            </m:r>
                            <m:f>
                              <m:fPr>
                                <m:ctrlPr>
                                  <a:rPr lang="en-IN" sz="2000" i="1">
                                    <a:latin typeface="Cambria Math" panose="02040503050406030204" pitchFamily="18" charset="0"/>
                                  </a:rPr>
                                </m:ctrlPr>
                              </m:fPr>
                              <m:num>
                                <m:r>
                                  <a:rPr lang="en-IN" sz="2000" i="1">
                                    <a:latin typeface="Cambria Math" panose="02040503050406030204" pitchFamily="18" charset="0"/>
                                  </a:rPr>
                                  <m:t>𝑅</m:t>
                                </m:r>
                              </m:num>
                              <m:den>
                                <m:r>
                                  <a:rPr lang="en-IN" sz="2000" i="1">
                                    <a:latin typeface="Cambria Math" panose="02040503050406030204" pitchFamily="18" charset="0"/>
                                  </a:rPr>
                                  <m:t>2</m:t>
                                </m:r>
                              </m:den>
                            </m:f>
                            <m:r>
                              <a:rPr lang="en-IN" sz="2000" i="1">
                                <a:latin typeface="Cambria Math" panose="02040503050406030204" pitchFamily="18" charset="0"/>
                              </a:rPr>
                              <m:t>)</m:t>
                            </m:r>
                          </m:num>
                          <m:den>
                            <m:r>
                              <a:rPr lang="en-IN" sz="2000" i="1">
                                <a:latin typeface="Cambria Math" panose="02040503050406030204" pitchFamily="18" charset="0"/>
                              </a:rPr>
                              <m:t>100</m:t>
                            </m:r>
                          </m:den>
                        </m:f>
                        <m:r>
                          <a:rPr lang="en-IN" sz="2000" i="1">
                            <a:latin typeface="Cambria Math" panose="02040503050406030204" pitchFamily="18" charset="0"/>
                          </a:rPr>
                          <m:t>)</m:t>
                        </m:r>
                      </m:e>
                      <m:sup>
                        <m:r>
                          <a:rPr lang="en-IN" sz="2000" i="1">
                            <a:latin typeface="Cambria Math" panose="02040503050406030204" pitchFamily="18" charset="0"/>
                          </a:rPr>
                          <m:t>2</m:t>
                        </m:r>
                        <m:r>
                          <a:rPr lang="en-IN" sz="2000" i="1">
                            <a:latin typeface="Cambria Math" panose="02040503050406030204" pitchFamily="18" charset="0"/>
                          </a:rPr>
                          <m:t>𝑛</m:t>
                        </m:r>
                      </m:sup>
                    </m:sSup>
                  </m:oMath>
                </a14:m>
                <a:endParaRPr lang="en-IN" sz="2000"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47783" y="1385456"/>
                <a:ext cx="11905672" cy="5320144"/>
              </a:xfrm>
              <a:blipFill>
                <a:blip r:embed="rId2"/>
                <a:stretch>
                  <a:fillRect l="-512" t="-1145" r="-973"/>
                </a:stretch>
              </a:blipFill>
            </p:spPr>
            <p:txBody>
              <a:bodyPr/>
              <a:lstStyle/>
              <a:p>
                <a:r>
                  <a:rPr lang="en-IN">
                    <a:noFill/>
                  </a:rPr>
                  <a:t> </a:t>
                </a:r>
              </a:p>
            </p:txBody>
          </p:sp>
        </mc:Fallback>
      </mc:AlternateContent>
    </p:spTree>
    <p:extLst>
      <p:ext uri="{BB962C8B-B14F-4D97-AF65-F5344CB8AC3E}">
        <p14:creationId xmlns:p14="http://schemas.microsoft.com/office/powerpoint/2010/main" xmlns="" val="323062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style.rotation</p:attrName>
                                        </p:attrNameLst>
                                      </p:cBhvr>
                                      <p:tavLst>
                                        <p:tav tm="0">
                                          <p:val>
                                            <p:fltVal val="720"/>
                                          </p:val>
                                        </p:tav>
                                        <p:tav tm="100000">
                                          <p:val>
                                            <p:fltVal val="0"/>
                                          </p:val>
                                        </p:tav>
                                      </p:tavLst>
                                    </p:anim>
                                    <p:anim calcmode="lin" valueType="num">
                                      <p:cBhvr>
                                        <p:cTn id="9" dur="2000" fill="hold"/>
                                        <p:tgtEl>
                                          <p:spTgt spid="2"/>
                                        </p:tgtEl>
                                        <p:attrNameLst>
                                          <p:attrName>ppt_h</p:attrName>
                                        </p:attrNameLst>
                                      </p:cBhvr>
                                      <p:tavLst>
                                        <p:tav tm="0">
                                          <p:val>
                                            <p:fltVal val="0"/>
                                          </p:val>
                                        </p:tav>
                                        <p:tav tm="100000">
                                          <p:val>
                                            <p:strVal val="#ppt_h"/>
                                          </p:val>
                                        </p:tav>
                                      </p:tavLst>
                                    </p:anim>
                                    <p:anim calcmode="lin" valueType="num">
                                      <p:cBhvr>
                                        <p:cTn id="10" dur="2000" fill="hold"/>
                                        <p:tgtEl>
                                          <p:spTgt spid="2"/>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80">
                                          <p:stCondLst>
                                            <p:cond delay="0"/>
                                          </p:stCondLst>
                                        </p:cTn>
                                        <p:tgtEl>
                                          <p:spTgt spid="3">
                                            <p:txEl>
                                              <p:pRg st="0" end="0"/>
                                            </p:txEl>
                                          </p:spTgt>
                                        </p:tgtEl>
                                      </p:cBhvr>
                                    </p:animEffect>
                                    <p:anim calcmode="lin" valueType="num">
                                      <p:cBhvr>
                                        <p:cTn id="16"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xEl>
                                              <p:pRg st="0" end="0"/>
                                            </p:txEl>
                                          </p:spTgt>
                                        </p:tgtEl>
                                      </p:cBhvr>
                                      <p:to x="100000" y="60000"/>
                                    </p:animScale>
                                    <p:animScale>
                                      <p:cBhvr>
                                        <p:cTn id="22" dur="166" decel="50000">
                                          <p:stCondLst>
                                            <p:cond delay="676"/>
                                          </p:stCondLst>
                                        </p:cTn>
                                        <p:tgtEl>
                                          <p:spTgt spid="3">
                                            <p:txEl>
                                              <p:pRg st="0" end="0"/>
                                            </p:txEl>
                                          </p:spTgt>
                                        </p:tgtEl>
                                      </p:cBhvr>
                                      <p:to x="100000" y="100000"/>
                                    </p:animScale>
                                    <p:animScale>
                                      <p:cBhvr>
                                        <p:cTn id="23" dur="26">
                                          <p:stCondLst>
                                            <p:cond delay="1312"/>
                                          </p:stCondLst>
                                        </p:cTn>
                                        <p:tgtEl>
                                          <p:spTgt spid="3">
                                            <p:txEl>
                                              <p:pRg st="0" end="0"/>
                                            </p:txEl>
                                          </p:spTgt>
                                        </p:tgtEl>
                                      </p:cBhvr>
                                      <p:to x="100000" y="80000"/>
                                    </p:animScale>
                                    <p:animScale>
                                      <p:cBhvr>
                                        <p:cTn id="24" dur="166" decel="50000">
                                          <p:stCondLst>
                                            <p:cond delay="1338"/>
                                          </p:stCondLst>
                                        </p:cTn>
                                        <p:tgtEl>
                                          <p:spTgt spid="3">
                                            <p:txEl>
                                              <p:pRg st="0" end="0"/>
                                            </p:txEl>
                                          </p:spTgt>
                                        </p:tgtEl>
                                      </p:cBhvr>
                                      <p:to x="100000" y="100000"/>
                                    </p:animScale>
                                    <p:animScale>
                                      <p:cBhvr>
                                        <p:cTn id="25" dur="26">
                                          <p:stCondLst>
                                            <p:cond delay="1642"/>
                                          </p:stCondLst>
                                        </p:cTn>
                                        <p:tgtEl>
                                          <p:spTgt spid="3">
                                            <p:txEl>
                                              <p:pRg st="0" end="0"/>
                                            </p:txEl>
                                          </p:spTgt>
                                        </p:tgtEl>
                                      </p:cBhvr>
                                      <p:to x="100000" y="90000"/>
                                    </p:animScale>
                                    <p:animScale>
                                      <p:cBhvr>
                                        <p:cTn id="26" dur="166" decel="50000">
                                          <p:stCondLst>
                                            <p:cond delay="1668"/>
                                          </p:stCondLst>
                                        </p:cTn>
                                        <p:tgtEl>
                                          <p:spTgt spid="3">
                                            <p:txEl>
                                              <p:pRg st="0" end="0"/>
                                            </p:txEl>
                                          </p:spTgt>
                                        </p:tgtEl>
                                      </p:cBhvr>
                                      <p:to x="100000" y="100000"/>
                                    </p:animScale>
                                    <p:animScale>
                                      <p:cBhvr>
                                        <p:cTn id="27" dur="26">
                                          <p:stCondLst>
                                            <p:cond delay="1808"/>
                                          </p:stCondLst>
                                        </p:cTn>
                                        <p:tgtEl>
                                          <p:spTgt spid="3">
                                            <p:txEl>
                                              <p:pRg st="0" end="0"/>
                                            </p:txEl>
                                          </p:spTgt>
                                        </p:tgtEl>
                                      </p:cBhvr>
                                      <p:to x="100000" y="95000"/>
                                    </p:animScale>
                                    <p:animScale>
                                      <p:cBhvr>
                                        <p:cTn id="28" dur="166" decel="50000">
                                          <p:stCondLst>
                                            <p:cond delay="1834"/>
                                          </p:stCondLst>
                                        </p:cTn>
                                        <p:tgtEl>
                                          <p:spTgt spid="3">
                                            <p:txEl>
                                              <p:pRg st="0" end="0"/>
                                            </p:txEl>
                                          </p:spTgt>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wipe(down)">
                                      <p:cBhvr>
                                        <p:cTn id="33" dur="500"/>
                                        <p:tgtEl>
                                          <p:spTgt spid="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wheel(1)">
                                      <p:cBhvr>
                                        <p:cTn id="38" dur="2000"/>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wipe(down)">
                                      <p:cBhvr>
                                        <p:cTn id="43" dur="500"/>
                                        <p:tgtEl>
                                          <p:spTgt spid="3">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Effect transition="in" filter="wipe(down)">
                                      <p:cBhvr>
                                        <p:cTn id="48" dur="580">
                                          <p:stCondLst>
                                            <p:cond delay="0"/>
                                          </p:stCondLst>
                                        </p:cTn>
                                        <p:tgtEl>
                                          <p:spTgt spid="3">
                                            <p:txEl>
                                              <p:pRg st="4" end="4"/>
                                            </p:txEl>
                                          </p:spTgt>
                                        </p:tgtEl>
                                      </p:cBhvr>
                                    </p:animEffect>
                                    <p:anim calcmode="lin" valueType="num">
                                      <p:cBhvr>
                                        <p:cTn id="49"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54" dur="26">
                                          <p:stCondLst>
                                            <p:cond delay="650"/>
                                          </p:stCondLst>
                                        </p:cTn>
                                        <p:tgtEl>
                                          <p:spTgt spid="3">
                                            <p:txEl>
                                              <p:pRg st="4" end="4"/>
                                            </p:txEl>
                                          </p:spTgt>
                                        </p:tgtEl>
                                      </p:cBhvr>
                                      <p:to x="100000" y="60000"/>
                                    </p:animScale>
                                    <p:animScale>
                                      <p:cBhvr>
                                        <p:cTn id="55" dur="166" decel="50000">
                                          <p:stCondLst>
                                            <p:cond delay="676"/>
                                          </p:stCondLst>
                                        </p:cTn>
                                        <p:tgtEl>
                                          <p:spTgt spid="3">
                                            <p:txEl>
                                              <p:pRg st="4" end="4"/>
                                            </p:txEl>
                                          </p:spTgt>
                                        </p:tgtEl>
                                      </p:cBhvr>
                                      <p:to x="100000" y="100000"/>
                                    </p:animScale>
                                    <p:animScale>
                                      <p:cBhvr>
                                        <p:cTn id="56" dur="26">
                                          <p:stCondLst>
                                            <p:cond delay="1312"/>
                                          </p:stCondLst>
                                        </p:cTn>
                                        <p:tgtEl>
                                          <p:spTgt spid="3">
                                            <p:txEl>
                                              <p:pRg st="4" end="4"/>
                                            </p:txEl>
                                          </p:spTgt>
                                        </p:tgtEl>
                                      </p:cBhvr>
                                      <p:to x="100000" y="80000"/>
                                    </p:animScale>
                                    <p:animScale>
                                      <p:cBhvr>
                                        <p:cTn id="57" dur="166" decel="50000">
                                          <p:stCondLst>
                                            <p:cond delay="1338"/>
                                          </p:stCondLst>
                                        </p:cTn>
                                        <p:tgtEl>
                                          <p:spTgt spid="3">
                                            <p:txEl>
                                              <p:pRg st="4" end="4"/>
                                            </p:txEl>
                                          </p:spTgt>
                                        </p:tgtEl>
                                      </p:cBhvr>
                                      <p:to x="100000" y="100000"/>
                                    </p:animScale>
                                    <p:animScale>
                                      <p:cBhvr>
                                        <p:cTn id="58" dur="26">
                                          <p:stCondLst>
                                            <p:cond delay="1642"/>
                                          </p:stCondLst>
                                        </p:cTn>
                                        <p:tgtEl>
                                          <p:spTgt spid="3">
                                            <p:txEl>
                                              <p:pRg st="4" end="4"/>
                                            </p:txEl>
                                          </p:spTgt>
                                        </p:tgtEl>
                                      </p:cBhvr>
                                      <p:to x="100000" y="90000"/>
                                    </p:animScale>
                                    <p:animScale>
                                      <p:cBhvr>
                                        <p:cTn id="59" dur="166" decel="50000">
                                          <p:stCondLst>
                                            <p:cond delay="1668"/>
                                          </p:stCondLst>
                                        </p:cTn>
                                        <p:tgtEl>
                                          <p:spTgt spid="3">
                                            <p:txEl>
                                              <p:pRg st="4" end="4"/>
                                            </p:txEl>
                                          </p:spTgt>
                                        </p:tgtEl>
                                      </p:cBhvr>
                                      <p:to x="100000" y="100000"/>
                                    </p:animScale>
                                    <p:animScale>
                                      <p:cBhvr>
                                        <p:cTn id="60" dur="26">
                                          <p:stCondLst>
                                            <p:cond delay="1808"/>
                                          </p:stCondLst>
                                        </p:cTn>
                                        <p:tgtEl>
                                          <p:spTgt spid="3">
                                            <p:txEl>
                                              <p:pRg st="4" end="4"/>
                                            </p:txEl>
                                          </p:spTgt>
                                        </p:tgtEl>
                                      </p:cBhvr>
                                      <p:to x="100000" y="95000"/>
                                    </p:animScale>
                                    <p:animScale>
                                      <p:cBhvr>
                                        <p:cTn id="61" dur="166" decel="50000">
                                          <p:stCondLst>
                                            <p:cond delay="1834"/>
                                          </p:stCondLst>
                                        </p:cTn>
                                        <p:tgtEl>
                                          <p:spTgt spid="3">
                                            <p:txEl>
                                              <p:pRg st="4" end="4"/>
                                            </p:txEl>
                                          </p:spTgt>
                                        </p:tgtEl>
                                      </p:cBhvr>
                                      <p:to x="100000" y="100000"/>
                                    </p:animScale>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nodeType="clickEffect">
                                  <p:stCondLst>
                                    <p:cond delay="0"/>
                                  </p:stCondLst>
                                  <p:childTnLst>
                                    <p:set>
                                      <p:cBhvr>
                                        <p:cTn id="65" dur="1" fill="hold">
                                          <p:stCondLst>
                                            <p:cond delay="0"/>
                                          </p:stCondLst>
                                        </p:cTn>
                                        <p:tgtEl>
                                          <p:spTgt spid="3">
                                            <p:txEl>
                                              <p:pRg st="5" end="5"/>
                                            </p:txEl>
                                          </p:spTgt>
                                        </p:tgtEl>
                                        <p:attrNameLst>
                                          <p:attrName>style.visibility</p:attrName>
                                        </p:attrNameLst>
                                      </p:cBhvr>
                                      <p:to>
                                        <p:strVal val="visible"/>
                                      </p:to>
                                    </p:set>
                                    <p:animEffect transition="in" filter="circle(in)">
                                      <p:cBhvr>
                                        <p:cTn id="66" dur="2000"/>
                                        <p:tgtEl>
                                          <p:spTgt spid="3">
                                            <p:txEl>
                                              <p:pRg st="5" end="5"/>
                                            </p:txEl>
                                          </p:spTgt>
                                        </p:tgtEl>
                                      </p:cBhvr>
                                    </p:animEffect>
                                  </p:childTnLst>
                                </p:cTn>
                              </p:par>
                              <p:par>
                                <p:cTn id="67" presetID="6" presetClass="entr" presetSubtype="16" fill="hold" nodeType="withEffect">
                                  <p:stCondLst>
                                    <p:cond delay="0"/>
                                  </p:stCondLst>
                                  <p:childTnLst>
                                    <p:set>
                                      <p:cBhvr>
                                        <p:cTn id="68" dur="1" fill="hold">
                                          <p:stCondLst>
                                            <p:cond delay="0"/>
                                          </p:stCondLst>
                                        </p:cTn>
                                        <p:tgtEl>
                                          <p:spTgt spid="3">
                                            <p:txEl>
                                              <p:pRg st="6" end="6"/>
                                            </p:txEl>
                                          </p:spTgt>
                                        </p:tgtEl>
                                        <p:attrNameLst>
                                          <p:attrName>style.visibility</p:attrName>
                                        </p:attrNameLst>
                                      </p:cBhvr>
                                      <p:to>
                                        <p:strVal val="visible"/>
                                      </p:to>
                                    </p:set>
                                    <p:animEffect transition="in" filter="circle(in)">
                                      <p:cBhvr>
                                        <p:cTn id="69" dur="2000"/>
                                        <p:tgtEl>
                                          <p:spTgt spid="3">
                                            <p:txEl>
                                              <p:pRg st="6" end="6"/>
                                            </p:txEl>
                                          </p:spTgt>
                                        </p:tgtEl>
                                      </p:cBhvr>
                                    </p:animEffect>
                                  </p:childTnLst>
                                </p:cTn>
                              </p:par>
                              <p:par>
                                <p:cTn id="70" presetID="6" presetClass="entr" presetSubtype="16" fill="hold" nodeType="with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circle(in)">
                                      <p:cBhvr>
                                        <p:cTn id="72" dur="2000"/>
                                        <p:tgtEl>
                                          <p:spTgt spid="3">
                                            <p:txEl>
                                              <p:pRg st="7" end="7"/>
                                            </p:txEl>
                                          </p:spTgt>
                                        </p:tgtEl>
                                      </p:cBhvr>
                                    </p:animEffect>
                                  </p:childTnLst>
                                </p:cTn>
                              </p:par>
                              <p:par>
                                <p:cTn id="73" presetID="6" presetClass="entr" presetSubtype="16" fill="hold" nodeType="withEffect">
                                  <p:stCondLst>
                                    <p:cond delay="0"/>
                                  </p:stCondLst>
                                  <p:childTnLst>
                                    <p:set>
                                      <p:cBhvr>
                                        <p:cTn id="74" dur="1" fill="hold">
                                          <p:stCondLst>
                                            <p:cond delay="0"/>
                                          </p:stCondLst>
                                        </p:cTn>
                                        <p:tgtEl>
                                          <p:spTgt spid="3">
                                            <p:txEl>
                                              <p:pRg st="8" end="8"/>
                                            </p:txEl>
                                          </p:spTgt>
                                        </p:tgtEl>
                                        <p:attrNameLst>
                                          <p:attrName>style.visibility</p:attrName>
                                        </p:attrNameLst>
                                      </p:cBhvr>
                                      <p:to>
                                        <p:strVal val="visible"/>
                                      </p:to>
                                    </p:set>
                                    <p:animEffect transition="in" filter="circle(in)">
                                      <p:cBhvr>
                                        <p:cTn id="75" dur="2000"/>
                                        <p:tgtEl>
                                          <p:spTgt spid="3">
                                            <p:txEl>
                                              <p:pRg st="8" end="8"/>
                                            </p:txEl>
                                          </p:spTgt>
                                        </p:tgtEl>
                                      </p:cBhvr>
                                    </p:animEffect>
                                  </p:childTnLst>
                                </p:cTn>
                              </p:par>
                              <p:par>
                                <p:cTn id="76" presetID="6" presetClass="entr" presetSubtype="16" fill="hold" nodeType="withEffect">
                                  <p:stCondLst>
                                    <p:cond delay="0"/>
                                  </p:stCondLst>
                                  <p:childTnLst>
                                    <p:set>
                                      <p:cBhvr>
                                        <p:cTn id="77" dur="1" fill="hold">
                                          <p:stCondLst>
                                            <p:cond delay="0"/>
                                          </p:stCondLst>
                                        </p:cTn>
                                        <p:tgtEl>
                                          <p:spTgt spid="3">
                                            <p:txEl>
                                              <p:pRg st="9" end="9"/>
                                            </p:txEl>
                                          </p:spTgt>
                                        </p:tgtEl>
                                        <p:attrNameLst>
                                          <p:attrName>style.visibility</p:attrName>
                                        </p:attrNameLst>
                                      </p:cBhvr>
                                      <p:to>
                                        <p:strVal val="visible"/>
                                      </p:to>
                                    </p:set>
                                    <p:animEffect transition="in" filter="circle(in)">
                                      <p:cBhvr>
                                        <p:cTn id="78"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92365" y="1454727"/>
                <a:ext cx="11970326" cy="5403273"/>
              </a:xfrm>
            </p:spPr>
            <p:txBody>
              <a:bodyPr>
                <a:normAutofit/>
              </a:bodyPr>
              <a:lstStyle/>
              <a:p>
                <a:pPr marL="0" indent="0">
                  <a:buNone/>
                </a:pPr>
                <a:r>
                  <a:rPr lang="en-IN" dirty="0"/>
                  <a:t>3.When interest is compounded quarterly :</a:t>
                </a:r>
              </a:p>
              <a:p>
                <a:pPr marL="0" indent="0">
                  <a:buNone/>
                </a:pPr>
                <a:r>
                  <a:rPr lang="en-IN" dirty="0"/>
                  <a:t>          Amount = P</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𝑅</m:t>
                                </m:r>
                              </m:num>
                              <m:den>
                                <m:r>
                                  <a:rPr lang="en-IN" i="1">
                                    <a:latin typeface="Cambria Math" panose="02040503050406030204" pitchFamily="18" charset="0"/>
                                  </a:rPr>
                                  <m:t>4</m:t>
                                </m:r>
                              </m:den>
                            </m:f>
                            <m:r>
                              <a:rPr lang="en-IN" i="1">
                                <a:latin typeface="Cambria Math" panose="02040503050406030204" pitchFamily="18" charset="0"/>
                              </a:rPr>
                              <m:t>)</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4</m:t>
                        </m:r>
                        <m:r>
                          <a:rPr lang="en-IN" i="1">
                            <a:latin typeface="Cambria Math" panose="02040503050406030204" pitchFamily="18" charset="0"/>
                          </a:rPr>
                          <m:t>𝑛</m:t>
                        </m:r>
                      </m:sup>
                    </m:sSup>
                  </m:oMath>
                </a14:m>
                <a:endParaRPr lang="en-IN" dirty="0"/>
              </a:p>
              <a:p>
                <a:pPr marL="0" indent="0">
                  <a:buNone/>
                </a:pPr>
                <a:r>
                  <a:rPr lang="en-IN" dirty="0"/>
                  <a:t>4.When interest  is compounded annually but time is in fraction say, 3</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2</m:t>
                        </m:r>
                      </m:num>
                      <m:den>
                        <m:r>
                          <a:rPr lang="en-IN" i="1">
                            <a:latin typeface="Cambria Math" panose="02040503050406030204" pitchFamily="18" charset="0"/>
                          </a:rPr>
                          <m:t>5</m:t>
                        </m:r>
                      </m:den>
                    </m:f>
                  </m:oMath>
                </a14:m>
                <a:r>
                  <a:rPr lang="en-IN" dirty="0"/>
                  <a:t> years:</a:t>
                </a:r>
              </a:p>
              <a:p>
                <a:pPr marL="0" indent="0">
                  <a:buNone/>
                </a:pPr>
                <a:r>
                  <a:rPr lang="en-IN" dirty="0"/>
                  <a:t>               Amount = P</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𝑅</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3</m:t>
                        </m:r>
                      </m:sup>
                    </m:sSup>
                    <m:r>
                      <a:rPr lang="en-US" b="0" i="1" smtClean="0">
                        <a:latin typeface="Cambria Math" panose="02040503050406030204" pitchFamily="18" charset="0"/>
                      </a:rPr>
                      <m:t>∗</m:t>
                    </m:r>
                    <m:d>
                      <m:dPr>
                        <m:ctrlPr>
                          <a:rPr lang="en-IN" i="1">
                            <a:latin typeface="Cambria Math" panose="02040503050406030204" pitchFamily="18" charset="0"/>
                          </a:rPr>
                        </m:ctrlPr>
                      </m:dPr>
                      <m:e>
                        <m:r>
                          <a:rPr lang="en-IN" i="1">
                            <a:latin typeface="Cambria Math" panose="02040503050406030204" pitchFamily="18" charset="0"/>
                          </a:rPr>
                          <m:t>1+</m:t>
                        </m:r>
                        <m:f>
                          <m:fPr>
                            <m:ctrlPr>
                              <a:rPr lang="en-IN" i="1">
                                <a:latin typeface="Cambria Math" panose="02040503050406030204" pitchFamily="18" charset="0"/>
                              </a:rPr>
                            </m:ctrlPr>
                          </m:fPr>
                          <m:num>
                            <m:f>
                              <m:fPr>
                                <m:ctrlPr>
                                  <a:rPr lang="en-IN" i="1">
                                    <a:latin typeface="Cambria Math" panose="02040503050406030204" pitchFamily="18" charset="0"/>
                                  </a:rPr>
                                </m:ctrlPr>
                              </m:fPr>
                              <m:num>
                                <m:r>
                                  <a:rPr lang="en-IN" i="1">
                                    <a:latin typeface="Cambria Math" panose="02040503050406030204" pitchFamily="18" charset="0"/>
                                  </a:rPr>
                                  <m:t>2</m:t>
                                </m:r>
                              </m:num>
                              <m:den>
                                <m:r>
                                  <a:rPr lang="en-IN" i="1">
                                    <a:latin typeface="Cambria Math" panose="02040503050406030204" pitchFamily="18" charset="0"/>
                                  </a:rPr>
                                  <m:t>5</m:t>
                                </m:r>
                              </m:den>
                            </m:f>
                            <m:r>
                              <a:rPr lang="en-IN" i="1">
                                <a:latin typeface="Cambria Math" panose="02040503050406030204" pitchFamily="18" charset="0"/>
                              </a:rPr>
                              <m:t>𝑅</m:t>
                            </m:r>
                          </m:num>
                          <m:den>
                            <m:r>
                              <a:rPr lang="en-IN" i="1">
                                <a:latin typeface="Cambria Math" panose="02040503050406030204" pitchFamily="18" charset="0"/>
                              </a:rPr>
                              <m:t>100</m:t>
                            </m:r>
                          </m:den>
                        </m:f>
                      </m:e>
                    </m:d>
                  </m:oMath>
                </a14:m>
                <a:endParaRPr lang="en-IN" dirty="0"/>
              </a:p>
              <a:p>
                <a:pPr marL="0" indent="0">
                  <a:buNone/>
                </a:pPr>
                <a:r>
                  <a:rPr lang="en-IN" dirty="0"/>
                  <a:t>5.When rates are different for different years ,say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𝑅</m:t>
                        </m:r>
                      </m:e>
                      <m:sub>
                        <m:r>
                          <a:rPr lang="en-IN" i="1">
                            <a:latin typeface="Cambria Math" panose="02040503050406030204" pitchFamily="18" charset="0"/>
                          </a:rPr>
                          <m:t>1</m:t>
                        </m:r>
                      </m:sub>
                    </m:sSub>
                  </m:oMath>
                </a14:m>
                <a:r>
                  <a:rPr lang="en-IN" dirty="0"/>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𝑅</m:t>
                        </m:r>
                      </m:e>
                      <m:sub>
                        <m:r>
                          <a:rPr lang="en-IN" i="1">
                            <a:latin typeface="Cambria Math" panose="02040503050406030204" pitchFamily="18" charset="0"/>
                          </a:rPr>
                          <m:t>2</m:t>
                        </m:r>
                      </m:sub>
                    </m:sSub>
                  </m:oMath>
                </a14:m>
                <a:r>
                  <a:rPr lang="en-IN" dirty="0"/>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𝑅</m:t>
                        </m:r>
                      </m:e>
                      <m:sub>
                        <m:r>
                          <a:rPr lang="en-IN" i="1">
                            <a:latin typeface="Cambria Math" panose="02040503050406030204" pitchFamily="18" charset="0"/>
                          </a:rPr>
                          <m:t>3</m:t>
                        </m:r>
                      </m:sub>
                    </m:sSub>
                  </m:oMath>
                </a14:m>
                <a:r>
                  <a:rPr lang="en-IN" dirty="0"/>
                  <a:t>% for 1</a:t>
                </a:r>
                <a:r>
                  <a:rPr lang="en-IN" baseline="30000" dirty="0"/>
                  <a:t>st</a:t>
                </a:r>
                <a:r>
                  <a:rPr lang="en-IN" dirty="0"/>
                  <a:t> ,2</a:t>
                </a:r>
                <a:r>
                  <a:rPr lang="en-IN" baseline="30000" dirty="0"/>
                  <a:t>nd</a:t>
                </a:r>
                <a:r>
                  <a:rPr lang="en-IN" dirty="0"/>
                  <a:t> and </a:t>
                </a:r>
              </a:p>
              <a:p>
                <a:pPr marL="0" indent="0">
                  <a:buNone/>
                </a:pPr>
                <a:r>
                  <a:rPr lang="en-IN" dirty="0"/>
                  <a:t>    3</a:t>
                </a:r>
                <a:r>
                  <a:rPr lang="en-IN" baseline="30000" dirty="0"/>
                  <a:t>rd</a:t>
                </a:r>
                <a:r>
                  <a:rPr lang="en-IN" dirty="0"/>
                  <a:t> year respectively then</a:t>
                </a:r>
              </a:p>
              <a:p>
                <a:pPr marL="0" indent="0">
                  <a:buNone/>
                </a:pPr>
                <a:r>
                  <a:rPr lang="en-IN" dirty="0"/>
                  <a:t>           Amount = P(1+</a:t>
                </a:r>
                <a14:m>
                  <m:oMath xmlns:m="http://schemas.openxmlformats.org/officeDocument/2006/math">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𝑅</m:t>
                            </m:r>
                          </m:e>
                          <m:sub>
                            <m:r>
                              <a:rPr lang="en-IN" i="1">
                                <a:latin typeface="Cambria Math" panose="02040503050406030204" pitchFamily="18" charset="0"/>
                              </a:rPr>
                              <m:t>1</m:t>
                            </m:r>
                          </m:sub>
                        </m:sSub>
                      </m:num>
                      <m:den>
                        <m:r>
                          <a:rPr lang="en-IN" i="1">
                            <a:latin typeface="Cambria Math" panose="02040503050406030204" pitchFamily="18" charset="0"/>
                          </a:rPr>
                          <m:t>100</m:t>
                        </m:r>
                      </m:den>
                    </m:f>
                  </m:oMath>
                </a14:m>
                <a:r>
                  <a:rPr lang="en-IN" dirty="0"/>
                  <a:t>)(1+</a:t>
                </a:r>
                <a14:m>
                  <m:oMath xmlns:m="http://schemas.openxmlformats.org/officeDocument/2006/math">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𝑅</m:t>
                            </m:r>
                          </m:e>
                          <m:sub>
                            <m:r>
                              <a:rPr lang="en-IN" i="1">
                                <a:latin typeface="Cambria Math" panose="02040503050406030204" pitchFamily="18" charset="0"/>
                              </a:rPr>
                              <m:t>2</m:t>
                            </m:r>
                          </m:sub>
                        </m:sSub>
                      </m:num>
                      <m:den>
                        <m:r>
                          <a:rPr lang="en-IN" i="1">
                            <a:latin typeface="Cambria Math" panose="02040503050406030204" pitchFamily="18" charset="0"/>
                          </a:rPr>
                          <m:t>100</m:t>
                        </m:r>
                      </m:den>
                    </m:f>
                  </m:oMath>
                </a14:m>
                <a:r>
                  <a:rPr lang="en-IN" dirty="0"/>
                  <a:t>)(1+</a:t>
                </a:r>
                <a14:m>
                  <m:oMath xmlns:m="http://schemas.openxmlformats.org/officeDocument/2006/math">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𝑅</m:t>
                            </m:r>
                          </m:e>
                          <m:sub>
                            <m:r>
                              <a:rPr lang="en-IN" i="1">
                                <a:latin typeface="Cambria Math" panose="02040503050406030204" pitchFamily="18" charset="0"/>
                              </a:rPr>
                              <m:t>3</m:t>
                            </m:r>
                          </m:sub>
                        </m:sSub>
                      </m:num>
                      <m:den>
                        <m:r>
                          <a:rPr lang="en-IN" i="1">
                            <a:latin typeface="Cambria Math" panose="02040503050406030204" pitchFamily="18" charset="0"/>
                          </a:rPr>
                          <m:t>100</m:t>
                        </m:r>
                      </m:den>
                    </m:f>
                  </m:oMath>
                </a14:m>
                <a:r>
                  <a:rPr lang="en-IN" dirty="0"/>
                  <a:t>)</a:t>
                </a:r>
              </a:p>
              <a:p>
                <a:pPr marL="0" indent="0">
                  <a:buNone/>
                </a:pPr>
                <a:r>
                  <a:rPr lang="en-IN" dirty="0"/>
                  <a:t>6.Present worth of </a:t>
                </a:r>
                <a:r>
                  <a:rPr lang="en-IN" dirty="0" err="1"/>
                  <a:t>Rs.x</a:t>
                </a:r>
                <a:r>
                  <a:rPr lang="en-IN" dirty="0"/>
                  <a:t>  due n years hence is given by :</a:t>
                </a:r>
              </a:p>
              <a:p>
                <a:pPr marL="0" indent="0">
                  <a:buNone/>
                </a:pPr>
                <a:r>
                  <a:rPr lang="en-IN" dirty="0"/>
                  <a:t>          Present worth =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𝑥</m:t>
                        </m:r>
                      </m:num>
                      <m:den>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𝑅</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𝑛</m:t>
                            </m:r>
                          </m:sup>
                        </m:sSup>
                      </m:den>
                    </m:f>
                  </m:oMath>
                </a14:m>
                <a:endParaRPr lang="en-IN"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2365" y="1454727"/>
                <a:ext cx="11970326" cy="5403273"/>
              </a:xfrm>
              <a:blipFill>
                <a:blip r:embed="rId2"/>
                <a:stretch>
                  <a:fillRect l="-662" t="-1467"/>
                </a:stretch>
              </a:blipFill>
            </p:spPr>
            <p:txBody>
              <a:bodyPr/>
              <a:lstStyle/>
              <a:p>
                <a:r>
                  <a:rPr lang="en-IN">
                    <a:noFill/>
                  </a:rPr>
                  <a:t> </a:t>
                </a:r>
              </a:p>
            </p:txBody>
          </p:sp>
        </mc:Fallback>
      </mc:AlternateContent>
    </p:spTree>
    <p:extLst>
      <p:ext uri="{BB962C8B-B14F-4D97-AF65-F5344CB8AC3E}">
        <p14:creationId xmlns:p14="http://schemas.microsoft.com/office/powerpoint/2010/main" xmlns="" val="165937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wipe(down)">
                                      <p:cBhvr>
                                        <p:cTn id="61" dur="580">
                                          <p:stCondLst>
                                            <p:cond delay="0"/>
                                          </p:stCondLst>
                                        </p:cTn>
                                        <p:tgtEl>
                                          <p:spTgt spid="3">
                                            <p:txEl>
                                              <p:pRg st="3" end="3"/>
                                            </p:txEl>
                                          </p:spTgt>
                                        </p:tgtEl>
                                      </p:cBhvr>
                                    </p:animEffect>
                                    <p:anim calcmode="lin" valueType="num">
                                      <p:cBhvr>
                                        <p:cTn id="6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3" end="3"/>
                                            </p:txEl>
                                          </p:spTgt>
                                        </p:tgtEl>
                                      </p:cBhvr>
                                      <p:to x="100000" y="60000"/>
                                    </p:animScale>
                                    <p:animScale>
                                      <p:cBhvr>
                                        <p:cTn id="68" dur="166" decel="50000">
                                          <p:stCondLst>
                                            <p:cond delay="676"/>
                                          </p:stCondLst>
                                        </p:cTn>
                                        <p:tgtEl>
                                          <p:spTgt spid="3">
                                            <p:txEl>
                                              <p:pRg st="3" end="3"/>
                                            </p:txEl>
                                          </p:spTgt>
                                        </p:tgtEl>
                                      </p:cBhvr>
                                      <p:to x="100000" y="100000"/>
                                    </p:animScale>
                                    <p:animScale>
                                      <p:cBhvr>
                                        <p:cTn id="69" dur="26">
                                          <p:stCondLst>
                                            <p:cond delay="1312"/>
                                          </p:stCondLst>
                                        </p:cTn>
                                        <p:tgtEl>
                                          <p:spTgt spid="3">
                                            <p:txEl>
                                              <p:pRg st="3" end="3"/>
                                            </p:txEl>
                                          </p:spTgt>
                                        </p:tgtEl>
                                      </p:cBhvr>
                                      <p:to x="100000" y="80000"/>
                                    </p:animScale>
                                    <p:animScale>
                                      <p:cBhvr>
                                        <p:cTn id="70" dur="166" decel="50000">
                                          <p:stCondLst>
                                            <p:cond delay="1338"/>
                                          </p:stCondLst>
                                        </p:cTn>
                                        <p:tgtEl>
                                          <p:spTgt spid="3">
                                            <p:txEl>
                                              <p:pRg st="3" end="3"/>
                                            </p:txEl>
                                          </p:spTgt>
                                        </p:tgtEl>
                                      </p:cBhvr>
                                      <p:to x="100000" y="100000"/>
                                    </p:animScale>
                                    <p:animScale>
                                      <p:cBhvr>
                                        <p:cTn id="71" dur="26">
                                          <p:stCondLst>
                                            <p:cond delay="1642"/>
                                          </p:stCondLst>
                                        </p:cTn>
                                        <p:tgtEl>
                                          <p:spTgt spid="3">
                                            <p:txEl>
                                              <p:pRg st="3" end="3"/>
                                            </p:txEl>
                                          </p:spTgt>
                                        </p:tgtEl>
                                      </p:cBhvr>
                                      <p:to x="100000" y="90000"/>
                                    </p:animScale>
                                    <p:animScale>
                                      <p:cBhvr>
                                        <p:cTn id="72" dur="166" decel="50000">
                                          <p:stCondLst>
                                            <p:cond delay="1668"/>
                                          </p:stCondLst>
                                        </p:cTn>
                                        <p:tgtEl>
                                          <p:spTgt spid="3">
                                            <p:txEl>
                                              <p:pRg st="3" end="3"/>
                                            </p:txEl>
                                          </p:spTgt>
                                        </p:tgtEl>
                                      </p:cBhvr>
                                      <p:to x="100000" y="100000"/>
                                    </p:animScale>
                                    <p:animScale>
                                      <p:cBhvr>
                                        <p:cTn id="73" dur="26">
                                          <p:stCondLst>
                                            <p:cond delay="1808"/>
                                          </p:stCondLst>
                                        </p:cTn>
                                        <p:tgtEl>
                                          <p:spTgt spid="3">
                                            <p:txEl>
                                              <p:pRg st="3" end="3"/>
                                            </p:txEl>
                                          </p:spTgt>
                                        </p:tgtEl>
                                      </p:cBhvr>
                                      <p:to x="100000" y="95000"/>
                                    </p:animScale>
                                    <p:animScale>
                                      <p:cBhvr>
                                        <p:cTn id="74" dur="166" decel="50000">
                                          <p:stCondLst>
                                            <p:cond delay="1834"/>
                                          </p:stCondLst>
                                        </p:cTn>
                                        <p:tgtEl>
                                          <p:spTgt spid="3">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wipe(down)">
                                      <p:cBhvr>
                                        <p:cTn id="79" dur="580">
                                          <p:stCondLst>
                                            <p:cond delay="0"/>
                                          </p:stCondLst>
                                        </p:cTn>
                                        <p:tgtEl>
                                          <p:spTgt spid="3">
                                            <p:txEl>
                                              <p:pRg st="4" end="4"/>
                                            </p:txEl>
                                          </p:spTgt>
                                        </p:tgtEl>
                                      </p:cBhvr>
                                    </p:animEffect>
                                    <p:anim calcmode="lin" valueType="num">
                                      <p:cBhvr>
                                        <p:cTn id="8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4" end="4"/>
                                            </p:txEl>
                                          </p:spTgt>
                                        </p:tgtEl>
                                      </p:cBhvr>
                                      <p:to x="100000" y="60000"/>
                                    </p:animScale>
                                    <p:animScale>
                                      <p:cBhvr>
                                        <p:cTn id="86" dur="166" decel="50000">
                                          <p:stCondLst>
                                            <p:cond delay="676"/>
                                          </p:stCondLst>
                                        </p:cTn>
                                        <p:tgtEl>
                                          <p:spTgt spid="3">
                                            <p:txEl>
                                              <p:pRg st="4" end="4"/>
                                            </p:txEl>
                                          </p:spTgt>
                                        </p:tgtEl>
                                      </p:cBhvr>
                                      <p:to x="100000" y="100000"/>
                                    </p:animScale>
                                    <p:animScale>
                                      <p:cBhvr>
                                        <p:cTn id="87" dur="26">
                                          <p:stCondLst>
                                            <p:cond delay="1312"/>
                                          </p:stCondLst>
                                        </p:cTn>
                                        <p:tgtEl>
                                          <p:spTgt spid="3">
                                            <p:txEl>
                                              <p:pRg st="4" end="4"/>
                                            </p:txEl>
                                          </p:spTgt>
                                        </p:tgtEl>
                                      </p:cBhvr>
                                      <p:to x="100000" y="80000"/>
                                    </p:animScale>
                                    <p:animScale>
                                      <p:cBhvr>
                                        <p:cTn id="88" dur="166" decel="50000">
                                          <p:stCondLst>
                                            <p:cond delay="1338"/>
                                          </p:stCondLst>
                                        </p:cTn>
                                        <p:tgtEl>
                                          <p:spTgt spid="3">
                                            <p:txEl>
                                              <p:pRg st="4" end="4"/>
                                            </p:txEl>
                                          </p:spTgt>
                                        </p:tgtEl>
                                      </p:cBhvr>
                                      <p:to x="100000" y="100000"/>
                                    </p:animScale>
                                    <p:animScale>
                                      <p:cBhvr>
                                        <p:cTn id="89" dur="26">
                                          <p:stCondLst>
                                            <p:cond delay="1642"/>
                                          </p:stCondLst>
                                        </p:cTn>
                                        <p:tgtEl>
                                          <p:spTgt spid="3">
                                            <p:txEl>
                                              <p:pRg st="4" end="4"/>
                                            </p:txEl>
                                          </p:spTgt>
                                        </p:tgtEl>
                                      </p:cBhvr>
                                      <p:to x="100000" y="90000"/>
                                    </p:animScale>
                                    <p:animScale>
                                      <p:cBhvr>
                                        <p:cTn id="90" dur="166" decel="50000">
                                          <p:stCondLst>
                                            <p:cond delay="1668"/>
                                          </p:stCondLst>
                                        </p:cTn>
                                        <p:tgtEl>
                                          <p:spTgt spid="3">
                                            <p:txEl>
                                              <p:pRg st="4" end="4"/>
                                            </p:txEl>
                                          </p:spTgt>
                                        </p:tgtEl>
                                      </p:cBhvr>
                                      <p:to x="100000" y="100000"/>
                                    </p:animScale>
                                    <p:animScale>
                                      <p:cBhvr>
                                        <p:cTn id="91" dur="26">
                                          <p:stCondLst>
                                            <p:cond delay="1808"/>
                                          </p:stCondLst>
                                        </p:cTn>
                                        <p:tgtEl>
                                          <p:spTgt spid="3">
                                            <p:txEl>
                                              <p:pRg st="4" end="4"/>
                                            </p:txEl>
                                          </p:spTgt>
                                        </p:tgtEl>
                                      </p:cBhvr>
                                      <p:to x="100000" y="95000"/>
                                    </p:animScale>
                                    <p:animScale>
                                      <p:cBhvr>
                                        <p:cTn id="92" dur="166" decel="50000">
                                          <p:stCondLst>
                                            <p:cond delay="1834"/>
                                          </p:stCondLst>
                                        </p:cTn>
                                        <p:tgtEl>
                                          <p:spTgt spid="3">
                                            <p:txEl>
                                              <p:pRg st="4" end="4"/>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nodeType="clickEffect">
                                  <p:stCondLst>
                                    <p:cond delay="0"/>
                                  </p:stCondLst>
                                  <p:childTnLst>
                                    <p:set>
                                      <p:cBhvr>
                                        <p:cTn id="96" dur="1" fill="hold">
                                          <p:stCondLst>
                                            <p:cond delay="0"/>
                                          </p:stCondLst>
                                        </p:cTn>
                                        <p:tgtEl>
                                          <p:spTgt spid="3">
                                            <p:txEl>
                                              <p:pRg st="5" end="5"/>
                                            </p:txEl>
                                          </p:spTgt>
                                        </p:tgtEl>
                                        <p:attrNameLst>
                                          <p:attrName>style.visibility</p:attrName>
                                        </p:attrNameLst>
                                      </p:cBhvr>
                                      <p:to>
                                        <p:strVal val="visible"/>
                                      </p:to>
                                    </p:set>
                                    <p:animEffect transition="in" filter="wipe(down)">
                                      <p:cBhvr>
                                        <p:cTn id="97" dur="580">
                                          <p:stCondLst>
                                            <p:cond delay="0"/>
                                          </p:stCondLst>
                                        </p:cTn>
                                        <p:tgtEl>
                                          <p:spTgt spid="3">
                                            <p:txEl>
                                              <p:pRg st="5" end="5"/>
                                            </p:txEl>
                                          </p:spTgt>
                                        </p:tgtEl>
                                      </p:cBhvr>
                                    </p:animEffect>
                                    <p:anim calcmode="lin" valueType="num">
                                      <p:cBhvr>
                                        <p:cTn id="9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3">
                                            <p:txEl>
                                              <p:pRg st="5" end="5"/>
                                            </p:txEl>
                                          </p:spTgt>
                                        </p:tgtEl>
                                      </p:cBhvr>
                                      <p:to x="100000" y="60000"/>
                                    </p:animScale>
                                    <p:animScale>
                                      <p:cBhvr>
                                        <p:cTn id="104" dur="166" decel="50000">
                                          <p:stCondLst>
                                            <p:cond delay="676"/>
                                          </p:stCondLst>
                                        </p:cTn>
                                        <p:tgtEl>
                                          <p:spTgt spid="3">
                                            <p:txEl>
                                              <p:pRg st="5" end="5"/>
                                            </p:txEl>
                                          </p:spTgt>
                                        </p:tgtEl>
                                      </p:cBhvr>
                                      <p:to x="100000" y="100000"/>
                                    </p:animScale>
                                    <p:animScale>
                                      <p:cBhvr>
                                        <p:cTn id="105" dur="26">
                                          <p:stCondLst>
                                            <p:cond delay="1312"/>
                                          </p:stCondLst>
                                        </p:cTn>
                                        <p:tgtEl>
                                          <p:spTgt spid="3">
                                            <p:txEl>
                                              <p:pRg st="5" end="5"/>
                                            </p:txEl>
                                          </p:spTgt>
                                        </p:tgtEl>
                                      </p:cBhvr>
                                      <p:to x="100000" y="80000"/>
                                    </p:animScale>
                                    <p:animScale>
                                      <p:cBhvr>
                                        <p:cTn id="106" dur="166" decel="50000">
                                          <p:stCondLst>
                                            <p:cond delay="1338"/>
                                          </p:stCondLst>
                                        </p:cTn>
                                        <p:tgtEl>
                                          <p:spTgt spid="3">
                                            <p:txEl>
                                              <p:pRg st="5" end="5"/>
                                            </p:txEl>
                                          </p:spTgt>
                                        </p:tgtEl>
                                      </p:cBhvr>
                                      <p:to x="100000" y="100000"/>
                                    </p:animScale>
                                    <p:animScale>
                                      <p:cBhvr>
                                        <p:cTn id="107" dur="26">
                                          <p:stCondLst>
                                            <p:cond delay="1642"/>
                                          </p:stCondLst>
                                        </p:cTn>
                                        <p:tgtEl>
                                          <p:spTgt spid="3">
                                            <p:txEl>
                                              <p:pRg st="5" end="5"/>
                                            </p:txEl>
                                          </p:spTgt>
                                        </p:tgtEl>
                                      </p:cBhvr>
                                      <p:to x="100000" y="90000"/>
                                    </p:animScale>
                                    <p:animScale>
                                      <p:cBhvr>
                                        <p:cTn id="108" dur="166" decel="50000">
                                          <p:stCondLst>
                                            <p:cond delay="1668"/>
                                          </p:stCondLst>
                                        </p:cTn>
                                        <p:tgtEl>
                                          <p:spTgt spid="3">
                                            <p:txEl>
                                              <p:pRg st="5" end="5"/>
                                            </p:txEl>
                                          </p:spTgt>
                                        </p:tgtEl>
                                      </p:cBhvr>
                                      <p:to x="100000" y="100000"/>
                                    </p:animScale>
                                    <p:animScale>
                                      <p:cBhvr>
                                        <p:cTn id="109" dur="26">
                                          <p:stCondLst>
                                            <p:cond delay="1808"/>
                                          </p:stCondLst>
                                        </p:cTn>
                                        <p:tgtEl>
                                          <p:spTgt spid="3">
                                            <p:txEl>
                                              <p:pRg st="5" end="5"/>
                                            </p:txEl>
                                          </p:spTgt>
                                        </p:tgtEl>
                                      </p:cBhvr>
                                      <p:to x="100000" y="95000"/>
                                    </p:animScale>
                                    <p:animScale>
                                      <p:cBhvr>
                                        <p:cTn id="110" dur="166" decel="50000">
                                          <p:stCondLst>
                                            <p:cond delay="1834"/>
                                          </p:stCondLst>
                                        </p:cTn>
                                        <p:tgtEl>
                                          <p:spTgt spid="3">
                                            <p:txEl>
                                              <p:pRg st="5" end="5"/>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nodeType="clickEffect">
                                  <p:stCondLst>
                                    <p:cond delay="0"/>
                                  </p:stCondLst>
                                  <p:childTnLst>
                                    <p:set>
                                      <p:cBhvr>
                                        <p:cTn id="114" dur="1" fill="hold">
                                          <p:stCondLst>
                                            <p:cond delay="0"/>
                                          </p:stCondLst>
                                        </p:cTn>
                                        <p:tgtEl>
                                          <p:spTgt spid="3">
                                            <p:txEl>
                                              <p:pRg st="6" end="6"/>
                                            </p:txEl>
                                          </p:spTgt>
                                        </p:tgtEl>
                                        <p:attrNameLst>
                                          <p:attrName>style.visibility</p:attrName>
                                        </p:attrNameLst>
                                      </p:cBhvr>
                                      <p:to>
                                        <p:strVal val="visible"/>
                                      </p:to>
                                    </p:set>
                                    <p:animEffect transition="in" filter="wipe(down)">
                                      <p:cBhvr>
                                        <p:cTn id="115" dur="580">
                                          <p:stCondLst>
                                            <p:cond delay="0"/>
                                          </p:stCondLst>
                                        </p:cTn>
                                        <p:tgtEl>
                                          <p:spTgt spid="3">
                                            <p:txEl>
                                              <p:pRg st="6" end="6"/>
                                            </p:txEl>
                                          </p:spTgt>
                                        </p:tgtEl>
                                      </p:cBhvr>
                                    </p:animEffect>
                                    <p:anim calcmode="lin" valueType="num">
                                      <p:cBhvr>
                                        <p:cTn id="116"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3">
                                            <p:txEl>
                                              <p:pRg st="6" end="6"/>
                                            </p:txEl>
                                          </p:spTgt>
                                        </p:tgtEl>
                                      </p:cBhvr>
                                      <p:to x="100000" y="60000"/>
                                    </p:animScale>
                                    <p:animScale>
                                      <p:cBhvr>
                                        <p:cTn id="122" dur="166" decel="50000">
                                          <p:stCondLst>
                                            <p:cond delay="676"/>
                                          </p:stCondLst>
                                        </p:cTn>
                                        <p:tgtEl>
                                          <p:spTgt spid="3">
                                            <p:txEl>
                                              <p:pRg st="6" end="6"/>
                                            </p:txEl>
                                          </p:spTgt>
                                        </p:tgtEl>
                                      </p:cBhvr>
                                      <p:to x="100000" y="100000"/>
                                    </p:animScale>
                                    <p:animScale>
                                      <p:cBhvr>
                                        <p:cTn id="123" dur="26">
                                          <p:stCondLst>
                                            <p:cond delay="1312"/>
                                          </p:stCondLst>
                                        </p:cTn>
                                        <p:tgtEl>
                                          <p:spTgt spid="3">
                                            <p:txEl>
                                              <p:pRg st="6" end="6"/>
                                            </p:txEl>
                                          </p:spTgt>
                                        </p:tgtEl>
                                      </p:cBhvr>
                                      <p:to x="100000" y="80000"/>
                                    </p:animScale>
                                    <p:animScale>
                                      <p:cBhvr>
                                        <p:cTn id="124" dur="166" decel="50000">
                                          <p:stCondLst>
                                            <p:cond delay="1338"/>
                                          </p:stCondLst>
                                        </p:cTn>
                                        <p:tgtEl>
                                          <p:spTgt spid="3">
                                            <p:txEl>
                                              <p:pRg st="6" end="6"/>
                                            </p:txEl>
                                          </p:spTgt>
                                        </p:tgtEl>
                                      </p:cBhvr>
                                      <p:to x="100000" y="100000"/>
                                    </p:animScale>
                                    <p:animScale>
                                      <p:cBhvr>
                                        <p:cTn id="125" dur="26">
                                          <p:stCondLst>
                                            <p:cond delay="1642"/>
                                          </p:stCondLst>
                                        </p:cTn>
                                        <p:tgtEl>
                                          <p:spTgt spid="3">
                                            <p:txEl>
                                              <p:pRg st="6" end="6"/>
                                            </p:txEl>
                                          </p:spTgt>
                                        </p:tgtEl>
                                      </p:cBhvr>
                                      <p:to x="100000" y="90000"/>
                                    </p:animScale>
                                    <p:animScale>
                                      <p:cBhvr>
                                        <p:cTn id="126" dur="166" decel="50000">
                                          <p:stCondLst>
                                            <p:cond delay="1668"/>
                                          </p:stCondLst>
                                        </p:cTn>
                                        <p:tgtEl>
                                          <p:spTgt spid="3">
                                            <p:txEl>
                                              <p:pRg st="6" end="6"/>
                                            </p:txEl>
                                          </p:spTgt>
                                        </p:tgtEl>
                                      </p:cBhvr>
                                      <p:to x="100000" y="100000"/>
                                    </p:animScale>
                                    <p:animScale>
                                      <p:cBhvr>
                                        <p:cTn id="127" dur="26">
                                          <p:stCondLst>
                                            <p:cond delay="1808"/>
                                          </p:stCondLst>
                                        </p:cTn>
                                        <p:tgtEl>
                                          <p:spTgt spid="3">
                                            <p:txEl>
                                              <p:pRg st="6" end="6"/>
                                            </p:txEl>
                                          </p:spTgt>
                                        </p:tgtEl>
                                      </p:cBhvr>
                                      <p:to x="100000" y="95000"/>
                                    </p:animScale>
                                    <p:animScale>
                                      <p:cBhvr>
                                        <p:cTn id="128" dur="166" decel="50000">
                                          <p:stCondLst>
                                            <p:cond delay="1834"/>
                                          </p:stCondLst>
                                        </p:cTn>
                                        <p:tgtEl>
                                          <p:spTgt spid="3">
                                            <p:txEl>
                                              <p:pRg st="6" end="6"/>
                                            </p:txEl>
                                          </p:spTgt>
                                        </p:tgtEl>
                                      </p:cBhvr>
                                      <p:to x="100000" y="100000"/>
                                    </p:animScale>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nodeType="clickEffect">
                                  <p:stCondLst>
                                    <p:cond delay="0"/>
                                  </p:stCondLst>
                                  <p:childTnLst>
                                    <p:set>
                                      <p:cBhvr>
                                        <p:cTn id="132" dur="1" fill="hold">
                                          <p:stCondLst>
                                            <p:cond delay="0"/>
                                          </p:stCondLst>
                                        </p:cTn>
                                        <p:tgtEl>
                                          <p:spTgt spid="3">
                                            <p:txEl>
                                              <p:pRg st="7" end="7"/>
                                            </p:txEl>
                                          </p:spTgt>
                                        </p:tgtEl>
                                        <p:attrNameLst>
                                          <p:attrName>style.visibility</p:attrName>
                                        </p:attrNameLst>
                                      </p:cBhvr>
                                      <p:to>
                                        <p:strVal val="visible"/>
                                      </p:to>
                                    </p:set>
                                    <p:animEffect transition="in" filter="wipe(down)">
                                      <p:cBhvr>
                                        <p:cTn id="133" dur="580">
                                          <p:stCondLst>
                                            <p:cond delay="0"/>
                                          </p:stCondLst>
                                        </p:cTn>
                                        <p:tgtEl>
                                          <p:spTgt spid="3">
                                            <p:txEl>
                                              <p:pRg st="7" end="7"/>
                                            </p:txEl>
                                          </p:spTgt>
                                        </p:tgtEl>
                                      </p:cBhvr>
                                    </p:animEffect>
                                    <p:anim calcmode="lin" valueType="num">
                                      <p:cBhvr>
                                        <p:cTn id="134"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39" dur="26">
                                          <p:stCondLst>
                                            <p:cond delay="650"/>
                                          </p:stCondLst>
                                        </p:cTn>
                                        <p:tgtEl>
                                          <p:spTgt spid="3">
                                            <p:txEl>
                                              <p:pRg st="7" end="7"/>
                                            </p:txEl>
                                          </p:spTgt>
                                        </p:tgtEl>
                                      </p:cBhvr>
                                      <p:to x="100000" y="60000"/>
                                    </p:animScale>
                                    <p:animScale>
                                      <p:cBhvr>
                                        <p:cTn id="140" dur="166" decel="50000">
                                          <p:stCondLst>
                                            <p:cond delay="676"/>
                                          </p:stCondLst>
                                        </p:cTn>
                                        <p:tgtEl>
                                          <p:spTgt spid="3">
                                            <p:txEl>
                                              <p:pRg st="7" end="7"/>
                                            </p:txEl>
                                          </p:spTgt>
                                        </p:tgtEl>
                                      </p:cBhvr>
                                      <p:to x="100000" y="100000"/>
                                    </p:animScale>
                                    <p:animScale>
                                      <p:cBhvr>
                                        <p:cTn id="141" dur="26">
                                          <p:stCondLst>
                                            <p:cond delay="1312"/>
                                          </p:stCondLst>
                                        </p:cTn>
                                        <p:tgtEl>
                                          <p:spTgt spid="3">
                                            <p:txEl>
                                              <p:pRg st="7" end="7"/>
                                            </p:txEl>
                                          </p:spTgt>
                                        </p:tgtEl>
                                      </p:cBhvr>
                                      <p:to x="100000" y="80000"/>
                                    </p:animScale>
                                    <p:animScale>
                                      <p:cBhvr>
                                        <p:cTn id="142" dur="166" decel="50000">
                                          <p:stCondLst>
                                            <p:cond delay="1338"/>
                                          </p:stCondLst>
                                        </p:cTn>
                                        <p:tgtEl>
                                          <p:spTgt spid="3">
                                            <p:txEl>
                                              <p:pRg st="7" end="7"/>
                                            </p:txEl>
                                          </p:spTgt>
                                        </p:tgtEl>
                                      </p:cBhvr>
                                      <p:to x="100000" y="100000"/>
                                    </p:animScale>
                                    <p:animScale>
                                      <p:cBhvr>
                                        <p:cTn id="143" dur="26">
                                          <p:stCondLst>
                                            <p:cond delay="1642"/>
                                          </p:stCondLst>
                                        </p:cTn>
                                        <p:tgtEl>
                                          <p:spTgt spid="3">
                                            <p:txEl>
                                              <p:pRg st="7" end="7"/>
                                            </p:txEl>
                                          </p:spTgt>
                                        </p:tgtEl>
                                      </p:cBhvr>
                                      <p:to x="100000" y="90000"/>
                                    </p:animScale>
                                    <p:animScale>
                                      <p:cBhvr>
                                        <p:cTn id="144" dur="166" decel="50000">
                                          <p:stCondLst>
                                            <p:cond delay="1668"/>
                                          </p:stCondLst>
                                        </p:cTn>
                                        <p:tgtEl>
                                          <p:spTgt spid="3">
                                            <p:txEl>
                                              <p:pRg st="7" end="7"/>
                                            </p:txEl>
                                          </p:spTgt>
                                        </p:tgtEl>
                                      </p:cBhvr>
                                      <p:to x="100000" y="100000"/>
                                    </p:animScale>
                                    <p:animScale>
                                      <p:cBhvr>
                                        <p:cTn id="145" dur="26">
                                          <p:stCondLst>
                                            <p:cond delay="1808"/>
                                          </p:stCondLst>
                                        </p:cTn>
                                        <p:tgtEl>
                                          <p:spTgt spid="3">
                                            <p:txEl>
                                              <p:pRg st="7" end="7"/>
                                            </p:txEl>
                                          </p:spTgt>
                                        </p:tgtEl>
                                      </p:cBhvr>
                                      <p:to x="100000" y="95000"/>
                                    </p:animScale>
                                    <p:animScale>
                                      <p:cBhvr>
                                        <p:cTn id="146" dur="166" decel="50000">
                                          <p:stCondLst>
                                            <p:cond delay="1834"/>
                                          </p:stCondLst>
                                        </p:cTn>
                                        <p:tgtEl>
                                          <p:spTgt spid="3">
                                            <p:txEl>
                                              <p:pRg st="7" end="7"/>
                                            </p:txEl>
                                          </p:spTgt>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26" presetClass="entr" presetSubtype="0" fill="hold" nodeType="clickEffect">
                                  <p:stCondLst>
                                    <p:cond delay="0"/>
                                  </p:stCondLst>
                                  <p:childTnLst>
                                    <p:set>
                                      <p:cBhvr>
                                        <p:cTn id="150" dur="1" fill="hold">
                                          <p:stCondLst>
                                            <p:cond delay="0"/>
                                          </p:stCondLst>
                                        </p:cTn>
                                        <p:tgtEl>
                                          <p:spTgt spid="3">
                                            <p:txEl>
                                              <p:pRg st="8" end="8"/>
                                            </p:txEl>
                                          </p:spTgt>
                                        </p:tgtEl>
                                        <p:attrNameLst>
                                          <p:attrName>style.visibility</p:attrName>
                                        </p:attrNameLst>
                                      </p:cBhvr>
                                      <p:to>
                                        <p:strVal val="visible"/>
                                      </p:to>
                                    </p:set>
                                    <p:animEffect transition="in" filter="wipe(down)">
                                      <p:cBhvr>
                                        <p:cTn id="151" dur="580">
                                          <p:stCondLst>
                                            <p:cond delay="0"/>
                                          </p:stCondLst>
                                        </p:cTn>
                                        <p:tgtEl>
                                          <p:spTgt spid="3">
                                            <p:txEl>
                                              <p:pRg st="8" end="8"/>
                                            </p:txEl>
                                          </p:spTgt>
                                        </p:tgtEl>
                                      </p:cBhvr>
                                    </p:animEffect>
                                    <p:anim calcmode="lin" valueType="num">
                                      <p:cBhvr>
                                        <p:cTn id="152"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57" dur="26">
                                          <p:stCondLst>
                                            <p:cond delay="650"/>
                                          </p:stCondLst>
                                        </p:cTn>
                                        <p:tgtEl>
                                          <p:spTgt spid="3">
                                            <p:txEl>
                                              <p:pRg st="8" end="8"/>
                                            </p:txEl>
                                          </p:spTgt>
                                        </p:tgtEl>
                                      </p:cBhvr>
                                      <p:to x="100000" y="60000"/>
                                    </p:animScale>
                                    <p:animScale>
                                      <p:cBhvr>
                                        <p:cTn id="158" dur="166" decel="50000">
                                          <p:stCondLst>
                                            <p:cond delay="676"/>
                                          </p:stCondLst>
                                        </p:cTn>
                                        <p:tgtEl>
                                          <p:spTgt spid="3">
                                            <p:txEl>
                                              <p:pRg st="8" end="8"/>
                                            </p:txEl>
                                          </p:spTgt>
                                        </p:tgtEl>
                                      </p:cBhvr>
                                      <p:to x="100000" y="100000"/>
                                    </p:animScale>
                                    <p:animScale>
                                      <p:cBhvr>
                                        <p:cTn id="159" dur="26">
                                          <p:stCondLst>
                                            <p:cond delay="1312"/>
                                          </p:stCondLst>
                                        </p:cTn>
                                        <p:tgtEl>
                                          <p:spTgt spid="3">
                                            <p:txEl>
                                              <p:pRg st="8" end="8"/>
                                            </p:txEl>
                                          </p:spTgt>
                                        </p:tgtEl>
                                      </p:cBhvr>
                                      <p:to x="100000" y="80000"/>
                                    </p:animScale>
                                    <p:animScale>
                                      <p:cBhvr>
                                        <p:cTn id="160" dur="166" decel="50000">
                                          <p:stCondLst>
                                            <p:cond delay="1338"/>
                                          </p:stCondLst>
                                        </p:cTn>
                                        <p:tgtEl>
                                          <p:spTgt spid="3">
                                            <p:txEl>
                                              <p:pRg st="8" end="8"/>
                                            </p:txEl>
                                          </p:spTgt>
                                        </p:tgtEl>
                                      </p:cBhvr>
                                      <p:to x="100000" y="100000"/>
                                    </p:animScale>
                                    <p:animScale>
                                      <p:cBhvr>
                                        <p:cTn id="161" dur="26">
                                          <p:stCondLst>
                                            <p:cond delay="1642"/>
                                          </p:stCondLst>
                                        </p:cTn>
                                        <p:tgtEl>
                                          <p:spTgt spid="3">
                                            <p:txEl>
                                              <p:pRg st="8" end="8"/>
                                            </p:txEl>
                                          </p:spTgt>
                                        </p:tgtEl>
                                      </p:cBhvr>
                                      <p:to x="100000" y="90000"/>
                                    </p:animScale>
                                    <p:animScale>
                                      <p:cBhvr>
                                        <p:cTn id="162" dur="166" decel="50000">
                                          <p:stCondLst>
                                            <p:cond delay="1668"/>
                                          </p:stCondLst>
                                        </p:cTn>
                                        <p:tgtEl>
                                          <p:spTgt spid="3">
                                            <p:txEl>
                                              <p:pRg st="8" end="8"/>
                                            </p:txEl>
                                          </p:spTgt>
                                        </p:tgtEl>
                                      </p:cBhvr>
                                      <p:to x="100000" y="100000"/>
                                    </p:animScale>
                                    <p:animScale>
                                      <p:cBhvr>
                                        <p:cTn id="163" dur="26">
                                          <p:stCondLst>
                                            <p:cond delay="1808"/>
                                          </p:stCondLst>
                                        </p:cTn>
                                        <p:tgtEl>
                                          <p:spTgt spid="3">
                                            <p:txEl>
                                              <p:pRg st="8" end="8"/>
                                            </p:txEl>
                                          </p:spTgt>
                                        </p:tgtEl>
                                      </p:cBhvr>
                                      <p:to x="100000" y="95000"/>
                                    </p:animScale>
                                    <p:animScale>
                                      <p:cBhvr>
                                        <p:cTn id="164" dur="166" decel="50000">
                                          <p:stCondLst>
                                            <p:cond delay="1834"/>
                                          </p:stCondLst>
                                        </p:cTn>
                                        <p:tgtEl>
                                          <p:spTgt spid="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84727" y="1496292"/>
                <a:ext cx="11859491" cy="5218544"/>
              </a:xfrm>
            </p:spPr>
            <p:txBody>
              <a:bodyPr>
                <a:normAutofit/>
              </a:bodyPr>
              <a:lstStyle/>
              <a:p>
                <a:pPr marL="0" lvl="0" indent="0">
                  <a:buNone/>
                </a:pPr>
                <a:r>
                  <a:rPr lang="en-US" dirty="0"/>
                  <a:t>3) The C.P of 21 articles is equal to S.P of 18 articles, Find the gain or Loss percentage.</a:t>
                </a:r>
              </a:p>
              <a:p>
                <a:pPr marL="0" indent="0">
                  <a:buNone/>
                </a:pPr>
                <a:r>
                  <a:rPr lang="en-US" dirty="0"/>
                  <a:t>Sol) Let C.P of each article be Rs.1</a:t>
                </a:r>
              </a:p>
              <a:p>
                <a:pPr marL="457200" lvl="1" indent="0">
                  <a:buNone/>
                </a:pPr>
                <a:r>
                  <a:rPr lang="en-US" dirty="0"/>
                  <a:t>Then, C.P of 18 articles = Rs.18 </a:t>
                </a:r>
              </a:p>
              <a:p>
                <a:pPr marL="457200" lvl="1" indent="0">
                  <a:buNone/>
                </a:pPr>
                <a:r>
                  <a:rPr lang="en-US" dirty="0"/>
                  <a:t>S.P of 18 articles = Rs.21. ; Gain = SP- CP = 3</a:t>
                </a:r>
              </a:p>
              <a:p>
                <a:pPr marL="457200" lvl="1" indent="0">
                  <a:buNone/>
                </a:pPr>
                <a:r>
                  <a:rPr lang="en-US" dirty="0"/>
                  <a:t>Gain%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3</m:t>
                        </m:r>
                      </m:num>
                      <m:den>
                        <m:r>
                          <a:rPr lang="en-US" b="0" i="1" smtClean="0">
                            <a:latin typeface="Cambria Math" panose="02040503050406030204" pitchFamily="18" charset="0"/>
                          </a:rPr>
                          <m:t>1</m:t>
                        </m:r>
                        <m:r>
                          <a:rPr lang="en-US" i="1">
                            <a:latin typeface="Cambria Math" panose="02040503050406030204" pitchFamily="18" charset="0"/>
                          </a:rPr>
                          <m:t>8</m:t>
                        </m:r>
                      </m:den>
                    </m:f>
                    <m:r>
                      <a:rPr lang="en-US" i="1">
                        <a:latin typeface="Cambria Math" panose="02040503050406030204" pitchFamily="18" charset="0"/>
                      </a:rPr>
                      <m:t>𝑥</m:t>
                    </m:r>
                    <m:r>
                      <a:rPr lang="en-US" i="1">
                        <a:latin typeface="Cambria Math" panose="02040503050406030204" pitchFamily="18" charset="0"/>
                      </a:rPr>
                      <m:t>100</m:t>
                    </m:r>
                  </m:oMath>
                </a14:m>
                <a:r>
                  <a:rPr lang="en-US" dirty="0"/>
                  <a:t>) % = </a:t>
                </a:r>
                <a14:m>
                  <m:oMath xmlns:m="http://schemas.openxmlformats.org/officeDocument/2006/math">
                    <m:r>
                      <a:rPr lang="en-US" i="1">
                        <a:latin typeface="Cambria Math" panose="02040503050406030204" pitchFamily="18" charset="0"/>
                      </a:rPr>
                      <m:t>16</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r>
                      <a:rPr lang="en-US" i="1">
                        <a:latin typeface="Cambria Math" panose="02040503050406030204" pitchFamily="18" charset="0"/>
                      </a:rPr>
                      <m:t> %</m:t>
                    </m:r>
                  </m:oMath>
                </a14:m>
                <a:endParaRPr lang="en-US" dirty="0"/>
              </a:p>
              <a:p>
                <a:pPr marL="457200" lvl="1" indent="0">
                  <a:buNone/>
                </a:pPr>
                <a:endParaRPr lang="en-US" dirty="0"/>
              </a:p>
              <a:p>
                <a:pPr marL="0" lvl="0" indent="0">
                  <a:buNone/>
                </a:pPr>
                <a:r>
                  <a:rPr lang="en-US" dirty="0"/>
                  <a:t>4)By selling 33 meters of cloth, one gains the S.P of 11 meters. Find the gain percentage.</a:t>
                </a:r>
              </a:p>
              <a:p>
                <a:pPr marL="0" indent="0">
                  <a:buNone/>
                </a:pPr>
                <a:r>
                  <a:rPr lang="en-US" dirty="0"/>
                  <a:t>Sol) (S.P of 33m) – (C.P of 33m) =  Gain = S.P of 11m.</a:t>
                </a:r>
              </a:p>
              <a:p>
                <a:pPr marL="457200" lvl="1" indent="0">
                  <a:buNone/>
                </a:pPr>
                <a:r>
                  <a:rPr lang="en-US" dirty="0"/>
                  <a:t>S.P of 22m = C.P of 33m.</a:t>
                </a:r>
              </a:p>
              <a:p>
                <a:pPr marL="457200" lvl="1" indent="0">
                  <a:buNone/>
                </a:pPr>
                <a:r>
                  <a:rPr lang="en-US" dirty="0"/>
                  <a:t>Let C.P of each meter be Rs.1.</a:t>
                </a:r>
              </a:p>
              <a:p>
                <a:pPr marL="457200" lvl="1" indent="0">
                  <a:buNone/>
                </a:pPr>
                <a:r>
                  <a:rPr lang="en-US" dirty="0"/>
                  <a:t>Then, C.P of 22m = Rs.22, S.P of 22m = Rs.33</a:t>
                </a:r>
              </a:p>
              <a:p>
                <a:pPr marL="457200" lvl="1" indent="0">
                  <a:buNone/>
                </a:pPr>
                <a:r>
                  <a:rPr lang="en-US" dirty="0"/>
                  <a:t>Gain%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11</m:t>
                        </m:r>
                      </m:num>
                      <m:den>
                        <m:r>
                          <a:rPr lang="en-US" i="1">
                            <a:latin typeface="Cambria Math" panose="02040503050406030204" pitchFamily="18" charset="0"/>
                          </a:rPr>
                          <m:t>22</m:t>
                        </m:r>
                      </m:den>
                    </m:f>
                    <m:r>
                      <a:rPr lang="en-US" i="1">
                        <a:latin typeface="Cambria Math" panose="02040503050406030204" pitchFamily="18" charset="0"/>
                      </a:rPr>
                      <m:t>𝑥</m:t>
                    </m:r>
                    <m:r>
                      <a:rPr lang="en-US" i="1">
                        <a:latin typeface="Cambria Math" panose="02040503050406030204" pitchFamily="18" charset="0"/>
                      </a:rPr>
                      <m:t>100</m:t>
                    </m:r>
                  </m:oMath>
                </a14:m>
                <a:r>
                  <a:rPr lang="en-US" dirty="0"/>
                  <a:t>)% = 50%    (since, SP – CP of 22m = 11= gain)</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84727" y="1496292"/>
                <a:ext cx="11859491" cy="5218544"/>
              </a:xfrm>
              <a:blipFill>
                <a:blip r:embed="rId2"/>
                <a:stretch>
                  <a:fillRect l="-668" t="-1400"/>
                </a:stretch>
              </a:blipFill>
            </p:spPr>
            <p:txBody>
              <a:bodyPr/>
              <a:lstStyle/>
              <a:p>
                <a:r>
                  <a:rPr lang="en-IN">
                    <a:noFill/>
                  </a:rPr>
                  <a:t> </a:t>
                </a:r>
              </a:p>
            </p:txBody>
          </p:sp>
        </mc:Fallback>
      </mc:AlternateContent>
    </p:spTree>
    <p:extLst>
      <p:ext uri="{BB962C8B-B14F-4D97-AF65-F5344CB8AC3E}">
        <p14:creationId xmlns:p14="http://schemas.microsoft.com/office/powerpoint/2010/main" xmlns="" val="1497385721"/>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wipe(down)">
                                      <p:cBhvr>
                                        <p:cTn id="61" dur="580">
                                          <p:stCondLst>
                                            <p:cond delay="0"/>
                                          </p:stCondLst>
                                        </p:cTn>
                                        <p:tgtEl>
                                          <p:spTgt spid="3">
                                            <p:txEl>
                                              <p:pRg st="3" end="3"/>
                                            </p:txEl>
                                          </p:spTgt>
                                        </p:tgtEl>
                                      </p:cBhvr>
                                    </p:animEffect>
                                    <p:anim calcmode="lin" valueType="num">
                                      <p:cBhvr>
                                        <p:cTn id="6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3" end="3"/>
                                            </p:txEl>
                                          </p:spTgt>
                                        </p:tgtEl>
                                      </p:cBhvr>
                                      <p:to x="100000" y="60000"/>
                                    </p:animScale>
                                    <p:animScale>
                                      <p:cBhvr>
                                        <p:cTn id="68" dur="166" decel="50000">
                                          <p:stCondLst>
                                            <p:cond delay="676"/>
                                          </p:stCondLst>
                                        </p:cTn>
                                        <p:tgtEl>
                                          <p:spTgt spid="3">
                                            <p:txEl>
                                              <p:pRg st="3" end="3"/>
                                            </p:txEl>
                                          </p:spTgt>
                                        </p:tgtEl>
                                      </p:cBhvr>
                                      <p:to x="100000" y="100000"/>
                                    </p:animScale>
                                    <p:animScale>
                                      <p:cBhvr>
                                        <p:cTn id="69" dur="26">
                                          <p:stCondLst>
                                            <p:cond delay="1312"/>
                                          </p:stCondLst>
                                        </p:cTn>
                                        <p:tgtEl>
                                          <p:spTgt spid="3">
                                            <p:txEl>
                                              <p:pRg st="3" end="3"/>
                                            </p:txEl>
                                          </p:spTgt>
                                        </p:tgtEl>
                                      </p:cBhvr>
                                      <p:to x="100000" y="80000"/>
                                    </p:animScale>
                                    <p:animScale>
                                      <p:cBhvr>
                                        <p:cTn id="70" dur="166" decel="50000">
                                          <p:stCondLst>
                                            <p:cond delay="1338"/>
                                          </p:stCondLst>
                                        </p:cTn>
                                        <p:tgtEl>
                                          <p:spTgt spid="3">
                                            <p:txEl>
                                              <p:pRg st="3" end="3"/>
                                            </p:txEl>
                                          </p:spTgt>
                                        </p:tgtEl>
                                      </p:cBhvr>
                                      <p:to x="100000" y="100000"/>
                                    </p:animScale>
                                    <p:animScale>
                                      <p:cBhvr>
                                        <p:cTn id="71" dur="26">
                                          <p:stCondLst>
                                            <p:cond delay="1642"/>
                                          </p:stCondLst>
                                        </p:cTn>
                                        <p:tgtEl>
                                          <p:spTgt spid="3">
                                            <p:txEl>
                                              <p:pRg st="3" end="3"/>
                                            </p:txEl>
                                          </p:spTgt>
                                        </p:tgtEl>
                                      </p:cBhvr>
                                      <p:to x="100000" y="90000"/>
                                    </p:animScale>
                                    <p:animScale>
                                      <p:cBhvr>
                                        <p:cTn id="72" dur="166" decel="50000">
                                          <p:stCondLst>
                                            <p:cond delay="1668"/>
                                          </p:stCondLst>
                                        </p:cTn>
                                        <p:tgtEl>
                                          <p:spTgt spid="3">
                                            <p:txEl>
                                              <p:pRg st="3" end="3"/>
                                            </p:txEl>
                                          </p:spTgt>
                                        </p:tgtEl>
                                      </p:cBhvr>
                                      <p:to x="100000" y="100000"/>
                                    </p:animScale>
                                    <p:animScale>
                                      <p:cBhvr>
                                        <p:cTn id="73" dur="26">
                                          <p:stCondLst>
                                            <p:cond delay="1808"/>
                                          </p:stCondLst>
                                        </p:cTn>
                                        <p:tgtEl>
                                          <p:spTgt spid="3">
                                            <p:txEl>
                                              <p:pRg st="3" end="3"/>
                                            </p:txEl>
                                          </p:spTgt>
                                        </p:tgtEl>
                                      </p:cBhvr>
                                      <p:to x="100000" y="95000"/>
                                    </p:animScale>
                                    <p:animScale>
                                      <p:cBhvr>
                                        <p:cTn id="74" dur="166" decel="50000">
                                          <p:stCondLst>
                                            <p:cond delay="1834"/>
                                          </p:stCondLst>
                                        </p:cTn>
                                        <p:tgtEl>
                                          <p:spTgt spid="3">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wipe(down)">
                                      <p:cBhvr>
                                        <p:cTn id="79" dur="580">
                                          <p:stCondLst>
                                            <p:cond delay="0"/>
                                          </p:stCondLst>
                                        </p:cTn>
                                        <p:tgtEl>
                                          <p:spTgt spid="3">
                                            <p:txEl>
                                              <p:pRg st="4" end="4"/>
                                            </p:txEl>
                                          </p:spTgt>
                                        </p:tgtEl>
                                      </p:cBhvr>
                                    </p:animEffect>
                                    <p:anim calcmode="lin" valueType="num">
                                      <p:cBhvr>
                                        <p:cTn id="8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4" end="4"/>
                                            </p:txEl>
                                          </p:spTgt>
                                        </p:tgtEl>
                                      </p:cBhvr>
                                      <p:to x="100000" y="60000"/>
                                    </p:animScale>
                                    <p:animScale>
                                      <p:cBhvr>
                                        <p:cTn id="86" dur="166" decel="50000">
                                          <p:stCondLst>
                                            <p:cond delay="676"/>
                                          </p:stCondLst>
                                        </p:cTn>
                                        <p:tgtEl>
                                          <p:spTgt spid="3">
                                            <p:txEl>
                                              <p:pRg st="4" end="4"/>
                                            </p:txEl>
                                          </p:spTgt>
                                        </p:tgtEl>
                                      </p:cBhvr>
                                      <p:to x="100000" y="100000"/>
                                    </p:animScale>
                                    <p:animScale>
                                      <p:cBhvr>
                                        <p:cTn id="87" dur="26">
                                          <p:stCondLst>
                                            <p:cond delay="1312"/>
                                          </p:stCondLst>
                                        </p:cTn>
                                        <p:tgtEl>
                                          <p:spTgt spid="3">
                                            <p:txEl>
                                              <p:pRg st="4" end="4"/>
                                            </p:txEl>
                                          </p:spTgt>
                                        </p:tgtEl>
                                      </p:cBhvr>
                                      <p:to x="100000" y="80000"/>
                                    </p:animScale>
                                    <p:animScale>
                                      <p:cBhvr>
                                        <p:cTn id="88" dur="166" decel="50000">
                                          <p:stCondLst>
                                            <p:cond delay="1338"/>
                                          </p:stCondLst>
                                        </p:cTn>
                                        <p:tgtEl>
                                          <p:spTgt spid="3">
                                            <p:txEl>
                                              <p:pRg st="4" end="4"/>
                                            </p:txEl>
                                          </p:spTgt>
                                        </p:tgtEl>
                                      </p:cBhvr>
                                      <p:to x="100000" y="100000"/>
                                    </p:animScale>
                                    <p:animScale>
                                      <p:cBhvr>
                                        <p:cTn id="89" dur="26">
                                          <p:stCondLst>
                                            <p:cond delay="1642"/>
                                          </p:stCondLst>
                                        </p:cTn>
                                        <p:tgtEl>
                                          <p:spTgt spid="3">
                                            <p:txEl>
                                              <p:pRg st="4" end="4"/>
                                            </p:txEl>
                                          </p:spTgt>
                                        </p:tgtEl>
                                      </p:cBhvr>
                                      <p:to x="100000" y="90000"/>
                                    </p:animScale>
                                    <p:animScale>
                                      <p:cBhvr>
                                        <p:cTn id="90" dur="166" decel="50000">
                                          <p:stCondLst>
                                            <p:cond delay="1668"/>
                                          </p:stCondLst>
                                        </p:cTn>
                                        <p:tgtEl>
                                          <p:spTgt spid="3">
                                            <p:txEl>
                                              <p:pRg st="4" end="4"/>
                                            </p:txEl>
                                          </p:spTgt>
                                        </p:tgtEl>
                                      </p:cBhvr>
                                      <p:to x="100000" y="100000"/>
                                    </p:animScale>
                                    <p:animScale>
                                      <p:cBhvr>
                                        <p:cTn id="91" dur="26">
                                          <p:stCondLst>
                                            <p:cond delay="1808"/>
                                          </p:stCondLst>
                                        </p:cTn>
                                        <p:tgtEl>
                                          <p:spTgt spid="3">
                                            <p:txEl>
                                              <p:pRg st="4" end="4"/>
                                            </p:txEl>
                                          </p:spTgt>
                                        </p:tgtEl>
                                      </p:cBhvr>
                                      <p:to x="100000" y="95000"/>
                                    </p:animScale>
                                    <p:animScale>
                                      <p:cBhvr>
                                        <p:cTn id="92" dur="166" decel="50000">
                                          <p:stCondLst>
                                            <p:cond delay="1834"/>
                                          </p:stCondLst>
                                        </p:cTn>
                                        <p:tgtEl>
                                          <p:spTgt spid="3">
                                            <p:txEl>
                                              <p:pRg st="4" end="4"/>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nodeType="clickEffect">
                                  <p:stCondLst>
                                    <p:cond delay="0"/>
                                  </p:stCondLst>
                                  <p:childTnLst>
                                    <p:set>
                                      <p:cBhvr>
                                        <p:cTn id="96" dur="1" fill="hold">
                                          <p:stCondLst>
                                            <p:cond delay="0"/>
                                          </p:stCondLst>
                                        </p:cTn>
                                        <p:tgtEl>
                                          <p:spTgt spid="3">
                                            <p:txEl>
                                              <p:pRg st="6" end="6"/>
                                            </p:txEl>
                                          </p:spTgt>
                                        </p:tgtEl>
                                        <p:attrNameLst>
                                          <p:attrName>style.visibility</p:attrName>
                                        </p:attrNameLst>
                                      </p:cBhvr>
                                      <p:to>
                                        <p:strVal val="visible"/>
                                      </p:to>
                                    </p:set>
                                    <p:animEffect transition="in" filter="wipe(down)">
                                      <p:cBhvr>
                                        <p:cTn id="97" dur="580">
                                          <p:stCondLst>
                                            <p:cond delay="0"/>
                                          </p:stCondLst>
                                        </p:cTn>
                                        <p:tgtEl>
                                          <p:spTgt spid="3">
                                            <p:txEl>
                                              <p:pRg st="6" end="6"/>
                                            </p:txEl>
                                          </p:spTgt>
                                        </p:tgtEl>
                                      </p:cBhvr>
                                    </p:animEffect>
                                    <p:anim calcmode="lin" valueType="num">
                                      <p:cBhvr>
                                        <p:cTn id="98"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3">
                                            <p:txEl>
                                              <p:pRg st="6" end="6"/>
                                            </p:txEl>
                                          </p:spTgt>
                                        </p:tgtEl>
                                      </p:cBhvr>
                                      <p:to x="100000" y="60000"/>
                                    </p:animScale>
                                    <p:animScale>
                                      <p:cBhvr>
                                        <p:cTn id="104" dur="166" decel="50000">
                                          <p:stCondLst>
                                            <p:cond delay="676"/>
                                          </p:stCondLst>
                                        </p:cTn>
                                        <p:tgtEl>
                                          <p:spTgt spid="3">
                                            <p:txEl>
                                              <p:pRg st="6" end="6"/>
                                            </p:txEl>
                                          </p:spTgt>
                                        </p:tgtEl>
                                      </p:cBhvr>
                                      <p:to x="100000" y="100000"/>
                                    </p:animScale>
                                    <p:animScale>
                                      <p:cBhvr>
                                        <p:cTn id="105" dur="26">
                                          <p:stCondLst>
                                            <p:cond delay="1312"/>
                                          </p:stCondLst>
                                        </p:cTn>
                                        <p:tgtEl>
                                          <p:spTgt spid="3">
                                            <p:txEl>
                                              <p:pRg st="6" end="6"/>
                                            </p:txEl>
                                          </p:spTgt>
                                        </p:tgtEl>
                                      </p:cBhvr>
                                      <p:to x="100000" y="80000"/>
                                    </p:animScale>
                                    <p:animScale>
                                      <p:cBhvr>
                                        <p:cTn id="106" dur="166" decel="50000">
                                          <p:stCondLst>
                                            <p:cond delay="1338"/>
                                          </p:stCondLst>
                                        </p:cTn>
                                        <p:tgtEl>
                                          <p:spTgt spid="3">
                                            <p:txEl>
                                              <p:pRg st="6" end="6"/>
                                            </p:txEl>
                                          </p:spTgt>
                                        </p:tgtEl>
                                      </p:cBhvr>
                                      <p:to x="100000" y="100000"/>
                                    </p:animScale>
                                    <p:animScale>
                                      <p:cBhvr>
                                        <p:cTn id="107" dur="26">
                                          <p:stCondLst>
                                            <p:cond delay="1642"/>
                                          </p:stCondLst>
                                        </p:cTn>
                                        <p:tgtEl>
                                          <p:spTgt spid="3">
                                            <p:txEl>
                                              <p:pRg st="6" end="6"/>
                                            </p:txEl>
                                          </p:spTgt>
                                        </p:tgtEl>
                                      </p:cBhvr>
                                      <p:to x="100000" y="90000"/>
                                    </p:animScale>
                                    <p:animScale>
                                      <p:cBhvr>
                                        <p:cTn id="108" dur="166" decel="50000">
                                          <p:stCondLst>
                                            <p:cond delay="1668"/>
                                          </p:stCondLst>
                                        </p:cTn>
                                        <p:tgtEl>
                                          <p:spTgt spid="3">
                                            <p:txEl>
                                              <p:pRg st="6" end="6"/>
                                            </p:txEl>
                                          </p:spTgt>
                                        </p:tgtEl>
                                      </p:cBhvr>
                                      <p:to x="100000" y="100000"/>
                                    </p:animScale>
                                    <p:animScale>
                                      <p:cBhvr>
                                        <p:cTn id="109" dur="26">
                                          <p:stCondLst>
                                            <p:cond delay="1808"/>
                                          </p:stCondLst>
                                        </p:cTn>
                                        <p:tgtEl>
                                          <p:spTgt spid="3">
                                            <p:txEl>
                                              <p:pRg st="6" end="6"/>
                                            </p:txEl>
                                          </p:spTgt>
                                        </p:tgtEl>
                                      </p:cBhvr>
                                      <p:to x="100000" y="95000"/>
                                    </p:animScale>
                                    <p:animScale>
                                      <p:cBhvr>
                                        <p:cTn id="110" dur="166" decel="50000">
                                          <p:stCondLst>
                                            <p:cond delay="1834"/>
                                          </p:stCondLst>
                                        </p:cTn>
                                        <p:tgtEl>
                                          <p:spTgt spid="3">
                                            <p:txEl>
                                              <p:pRg st="6" end="6"/>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nodeType="clickEffect">
                                  <p:stCondLst>
                                    <p:cond delay="0"/>
                                  </p:stCondLst>
                                  <p:childTnLst>
                                    <p:set>
                                      <p:cBhvr>
                                        <p:cTn id="114" dur="1" fill="hold">
                                          <p:stCondLst>
                                            <p:cond delay="0"/>
                                          </p:stCondLst>
                                        </p:cTn>
                                        <p:tgtEl>
                                          <p:spTgt spid="3">
                                            <p:txEl>
                                              <p:pRg st="7" end="7"/>
                                            </p:txEl>
                                          </p:spTgt>
                                        </p:tgtEl>
                                        <p:attrNameLst>
                                          <p:attrName>style.visibility</p:attrName>
                                        </p:attrNameLst>
                                      </p:cBhvr>
                                      <p:to>
                                        <p:strVal val="visible"/>
                                      </p:to>
                                    </p:set>
                                    <p:animEffect transition="in" filter="wipe(down)">
                                      <p:cBhvr>
                                        <p:cTn id="115" dur="580">
                                          <p:stCondLst>
                                            <p:cond delay="0"/>
                                          </p:stCondLst>
                                        </p:cTn>
                                        <p:tgtEl>
                                          <p:spTgt spid="3">
                                            <p:txEl>
                                              <p:pRg st="7" end="7"/>
                                            </p:txEl>
                                          </p:spTgt>
                                        </p:tgtEl>
                                      </p:cBhvr>
                                    </p:animEffect>
                                    <p:anim calcmode="lin" valueType="num">
                                      <p:cBhvr>
                                        <p:cTn id="116"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3">
                                            <p:txEl>
                                              <p:pRg st="7" end="7"/>
                                            </p:txEl>
                                          </p:spTgt>
                                        </p:tgtEl>
                                      </p:cBhvr>
                                      <p:to x="100000" y="60000"/>
                                    </p:animScale>
                                    <p:animScale>
                                      <p:cBhvr>
                                        <p:cTn id="122" dur="166" decel="50000">
                                          <p:stCondLst>
                                            <p:cond delay="676"/>
                                          </p:stCondLst>
                                        </p:cTn>
                                        <p:tgtEl>
                                          <p:spTgt spid="3">
                                            <p:txEl>
                                              <p:pRg st="7" end="7"/>
                                            </p:txEl>
                                          </p:spTgt>
                                        </p:tgtEl>
                                      </p:cBhvr>
                                      <p:to x="100000" y="100000"/>
                                    </p:animScale>
                                    <p:animScale>
                                      <p:cBhvr>
                                        <p:cTn id="123" dur="26">
                                          <p:stCondLst>
                                            <p:cond delay="1312"/>
                                          </p:stCondLst>
                                        </p:cTn>
                                        <p:tgtEl>
                                          <p:spTgt spid="3">
                                            <p:txEl>
                                              <p:pRg st="7" end="7"/>
                                            </p:txEl>
                                          </p:spTgt>
                                        </p:tgtEl>
                                      </p:cBhvr>
                                      <p:to x="100000" y="80000"/>
                                    </p:animScale>
                                    <p:animScale>
                                      <p:cBhvr>
                                        <p:cTn id="124" dur="166" decel="50000">
                                          <p:stCondLst>
                                            <p:cond delay="1338"/>
                                          </p:stCondLst>
                                        </p:cTn>
                                        <p:tgtEl>
                                          <p:spTgt spid="3">
                                            <p:txEl>
                                              <p:pRg st="7" end="7"/>
                                            </p:txEl>
                                          </p:spTgt>
                                        </p:tgtEl>
                                      </p:cBhvr>
                                      <p:to x="100000" y="100000"/>
                                    </p:animScale>
                                    <p:animScale>
                                      <p:cBhvr>
                                        <p:cTn id="125" dur="26">
                                          <p:stCondLst>
                                            <p:cond delay="1642"/>
                                          </p:stCondLst>
                                        </p:cTn>
                                        <p:tgtEl>
                                          <p:spTgt spid="3">
                                            <p:txEl>
                                              <p:pRg st="7" end="7"/>
                                            </p:txEl>
                                          </p:spTgt>
                                        </p:tgtEl>
                                      </p:cBhvr>
                                      <p:to x="100000" y="90000"/>
                                    </p:animScale>
                                    <p:animScale>
                                      <p:cBhvr>
                                        <p:cTn id="126" dur="166" decel="50000">
                                          <p:stCondLst>
                                            <p:cond delay="1668"/>
                                          </p:stCondLst>
                                        </p:cTn>
                                        <p:tgtEl>
                                          <p:spTgt spid="3">
                                            <p:txEl>
                                              <p:pRg st="7" end="7"/>
                                            </p:txEl>
                                          </p:spTgt>
                                        </p:tgtEl>
                                      </p:cBhvr>
                                      <p:to x="100000" y="100000"/>
                                    </p:animScale>
                                    <p:animScale>
                                      <p:cBhvr>
                                        <p:cTn id="127" dur="26">
                                          <p:stCondLst>
                                            <p:cond delay="1808"/>
                                          </p:stCondLst>
                                        </p:cTn>
                                        <p:tgtEl>
                                          <p:spTgt spid="3">
                                            <p:txEl>
                                              <p:pRg st="7" end="7"/>
                                            </p:txEl>
                                          </p:spTgt>
                                        </p:tgtEl>
                                      </p:cBhvr>
                                      <p:to x="100000" y="95000"/>
                                    </p:animScale>
                                    <p:animScale>
                                      <p:cBhvr>
                                        <p:cTn id="128" dur="166" decel="50000">
                                          <p:stCondLst>
                                            <p:cond delay="1834"/>
                                          </p:stCondLst>
                                        </p:cTn>
                                        <p:tgtEl>
                                          <p:spTgt spid="3">
                                            <p:txEl>
                                              <p:pRg st="7" end="7"/>
                                            </p:txEl>
                                          </p:spTgt>
                                        </p:tgtEl>
                                      </p:cBhvr>
                                      <p:to x="100000" y="100000"/>
                                    </p:animScale>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nodeType="clickEffect">
                                  <p:stCondLst>
                                    <p:cond delay="0"/>
                                  </p:stCondLst>
                                  <p:childTnLst>
                                    <p:set>
                                      <p:cBhvr>
                                        <p:cTn id="132" dur="1" fill="hold">
                                          <p:stCondLst>
                                            <p:cond delay="0"/>
                                          </p:stCondLst>
                                        </p:cTn>
                                        <p:tgtEl>
                                          <p:spTgt spid="3">
                                            <p:txEl>
                                              <p:pRg st="8" end="8"/>
                                            </p:txEl>
                                          </p:spTgt>
                                        </p:tgtEl>
                                        <p:attrNameLst>
                                          <p:attrName>style.visibility</p:attrName>
                                        </p:attrNameLst>
                                      </p:cBhvr>
                                      <p:to>
                                        <p:strVal val="visible"/>
                                      </p:to>
                                    </p:set>
                                    <p:animEffect transition="in" filter="wipe(down)">
                                      <p:cBhvr>
                                        <p:cTn id="133" dur="580">
                                          <p:stCondLst>
                                            <p:cond delay="0"/>
                                          </p:stCondLst>
                                        </p:cTn>
                                        <p:tgtEl>
                                          <p:spTgt spid="3">
                                            <p:txEl>
                                              <p:pRg st="8" end="8"/>
                                            </p:txEl>
                                          </p:spTgt>
                                        </p:tgtEl>
                                      </p:cBhvr>
                                    </p:animEffect>
                                    <p:anim calcmode="lin" valueType="num">
                                      <p:cBhvr>
                                        <p:cTn id="134"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39" dur="26">
                                          <p:stCondLst>
                                            <p:cond delay="650"/>
                                          </p:stCondLst>
                                        </p:cTn>
                                        <p:tgtEl>
                                          <p:spTgt spid="3">
                                            <p:txEl>
                                              <p:pRg st="8" end="8"/>
                                            </p:txEl>
                                          </p:spTgt>
                                        </p:tgtEl>
                                      </p:cBhvr>
                                      <p:to x="100000" y="60000"/>
                                    </p:animScale>
                                    <p:animScale>
                                      <p:cBhvr>
                                        <p:cTn id="140" dur="166" decel="50000">
                                          <p:stCondLst>
                                            <p:cond delay="676"/>
                                          </p:stCondLst>
                                        </p:cTn>
                                        <p:tgtEl>
                                          <p:spTgt spid="3">
                                            <p:txEl>
                                              <p:pRg st="8" end="8"/>
                                            </p:txEl>
                                          </p:spTgt>
                                        </p:tgtEl>
                                      </p:cBhvr>
                                      <p:to x="100000" y="100000"/>
                                    </p:animScale>
                                    <p:animScale>
                                      <p:cBhvr>
                                        <p:cTn id="141" dur="26">
                                          <p:stCondLst>
                                            <p:cond delay="1312"/>
                                          </p:stCondLst>
                                        </p:cTn>
                                        <p:tgtEl>
                                          <p:spTgt spid="3">
                                            <p:txEl>
                                              <p:pRg st="8" end="8"/>
                                            </p:txEl>
                                          </p:spTgt>
                                        </p:tgtEl>
                                      </p:cBhvr>
                                      <p:to x="100000" y="80000"/>
                                    </p:animScale>
                                    <p:animScale>
                                      <p:cBhvr>
                                        <p:cTn id="142" dur="166" decel="50000">
                                          <p:stCondLst>
                                            <p:cond delay="1338"/>
                                          </p:stCondLst>
                                        </p:cTn>
                                        <p:tgtEl>
                                          <p:spTgt spid="3">
                                            <p:txEl>
                                              <p:pRg st="8" end="8"/>
                                            </p:txEl>
                                          </p:spTgt>
                                        </p:tgtEl>
                                      </p:cBhvr>
                                      <p:to x="100000" y="100000"/>
                                    </p:animScale>
                                    <p:animScale>
                                      <p:cBhvr>
                                        <p:cTn id="143" dur="26">
                                          <p:stCondLst>
                                            <p:cond delay="1642"/>
                                          </p:stCondLst>
                                        </p:cTn>
                                        <p:tgtEl>
                                          <p:spTgt spid="3">
                                            <p:txEl>
                                              <p:pRg st="8" end="8"/>
                                            </p:txEl>
                                          </p:spTgt>
                                        </p:tgtEl>
                                      </p:cBhvr>
                                      <p:to x="100000" y="90000"/>
                                    </p:animScale>
                                    <p:animScale>
                                      <p:cBhvr>
                                        <p:cTn id="144" dur="166" decel="50000">
                                          <p:stCondLst>
                                            <p:cond delay="1668"/>
                                          </p:stCondLst>
                                        </p:cTn>
                                        <p:tgtEl>
                                          <p:spTgt spid="3">
                                            <p:txEl>
                                              <p:pRg st="8" end="8"/>
                                            </p:txEl>
                                          </p:spTgt>
                                        </p:tgtEl>
                                      </p:cBhvr>
                                      <p:to x="100000" y="100000"/>
                                    </p:animScale>
                                    <p:animScale>
                                      <p:cBhvr>
                                        <p:cTn id="145" dur="26">
                                          <p:stCondLst>
                                            <p:cond delay="1808"/>
                                          </p:stCondLst>
                                        </p:cTn>
                                        <p:tgtEl>
                                          <p:spTgt spid="3">
                                            <p:txEl>
                                              <p:pRg st="8" end="8"/>
                                            </p:txEl>
                                          </p:spTgt>
                                        </p:tgtEl>
                                      </p:cBhvr>
                                      <p:to x="100000" y="95000"/>
                                    </p:animScale>
                                    <p:animScale>
                                      <p:cBhvr>
                                        <p:cTn id="146" dur="166" decel="50000">
                                          <p:stCondLst>
                                            <p:cond delay="1834"/>
                                          </p:stCondLst>
                                        </p:cTn>
                                        <p:tgtEl>
                                          <p:spTgt spid="3">
                                            <p:txEl>
                                              <p:pRg st="8" end="8"/>
                                            </p:txEl>
                                          </p:spTgt>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26" presetClass="entr" presetSubtype="0" fill="hold" nodeType="clickEffect">
                                  <p:stCondLst>
                                    <p:cond delay="0"/>
                                  </p:stCondLst>
                                  <p:childTnLst>
                                    <p:set>
                                      <p:cBhvr>
                                        <p:cTn id="150" dur="1" fill="hold">
                                          <p:stCondLst>
                                            <p:cond delay="0"/>
                                          </p:stCondLst>
                                        </p:cTn>
                                        <p:tgtEl>
                                          <p:spTgt spid="3">
                                            <p:txEl>
                                              <p:pRg st="9" end="9"/>
                                            </p:txEl>
                                          </p:spTgt>
                                        </p:tgtEl>
                                        <p:attrNameLst>
                                          <p:attrName>style.visibility</p:attrName>
                                        </p:attrNameLst>
                                      </p:cBhvr>
                                      <p:to>
                                        <p:strVal val="visible"/>
                                      </p:to>
                                    </p:set>
                                    <p:animEffect transition="in" filter="wipe(down)">
                                      <p:cBhvr>
                                        <p:cTn id="151" dur="580">
                                          <p:stCondLst>
                                            <p:cond delay="0"/>
                                          </p:stCondLst>
                                        </p:cTn>
                                        <p:tgtEl>
                                          <p:spTgt spid="3">
                                            <p:txEl>
                                              <p:pRg st="9" end="9"/>
                                            </p:txEl>
                                          </p:spTgt>
                                        </p:tgtEl>
                                      </p:cBhvr>
                                    </p:animEffect>
                                    <p:anim calcmode="lin" valueType="num">
                                      <p:cBhvr>
                                        <p:cTn id="152"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157" dur="26">
                                          <p:stCondLst>
                                            <p:cond delay="650"/>
                                          </p:stCondLst>
                                        </p:cTn>
                                        <p:tgtEl>
                                          <p:spTgt spid="3">
                                            <p:txEl>
                                              <p:pRg st="9" end="9"/>
                                            </p:txEl>
                                          </p:spTgt>
                                        </p:tgtEl>
                                      </p:cBhvr>
                                      <p:to x="100000" y="60000"/>
                                    </p:animScale>
                                    <p:animScale>
                                      <p:cBhvr>
                                        <p:cTn id="158" dur="166" decel="50000">
                                          <p:stCondLst>
                                            <p:cond delay="676"/>
                                          </p:stCondLst>
                                        </p:cTn>
                                        <p:tgtEl>
                                          <p:spTgt spid="3">
                                            <p:txEl>
                                              <p:pRg st="9" end="9"/>
                                            </p:txEl>
                                          </p:spTgt>
                                        </p:tgtEl>
                                      </p:cBhvr>
                                      <p:to x="100000" y="100000"/>
                                    </p:animScale>
                                    <p:animScale>
                                      <p:cBhvr>
                                        <p:cTn id="159" dur="26">
                                          <p:stCondLst>
                                            <p:cond delay="1312"/>
                                          </p:stCondLst>
                                        </p:cTn>
                                        <p:tgtEl>
                                          <p:spTgt spid="3">
                                            <p:txEl>
                                              <p:pRg st="9" end="9"/>
                                            </p:txEl>
                                          </p:spTgt>
                                        </p:tgtEl>
                                      </p:cBhvr>
                                      <p:to x="100000" y="80000"/>
                                    </p:animScale>
                                    <p:animScale>
                                      <p:cBhvr>
                                        <p:cTn id="160" dur="166" decel="50000">
                                          <p:stCondLst>
                                            <p:cond delay="1338"/>
                                          </p:stCondLst>
                                        </p:cTn>
                                        <p:tgtEl>
                                          <p:spTgt spid="3">
                                            <p:txEl>
                                              <p:pRg st="9" end="9"/>
                                            </p:txEl>
                                          </p:spTgt>
                                        </p:tgtEl>
                                      </p:cBhvr>
                                      <p:to x="100000" y="100000"/>
                                    </p:animScale>
                                    <p:animScale>
                                      <p:cBhvr>
                                        <p:cTn id="161" dur="26">
                                          <p:stCondLst>
                                            <p:cond delay="1642"/>
                                          </p:stCondLst>
                                        </p:cTn>
                                        <p:tgtEl>
                                          <p:spTgt spid="3">
                                            <p:txEl>
                                              <p:pRg st="9" end="9"/>
                                            </p:txEl>
                                          </p:spTgt>
                                        </p:tgtEl>
                                      </p:cBhvr>
                                      <p:to x="100000" y="90000"/>
                                    </p:animScale>
                                    <p:animScale>
                                      <p:cBhvr>
                                        <p:cTn id="162" dur="166" decel="50000">
                                          <p:stCondLst>
                                            <p:cond delay="1668"/>
                                          </p:stCondLst>
                                        </p:cTn>
                                        <p:tgtEl>
                                          <p:spTgt spid="3">
                                            <p:txEl>
                                              <p:pRg st="9" end="9"/>
                                            </p:txEl>
                                          </p:spTgt>
                                        </p:tgtEl>
                                      </p:cBhvr>
                                      <p:to x="100000" y="100000"/>
                                    </p:animScale>
                                    <p:animScale>
                                      <p:cBhvr>
                                        <p:cTn id="163" dur="26">
                                          <p:stCondLst>
                                            <p:cond delay="1808"/>
                                          </p:stCondLst>
                                        </p:cTn>
                                        <p:tgtEl>
                                          <p:spTgt spid="3">
                                            <p:txEl>
                                              <p:pRg st="9" end="9"/>
                                            </p:txEl>
                                          </p:spTgt>
                                        </p:tgtEl>
                                      </p:cBhvr>
                                      <p:to x="100000" y="95000"/>
                                    </p:animScale>
                                    <p:animScale>
                                      <p:cBhvr>
                                        <p:cTn id="164" dur="166" decel="50000">
                                          <p:stCondLst>
                                            <p:cond delay="1834"/>
                                          </p:stCondLst>
                                        </p:cTn>
                                        <p:tgtEl>
                                          <p:spTgt spid="3">
                                            <p:txEl>
                                              <p:pRg st="9" end="9"/>
                                            </p:txEl>
                                          </p:spTgt>
                                        </p:tgtEl>
                                      </p:cBhvr>
                                      <p:to x="100000" y="100000"/>
                                    </p:animScale>
                                  </p:childTnLst>
                                </p:cTn>
                              </p:par>
                            </p:childTnLst>
                          </p:cTn>
                        </p:par>
                      </p:childTnLst>
                    </p:cTn>
                  </p:par>
                  <p:par>
                    <p:cTn id="165" fill="hold">
                      <p:stCondLst>
                        <p:cond delay="indefinite"/>
                      </p:stCondLst>
                      <p:childTnLst>
                        <p:par>
                          <p:cTn id="166" fill="hold">
                            <p:stCondLst>
                              <p:cond delay="0"/>
                            </p:stCondLst>
                            <p:childTnLst>
                              <p:par>
                                <p:cTn id="167" presetID="26" presetClass="entr" presetSubtype="0" fill="hold" nodeType="clickEffect">
                                  <p:stCondLst>
                                    <p:cond delay="0"/>
                                  </p:stCondLst>
                                  <p:childTnLst>
                                    <p:set>
                                      <p:cBhvr>
                                        <p:cTn id="168" dur="1" fill="hold">
                                          <p:stCondLst>
                                            <p:cond delay="0"/>
                                          </p:stCondLst>
                                        </p:cTn>
                                        <p:tgtEl>
                                          <p:spTgt spid="3">
                                            <p:txEl>
                                              <p:pRg st="10" end="10"/>
                                            </p:txEl>
                                          </p:spTgt>
                                        </p:tgtEl>
                                        <p:attrNameLst>
                                          <p:attrName>style.visibility</p:attrName>
                                        </p:attrNameLst>
                                      </p:cBhvr>
                                      <p:to>
                                        <p:strVal val="visible"/>
                                      </p:to>
                                    </p:set>
                                    <p:animEffect transition="in" filter="wipe(down)">
                                      <p:cBhvr>
                                        <p:cTn id="169" dur="580">
                                          <p:stCondLst>
                                            <p:cond delay="0"/>
                                          </p:stCondLst>
                                        </p:cTn>
                                        <p:tgtEl>
                                          <p:spTgt spid="3">
                                            <p:txEl>
                                              <p:pRg st="10" end="10"/>
                                            </p:txEl>
                                          </p:spTgt>
                                        </p:tgtEl>
                                      </p:cBhvr>
                                    </p:animEffect>
                                    <p:anim calcmode="lin" valueType="num">
                                      <p:cBhvr>
                                        <p:cTn id="170"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171"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172"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173"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174"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175" dur="26">
                                          <p:stCondLst>
                                            <p:cond delay="650"/>
                                          </p:stCondLst>
                                        </p:cTn>
                                        <p:tgtEl>
                                          <p:spTgt spid="3">
                                            <p:txEl>
                                              <p:pRg st="10" end="10"/>
                                            </p:txEl>
                                          </p:spTgt>
                                        </p:tgtEl>
                                      </p:cBhvr>
                                      <p:to x="100000" y="60000"/>
                                    </p:animScale>
                                    <p:animScale>
                                      <p:cBhvr>
                                        <p:cTn id="176" dur="166" decel="50000">
                                          <p:stCondLst>
                                            <p:cond delay="676"/>
                                          </p:stCondLst>
                                        </p:cTn>
                                        <p:tgtEl>
                                          <p:spTgt spid="3">
                                            <p:txEl>
                                              <p:pRg st="10" end="10"/>
                                            </p:txEl>
                                          </p:spTgt>
                                        </p:tgtEl>
                                      </p:cBhvr>
                                      <p:to x="100000" y="100000"/>
                                    </p:animScale>
                                    <p:animScale>
                                      <p:cBhvr>
                                        <p:cTn id="177" dur="26">
                                          <p:stCondLst>
                                            <p:cond delay="1312"/>
                                          </p:stCondLst>
                                        </p:cTn>
                                        <p:tgtEl>
                                          <p:spTgt spid="3">
                                            <p:txEl>
                                              <p:pRg st="10" end="10"/>
                                            </p:txEl>
                                          </p:spTgt>
                                        </p:tgtEl>
                                      </p:cBhvr>
                                      <p:to x="100000" y="80000"/>
                                    </p:animScale>
                                    <p:animScale>
                                      <p:cBhvr>
                                        <p:cTn id="178" dur="166" decel="50000">
                                          <p:stCondLst>
                                            <p:cond delay="1338"/>
                                          </p:stCondLst>
                                        </p:cTn>
                                        <p:tgtEl>
                                          <p:spTgt spid="3">
                                            <p:txEl>
                                              <p:pRg st="10" end="10"/>
                                            </p:txEl>
                                          </p:spTgt>
                                        </p:tgtEl>
                                      </p:cBhvr>
                                      <p:to x="100000" y="100000"/>
                                    </p:animScale>
                                    <p:animScale>
                                      <p:cBhvr>
                                        <p:cTn id="179" dur="26">
                                          <p:stCondLst>
                                            <p:cond delay="1642"/>
                                          </p:stCondLst>
                                        </p:cTn>
                                        <p:tgtEl>
                                          <p:spTgt spid="3">
                                            <p:txEl>
                                              <p:pRg st="10" end="10"/>
                                            </p:txEl>
                                          </p:spTgt>
                                        </p:tgtEl>
                                      </p:cBhvr>
                                      <p:to x="100000" y="90000"/>
                                    </p:animScale>
                                    <p:animScale>
                                      <p:cBhvr>
                                        <p:cTn id="180" dur="166" decel="50000">
                                          <p:stCondLst>
                                            <p:cond delay="1668"/>
                                          </p:stCondLst>
                                        </p:cTn>
                                        <p:tgtEl>
                                          <p:spTgt spid="3">
                                            <p:txEl>
                                              <p:pRg st="10" end="10"/>
                                            </p:txEl>
                                          </p:spTgt>
                                        </p:tgtEl>
                                      </p:cBhvr>
                                      <p:to x="100000" y="100000"/>
                                    </p:animScale>
                                    <p:animScale>
                                      <p:cBhvr>
                                        <p:cTn id="181" dur="26">
                                          <p:stCondLst>
                                            <p:cond delay="1808"/>
                                          </p:stCondLst>
                                        </p:cTn>
                                        <p:tgtEl>
                                          <p:spTgt spid="3">
                                            <p:txEl>
                                              <p:pRg st="10" end="10"/>
                                            </p:txEl>
                                          </p:spTgt>
                                        </p:tgtEl>
                                      </p:cBhvr>
                                      <p:to x="100000" y="95000"/>
                                    </p:animScale>
                                    <p:animScale>
                                      <p:cBhvr>
                                        <p:cTn id="182" dur="166" decel="50000">
                                          <p:stCondLst>
                                            <p:cond delay="1834"/>
                                          </p:stCondLst>
                                        </p:cTn>
                                        <p:tgtEl>
                                          <p:spTgt spid="3">
                                            <p:txEl>
                                              <p:pRg st="10" end="10"/>
                                            </p:txEl>
                                          </p:spTgt>
                                        </p:tgtEl>
                                      </p:cBhvr>
                                      <p:to x="100000" y="100000"/>
                                    </p:animScale>
                                  </p:childTnLst>
                                </p:cTn>
                              </p:par>
                            </p:childTnLst>
                          </p:cTn>
                        </p:par>
                      </p:childTnLst>
                    </p:cTn>
                  </p:par>
                  <p:par>
                    <p:cTn id="183" fill="hold">
                      <p:stCondLst>
                        <p:cond delay="indefinite"/>
                      </p:stCondLst>
                      <p:childTnLst>
                        <p:par>
                          <p:cTn id="184" fill="hold">
                            <p:stCondLst>
                              <p:cond delay="0"/>
                            </p:stCondLst>
                            <p:childTnLst>
                              <p:par>
                                <p:cTn id="185" presetID="26" presetClass="entr" presetSubtype="0" fill="hold" nodeType="clickEffect">
                                  <p:stCondLst>
                                    <p:cond delay="0"/>
                                  </p:stCondLst>
                                  <p:childTnLst>
                                    <p:set>
                                      <p:cBhvr>
                                        <p:cTn id="186" dur="1" fill="hold">
                                          <p:stCondLst>
                                            <p:cond delay="0"/>
                                          </p:stCondLst>
                                        </p:cTn>
                                        <p:tgtEl>
                                          <p:spTgt spid="3">
                                            <p:txEl>
                                              <p:pRg st="11" end="11"/>
                                            </p:txEl>
                                          </p:spTgt>
                                        </p:tgtEl>
                                        <p:attrNameLst>
                                          <p:attrName>style.visibility</p:attrName>
                                        </p:attrNameLst>
                                      </p:cBhvr>
                                      <p:to>
                                        <p:strVal val="visible"/>
                                      </p:to>
                                    </p:set>
                                    <p:animEffect transition="in" filter="wipe(down)">
                                      <p:cBhvr>
                                        <p:cTn id="187" dur="580">
                                          <p:stCondLst>
                                            <p:cond delay="0"/>
                                          </p:stCondLst>
                                        </p:cTn>
                                        <p:tgtEl>
                                          <p:spTgt spid="3">
                                            <p:txEl>
                                              <p:pRg st="11" end="11"/>
                                            </p:txEl>
                                          </p:spTgt>
                                        </p:tgtEl>
                                      </p:cBhvr>
                                    </p:animEffect>
                                    <p:anim calcmode="lin" valueType="num">
                                      <p:cBhvr>
                                        <p:cTn id="188" dur="1822" tmFilter="0,0; 0.14,0.36; 0.43,0.73; 0.71,0.91; 1.0,1.0">
                                          <p:stCondLst>
                                            <p:cond delay="0"/>
                                          </p:stCondLst>
                                        </p:cTn>
                                        <p:tgtEl>
                                          <p:spTgt spid="3">
                                            <p:txEl>
                                              <p:pRg st="11" end="11"/>
                                            </p:txEl>
                                          </p:spTgt>
                                        </p:tgtEl>
                                        <p:attrNameLst>
                                          <p:attrName>ppt_x</p:attrName>
                                        </p:attrNameLst>
                                      </p:cBhvr>
                                      <p:tavLst>
                                        <p:tav tm="0">
                                          <p:val>
                                            <p:strVal val="#ppt_x-0.25"/>
                                          </p:val>
                                        </p:tav>
                                        <p:tav tm="100000">
                                          <p:val>
                                            <p:strVal val="#ppt_x"/>
                                          </p:val>
                                        </p:tav>
                                      </p:tavLst>
                                    </p:anim>
                                    <p:anim calcmode="lin" valueType="num">
                                      <p:cBhvr>
                                        <p:cTn id="189" dur="664" tmFilter="0.0,0.0; 0.25,0.07; 0.50,0.2; 0.75,0.467; 1.0,1.0">
                                          <p:stCondLst>
                                            <p:cond delay="0"/>
                                          </p:stCondLst>
                                        </p:cTn>
                                        <p:tgtEl>
                                          <p:spTgt spid="3">
                                            <p:txEl>
                                              <p:pRg st="11" end="11"/>
                                            </p:txEl>
                                          </p:spTgt>
                                        </p:tgtEl>
                                        <p:attrNameLst>
                                          <p:attrName>ppt_y</p:attrName>
                                        </p:attrNameLst>
                                      </p:cBhvr>
                                      <p:tavLst>
                                        <p:tav tm="0" fmla="#ppt_y-sin(pi*$)/3">
                                          <p:val>
                                            <p:fltVal val="0.5"/>
                                          </p:val>
                                        </p:tav>
                                        <p:tav tm="100000">
                                          <p:val>
                                            <p:fltVal val="1"/>
                                          </p:val>
                                        </p:tav>
                                      </p:tavLst>
                                    </p:anim>
                                    <p:anim calcmode="lin" valueType="num">
                                      <p:cBhvr>
                                        <p:cTn id="190" dur="664" tmFilter="0, 0; 0.125,0.2665; 0.25,0.4; 0.375,0.465; 0.5,0.5;  0.625,0.535; 0.75,0.6; 0.875,0.7335; 1,1">
                                          <p:stCondLst>
                                            <p:cond delay="664"/>
                                          </p:stCondLst>
                                        </p:cTn>
                                        <p:tgtEl>
                                          <p:spTgt spid="3">
                                            <p:txEl>
                                              <p:pRg st="11" end="11"/>
                                            </p:txEl>
                                          </p:spTgt>
                                        </p:tgtEl>
                                        <p:attrNameLst>
                                          <p:attrName>ppt_y</p:attrName>
                                        </p:attrNameLst>
                                      </p:cBhvr>
                                      <p:tavLst>
                                        <p:tav tm="0" fmla="#ppt_y-sin(pi*$)/9">
                                          <p:val>
                                            <p:fltVal val="0"/>
                                          </p:val>
                                        </p:tav>
                                        <p:tav tm="100000">
                                          <p:val>
                                            <p:fltVal val="1"/>
                                          </p:val>
                                        </p:tav>
                                      </p:tavLst>
                                    </p:anim>
                                    <p:anim calcmode="lin" valueType="num">
                                      <p:cBhvr>
                                        <p:cTn id="191" dur="332" tmFilter="0, 0; 0.125,0.2665; 0.25,0.4; 0.375,0.465; 0.5,0.5;  0.625,0.535; 0.75,0.6; 0.875,0.7335; 1,1">
                                          <p:stCondLst>
                                            <p:cond delay="1324"/>
                                          </p:stCondLst>
                                        </p:cTn>
                                        <p:tgtEl>
                                          <p:spTgt spid="3">
                                            <p:txEl>
                                              <p:pRg st="11" end="11"/>
                                            </p:txEl>
                                          </p:spTgt>
                                        </p:tgtEl>
                                        <p:attrNameLst>
                                          <p:attrName>ppt_y</p:attrName>
                                        </p:attrNameLst>
                                      </p:cBhvr>
                                      <p:tavLst>
                                        <p:tav tm="0" fmla="#ppt_y-sin(pi*$)/27">
                                          <p:val>
                                            <p:fltVal val="0"/>
                                          </p:val>
                                        </p:tav>
                                        <p:tav tm="100000">
                                          <p:val>
                                            <p:fltVal val="1"/>
                                          </p:val>
                                        </p:tav>
                                      </p:tavLst>
                                    </p:anim>
                                    <p:anim calcmode="lin" valueType="num">
                                      <p:cBhvr>
                                        <p:cTn id="192" dur="164" tmFilter="0, 0; 0.125,0.2665; 0.25,0.4; 0.375,0.465; 0.5,0.5;  0.625,0.535; 0.75,0.6; 0.875,0.7335; 1,1">
                                          <p:stCondLst>
                                            <p:cond delay="1656"/>
                                          </p:stCondLst>
                                        </p:cTn>
                                        <p:tgtEl>
                                          <p:spTgt spid="3">
                                            <p:txEl>
                                              <p:pRg st="11" end="11"/>
                                            </p:txEl>
                                          </p:spTgt>
                                        </p:tgtEl>
                                        <p:attrNameLst>
                                          <p:attrName>ppt_y</p:attrName>
                                        </p:attrNameLst>
                                      </p:cBhvr>
                                      <p:tavLst>
                                        <p:tav tm="0" fmla="#ppt_y-sin(pi*$)/81">
                                          <p:val>
                                            <p:fltVal val="0"/>
                                          </p:val>
                                        </p:tav>
                                        <p:tav tm="100000">
                                          <p:val>
                                            <p:fltVal val="1"/>
                                          </p:val>
                                        </p:tav>
                                      </p:tavLst>
                                    </p:anim>
                                    <p:animScale>
                                      <p:cBhvr>
                                        <p:cTn id="193" dur="26">
                                          <p:stCondLst>
                                            <p:cond delay="650"/>
                                          </p:stCondLst>
                                        </p:cTn>
                                        <p:tgtEl>
                                          <p:spTgt spid="3">
                                            <p:txEl>
                                              <p:pRg st="11" end="11"/>
                                            </p:txEl>
                                          </p:spTgt>
                                        </p:tgtEl>
                                      </p:cBhvr>
                                      <p:to x="100000" y="60000"/>
                                    </p:animScale>
                                    <p:animScale>
                                      <p:cBhvr>
                                        <p:cTn id="194" dur="166" decel="50000">
                                          <p:stCondLst>
                                            <p:cond delay="676"/>
                                          </p:stCondLst>
                                        </p:cTn>
                                        <p:tgtEl>
                                          <p:spTgt spid="3">
                                            <p:txEl>
                                              <p:pRg st="11" end="11"/>
                                            </p:txEl>
                                          </p:spTgt>
                                        </p:tgtEl>
                                      </p:cBhvr>
                                      <p:to x="100000" y="100000"/>
                                    </p:animScale>
                                    <p:animScale>
                                      <p:cBhvr>
                                        <p:cTn id="195" dur="26">
                                          <p:stCondLst>
                                            <p:cond delay="1312"/>
                                          </p:stCondLst>
                                        </p:cTn>
                                        <p:tgtEl>
                                          <p:spTgt spid="3">
                                            <p:txEl>
                                              <p:pRg st="11" end="11"/>
                                            </p:txEl>
                                          </p:spTgt>
                                        </p:tgtEl>
                                      </p:cBhvr>
                                      <p:to x="100000" y="80000"/>
                                    </p:animScale>
                                    <p:animScale>
                                      <p:cBhvr>
                                        <p:cTn id="196" dur="166" decel="50000">
                                          <p:stCondLst>
                                            <p:cond delay="1338"/>
                                          </p:stCondLst>
                                        </p:cTn>
                                        <p:tgtEl>
                                          <p:spTgt spid="3">
                                            <p:txEl>
                                              <p:pRg st="11" end="11"/>
                                            </p:txEl>
                                          </p:spTgt>
                                        </p:tgtEl>
                                      </p:cBhvr>
                                      <p:to x="100000" y="100000"/>
                                    </p:animScale>
                                    <p:animScale>
                                      <p:cBhvr>
                                        <p:cTn id="197" dur="26">
                                          <p:stCondLst>
                                            <p:cond delay="1642"/>
                                          </p:stCondLst>
                                        </p:cTn>
                                        <p:tgtEl>
                                          <p:spTgt spid="3">
                                            <p:txEl>
                                              <p:pRg st="11" end="11"/>
                                            </p:txEl>
                                          </p:spTgt>
                                        </p:tgtEl>
                                      </p:cBhvr>
                                      <p:to x="100000" y="90000"/>
                                    </p:animScale>
                                    <p:animScale>
                                      <p:cBhvr>
                                        <p:cTn id="198" dur="166" decel="50000">
                                          <p:stCondLst>
                                            <p:cond delay="1668"/>
                                          </p:stCondLst>
                                        </p:cTn>
                                        <p:tgtEl>
                                          <p:spTgt spid="3">
                                            <p:txEl>
                                              <p:pRg st="11" end="11"/>
                                            </p:txEl>
                                          </p:spTgt>
                                        </p:tgtEl>
                                      </p:cBhvr>
                                      <p:to x="100000" y="100000"/>
                                    </p:animScale>
                                    <p:animScale>
                                      <p:cBhvr>
                                        <p:cTn id="199" dur="26">
                                          <p:stCondLst>
                                            <p:cond delay="1808"/>
                                          </p:stCondLst>
                                        </p:cTn>
                                        <p:tgtEl>
                                          <p:spTgt spid="3">
                                            <p:txEl>
                                              <p:pRg st="11" end="11"/>
                                            </p:txEl>
                                          </p:spTgt>
                                        </p:tgtEl>
                                      </p:cBhvr>
                                      <p:to x="100000" y="95000"/>
                                    </p:animScale>
                                    <p:animScale>
                                      <p:cBhvr>
                                        <p:cTn id="200" dur="166" decel="50000">
                                          <p:stCondLst>
                                            <p:cond delay="1834"/>
                                          </p:stCondLst>
                                        </p:cTn>
                                        <p:tgtEl>
                                          <p:spTgt spid="3">
                                            <p:txEl>
                                              <p:pRg st="11" end="1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57019" y="1366982"/>
                <a:ext cx="11914908" cy="5366327"/>
              </a:xfrm>
            </p:spPr>
            <p:txBody>
              <a:bodyPr>
                <a:normAutofit fontScale="92500" lnSpcReduction="10000"/>
              </a:bodyPr>
              <a:lstStyle/>
              <a:p>
                <a:pPr marL="0" indent="0">
                  <a:buNone/>
                </a:pPr>
                <a:r>
                  <a:rPr lang="en-IN" dirty="0"/>
                  <a:t>1.Find the C.I. on Rs.7500 at 4% p.a. for 2 years, compounded annually.</a:t>
                </a:r>
              </a:p>
              <a:p>
                <a:pPr marL="0" indent="0">
                  <a:buNone/>
                </a:pPr>
                <a:r>
                  <a:rPr lang="en-IN" dirty="0"/>
                  <a:t>Sol:    Amount = 7500x(</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4</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2</m:t>
                        </m:r>
                      </m:sup>
                    </m:sSup>
                  </m:oMath>
                </a14:m>
                <a:r>
                  <a:rPr lang="en-IN" dirty="0"/>
                  <a:t> =Rs.8112.</a:t>
                </a:r>
              </a:p>
              <a:p>
                <a:pPr marL="0" indent="0">
                  <a:buNone/>
                </a:pPr>
                <a:r>
                  <a:rPr lang="en-IN" dirty="0"/>
                  <a:t>           =&gt; C.I.= 8112-7500 = Rs.612</a:t>
                </a:r>
              </a:p>
              <a:p>
                <a:pPr marL="0" indent="0">
                  <a:buNone/>
                </a:pPr>
                <a:r>
                  <a:rPr lang="en-IN" dirty="0"/>
                  <a:t>2.Find C.I. on  Rs.8000 at 15% p.a. for 2 years 4months ,compounded annually.</a:t>
                </a:r>
              </a:p>
              <a:p>
                <a:pPr marL="0" indent="0">
                  <a:buNone/>
                </a:pPr>
                <a:r>
                  <a:rPr lang="en-IN" dirty="0"/>
                  <a:t>Sol:    Given T= 2 years 4 months= 2</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3</m:t>
                        </m:r>
                      </m:den>
                    </m:f>
                  </m:oMath>
                </a14:m>
                <a:r>
                  <a:rPr lang="en-IN" dirty="0"/>
                  <a:t> years</a:t>
                </a:r>
              </a:p>
              <a:p>
                <a:pPr marL="0" indent="0">
                  <a:buNone/>
                </a:pPr>
                <a:r>
                  <a:rPr lang="en-IN" dirty="0"/>
                  <a:t>          =&gt;  Amount = 800</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15</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2</m:t>
                        </m:r>
                      </m:sup>
                    </m:sSup>
                  </m:oMath>
                </a14:m>
                <a:r>
                  <a:rPr lang="en-IN" dirty="0"/>
                  <a:t>x(1+</a:t>
                </a:r>
                <a14:m>
                  <m:oMath xmlns:m="http://schemas.openxmlformats.org/officeDocument/2006/math">
                    <m:f>
                      <m:fPr>
                        <m:ctrlPr>
                          <a:rPr lang="en-IN" i="1">
                            <a:latin typeface="Cambria Math" panose="02040503050406030204" pitchFamily="18" charset="0"/>
                          </a:rPr>
                        </m:ctrlPr>
                      </m:fPr>
                      <m:num>
                        <m:f>
                          <m:fPr>
                            <m:ctrlPr>
                              <a:rPr lang="en-IN" i="1">
                                <a:latin typeface="Cambria Math" panose="02040503050406030204" pitchFamily="18" charset="0"/>
                              </a:rPr>
                            </m:ctrlPr>
                          </m:fPr>
                          <m:num>
                            <m:r>
                              <a:rPr lang="en-IN" i="1">
                                <a:latin typeface="Cambria Math" panose="02040503050406030204" pitchFamily="18" charset="0"/>
                              </a:rPr>
                              <m:t>15</m:t>
                            </m:r>
                          </m:num>
                          <m:den>
                            <m:r>
                              <a:rPr lang="en-IN" i="1">
                                <a:latin typeface="Cambria Math" panose="02040503050406030204" pitchFamily="18" charset="0"/>
                              </a:rPr>
                              <m:t>3</m:t>
                            </m:r>
                          </m:den>
                        </m:f>
                      </m:num>
                      <m:den>
                        <m:r>
                          <a:rPr lang="en-IN" i="1">
                            <a:latin typeface="Cambria Math" panose="02040503050406030204" pitchFamily="18" charset="0"/>
                          </a:rPr>
                          <m:t>100</m:t>
                        </m:r>
                      </m:den>
                    </m:f>
                  </m:oMath>
                </a14:m>
                <a:r>
                  <a:rPr lang="en-IN" dirty="0"/>
                  <a:t>)=Rs.11109</a:t>
                </a:r>
              </a:p>
              <a:p>
                <a:pPr marL="0" indent="0">
                  <a:buNone/>
                </a:pPr>
                <a:r>
                  <a:rPr lang="en-IN" dirty="0"/>
                  <a:t>          =&gt; C.I.=11109-8000=Rs.3109.</a:t>
                </a:r>
              </a:p>
              <a:p>
                <a:pPr marL="0" indent="0">
                  <a:buNone/>
                </a:pPr>
                <a:r>
                  <a:rPr lang="en-IN" dirty="0"/>
                  <a:t>3.Find the C.I. on 10000 in 2 years at 4% p.a. ,the interest being compounded half-yearly.</a:t>
                </a:r>
              </a:p>
              <a:p>
                <a:pPr marL="0" indent="0">
                  <a:buNone/>
                </a:pPr>
                <a:r>
                  <a:rPr lang="en-IN" dirty="0"/>
                  <a:t>Sol:  Here  </a:t>
                </a:r>
                <a:r>
                  <a:rPr lang="en-IN" sz="2000" dirty="0"/>
                  <a:t> Amount = P</a:t>
                </a:r>
                <a14:m>
                  <m:oMath xmlns:m="http://schemas.openxmlformats.org/officeDocument/2006/math">
                    <m:sSup>
                      <m:sSupPr>
                        <m:ctrlPr>
                          <a:rPr lang="en-IN" sz="2000" i="1">
                            <a:latin typeface="Cambria Math" panose="02040503050406030204" pitchFamily="18" charset="0"/>
                          </a:rPr>
                        </m:ctrlPr>
                      </m:sSupPr>
                      <m:e>
                        <m:r>
                          <a:rPr lang="en-IN" sz="2000" i="1">
                            <a:latin typeface="Cambria Math" panose="02040503050406030204" pitchFamily="18" charset="0"/>
                          </a:rPr>
                          <m:t>(1+</m:t>
                        </m:r>
                        <m:f>
                          <m:fPr>
                            <m:ctrlPr>
                              <a:rPr lang="en-IN" sz="2000" i="1">
                                <a:latin typeface="Cambria Math" panose="02040503050406030204" pitchFamily="18" charset="0"/>
                              </a:rPr>
                            </m:ctrlPr>
                          </m:fPr>
                          <m:num>
                            <m:r>
                              <a:rPr lang="en-IN" sz="2000" i="1">
                                <a:latin typeface="Cambria Math" panose="02040503050406030204" pitchFamily="18" charset="0"/>
                              </a:rPr>
                              <m:t>(</m:t>
                            </m:r>
                            <m:f>
                              <m:fPr>
                                <m:ctrlPr>
                                  <a:rPr lang="en-IN" sz="2000" i="1">
                                    <a:latin typeface="Cambria Math" panose="02040503050406030204" pitchFamily="18" charset="0"/>
                                  </a:rPr>
                                </m:ctrlPr>
                              </m:fPr>
                              <m:num>
                                <m:r>
                                  <a:rPr lang="en-IN" sz="2000" i="1">
                                    <a:latin typeface="Cambria Math" panose="02040503050406030204" pitchFamily="18" charset="0"/>
                                  </a:rPr>
                                  <m:t>𝑅</m:t>
                                </m:r>
                              </m:num>
                              <m:den>
                                <m:r>
                                  <a:rPr lang="en-IN" sz="2000" i="1">
                                    <a:latin typeface="Cambria Math" panose="02040503050406030204" pitchFamily="18" charset="0"/>
                                  </a:rPr>
                                  <m:t>2</m:t>
                                </m:r>
                              </m:den>
                            </m:f>
                            <m:r>
                              <a:rPr lang="en-IN" sz="2000" i="1">
                                <a:latin typeface="Cambria Math" panose="02040503050406030204" pitchFamily="18" charset="0"/>
                              </a:rPr>
                              <m:t>)</m:t>
                            </m:r>
                          </m:num>
                          <m:den>
                            <m:r>
                              <a:rPr lang="en-IN" sz="2000" i="1">
                                <a:latin typeface="Cambria Math" panose="02040503050406030204" pitchFamily="18" charset="0"/>
                              </a:rPr>
                              <m:t>100</m:t>
                            </m:r>
                          </m:den>
                        </m:f>
                        <m:r>
                          <a:rPr lang="en-IN" sz="2000" i="1">
                            <a:latin typeface="Cambria Math" panose="02040503050406030204" pitchFamily="18" charset="0"/>
                          </a:rPr>
                          <m:t>)</m:t>
                        </m:r>
                      </m:e>
                      <m:sup>
                        <m:r>
                          <a:rPr lang="en-IN" sz="2000" i="1">
                            <a:latin typeface="Cambria Math" panose="02040503050406030204" pitchFamily="18" charset="0"/>
                          </a:rPr>
                          <m:t>2</m:t>
                        </m:r>
                        <m:r>
                          <a:rPr lang="en-IN" sz="2000" i="1">
                            <a:latin typeface="Cambria Math" panose="02040503050406030204" pitchFamily="18" charset="0"/>
                          </a:rPr>
                          <m:t>𝑛</m:t>
                        </m:r>
                      </m:sup>
                    </m:sSup>
                  </m:oMath>
                </a14:m>
                <a:endParaRPr lang="en-IN" dirty="0"/>
              </a:p>
              <a:p>
                <a:pPr marL="0" indent="0">
                  <a:buNone/>
                </a:pPr>
                <a:r>
                  <a:rPr lang="en-IN" dirty="0"/>
                  <a:t>          Given P=10000, T= 2years =4 half years, R=4%, n=2 </a:t>
                </a:r>
                <a:r>
                  <a:rPr lang="en-IN" dirty="0" err="1"/>
                  <a:t>yrs</a:t>
                </a:r>
                <a:endParaRPr lang="en-IN" dirty="0"/>
              </a:p>
              <a:p>
                <a:pPr marL="0" indent="0">
                  <a:buNone/>
                </a:pPr>
                <a:r>
                  <a:rPr lang="en-IN" dirty="0"/>
                  <a:t>         Amount=10000</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f>
                              <m:fPr>
                                <m:ctrlPr>
                                  <a:rPr lang="en-IN" i="1">
                                    <a:latin typeface="Cambria Math" panose="02040503050406030204" pitchFamily="18" charset="0"/>
                                  </a:rPr>
                                </m:ctrlPr>
                              </m:fPr>
                              <m:num>
                                <m:r>
                                  <a:rPr lang="en-IN" i="1">
                                    <a:latin typeface="Cambria Math" panose="02040503050406030204" pitchFamily="18" charset="0"/>
                                  </a:rPr>
                                  <m:t>4</m:t>
                                </m:r>
                              </m:num>
                              <m:den>
                                <m:r>
                                  <a:rPr lang="en-IN" i="1">
                                    <a:latin typeface="Cambria Math" panose="02040503050406030204" pitchFamily="18" charset="0"/>
                                  </a:rPr>
                                  <m:t>2</m:t>
                                </m:r>
                              </m:den>
                            </m:f>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4</m:t>
                        </m:r>
                      </m:sup>
                    </m:sSup>
                  </m:oMath>
                </a14:m>
                <a:r>
                  <a:rPr lang="en-IN" dirty="0"/>
                  <a:t> =Rs.10824.32</a:t>
                </a:r>
              </a:p>
              <a:p>
                <a:pPr marL="0" indent="0">
                  <a:buNone/>
                </a:pPr>
                <a:r>
                  <a:rPr lang="en-IN" dirty="0"/>
                  <a:t>         C.I.= Amount-Principal=10824.32-10000=Rs 824.32.</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7019" y="1366982"/>
                <a:ext cx="11914908" cy="5366327"/>
              </a:xfrm>
              <a:blipFill>
                <a:blip r:embed="rId2"/>
                <a:stretch>
                  <a:fillRect l="-563" t="-1703"/>
                </a:stretch>
              </a:blipFill>
            </p:spPr>
            <p:txBody>
              <a:bodyPr/>
              <a:lstStyle/>
              <a:p>
                <a:r>
                  <a:rPr lang="en-IN">
                    <a:noFill/>
                  </a:rPr>
                  <a:t> </a:t>
                </a:r>
              </a:p>
            </p:txBody>
          </p:sp>
        </mc:Fallback>
      </mc:AlternateContent>
    </p:spTree>
    <p:extLst>
      <p:ext uri="{BB962C8B-B14F-4D97-AF65-F5344CB8AC3E}">
        <p14:creationId xmlns:p14="http://schemas.microsoft.com/office/powerpoint/2010/main" xmlns="" val="248288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5" dur="500"/>
                                        <p:tgtEl>
                                          <p:spTgt spid="3">
                                            <p:txEl>
                                              <p:pRg st="1" end="1"/>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wipe(down)">
                                      <p:cBhvr>
                                        <p:cTn id="33" dur="580">
                                          <p:stCondLst>
                                            <p:cond delay="0"/>
                                          </p:stCondLst>
                                        </p:cTn>
                                        <p:tgtEl>
                                          <p:spTgt spid="3">
                                            <p:txEl>
                                              <p:pRg st="3" end="3"/>
                                            </p:txEl>
                                          </p:spTgt>
                                        </p:tgtEl>
                                      </p:cBhvr>
                                    </p:animEffect>
                                    <p:anim calcmode="lin" valueType="num">
                                      <p:cBhvr>
                                        <p:cTn id="3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39" dur="26">
                                          <p:stCondLst>
                                            <p:cond delay="650"/>
                                          </p:stCondLst>
                                        </p:cTn>
                                        <p:tgtEl>
                                          <p:spTgt spid="3">
                                            <p:txEl>
                                              <p:pRg st="3" end="3"/>
                                            </p:txEl>
                                          </p:spTgt>
                                        </p:tgtEl>
                                      </p:cBhvr>
                                      <p:to x="100000" y="60000"/>
                                    </p:animScale>
                                    <p:animScale>
                                      <p:cBhvr>
                                        <p:cTn id="40" dur="166" decel="50000">
                                          <p:stCondLst>
                                            <p:cond delay="676"/>
                                          </p:stCondLst>
                                        </p:cTn>
                                        <p:tgtEl>
                                          <p:spTgt spid="3">
                                            <p:txEl>
                                              <p:pRg st="3" end="3"/>
                                            </p:txEl>
                                          </p:spTgt>
                                        </p:tgtEl>
                                      </p:cBhvr>
                                      <p:to x="100000" y="100000"/>
                                    </p:animScale>
                                    <p:animScale>
                                      <p:cBhvr>
                                        <p:cTn id="41" dur="26">
                                          <p:stCondLst>
                                            <p:cond delay="1312"/>
                                          </p:stCondLst>
                                        </p:cTn>
                                        <p:tgtEl>
                                          <p:spTgt spid="3">
                                            <p:txEl>
                                              <p:pRg st="3" end="3"/>
                                            </p:txEl>
                                          </p:spTgt>
                                        </p:tgtEl>
                                      </p:cBhvr>
                                      <p:to x="100000" y="80000"/>
                                    </p:animScale>
                                    <p:animScale>
                                      <p:cBhvr>
                                        <p:cTn id="42" dur="166" decel="50000">
                                          <p:stCondLst>
                                            <p:cond delay="1338"/>
                                          </p:stCondLst>
                                        </p:cTn>
                                        <p:tgtEl>
                                          <p:spTgt spid="3">
                                            <p:txEl>
                                              <p:pRg st="3" end="3"/>
                                            </p:txEl>
                                          </p:spTgt>
                                        </p:tgtEl>
                                      </p:cBhvr>
                                      <p:to x="100000" y="100000"/>
                                    </p:animScale>
                                    <p:animScale>
                                      <p:cBhvr>
                                        <p:cTn id="43" dur="26">
                                          <p:stCondLst>
                                            <p:cond delay="1642"/>
                                          </p:stCondLst>
                                        </p:cTn>
                                        <p:tgtEl>
                                          <p:spTgt spid="3">
                                            <p:txEl>
                                              <p:pRg st="3" end="3"/>
                                            </p:txEl>
                                          </p:spTgt>
                                        </p:tgtEl>
                                      </p:cBhvr>
                                      <p:to x="100000" y="90000"/>
                                    </p:animScale>
                                    <p:animScale>
                                      <p:cBhvr>
                                        <p:cTn id="44" dur="166" decel="50000">
                                          <p:stCondLst>
                                            <p:cond delay="1668"/>
                                          </p:stCondLst>
                                        </p:cTn>
                                        <p:tgtEl>
                                          <p:spTgt spid="3">
                                            <p:txEl>
                                              <p:pRg st="3" end="3"/>
                                            </p:txEl>
                                          </p:spTgt>
                                        </p:tgtEl>
                                      </p:cBhvr>
                                      <p:to x="100000" y="100000"/>
                                    </p:animScale>
                                    <p:animScale>
                                      <p:cBhvr>
                                        <p:cTn id="45" dur="26">
                                          <p:stCondLst>
                                            <p:cond delay="1808"/>
                                          </p:stCondLst>
                                        </p:cTn>
                                        <p:tgtEl>
                                          <p:spTgt spid="3">
                                            <p:txEl>
                                              <p:pRg st="3" end="3"/>
                                            </p:txEl>
                                          </p:spTgt>
                                        </p:tgtEl>
                                      </p:cBhvr>
                                      <p:to x="100000" y="95000"/>
                                    </p:animScale>
                                    <p:animScale>
                                      <p:cBhvr>
                                        <p:cTn id="46" dur="166" decel="50000">
                                          <p:stCondLst>
                                            <p:cond delay="1834"/>
                                          </p:stCondLst>
                                        </p:cTn>
                                        <p:tgtEl>
                                          <p:spTgt spid="3">
                                            <p:txEl>
                                              <p:pRg st="3" end="3"/>
                                            </p:txEl>
                                          </p:spTgt>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circle(in)">
                                      <p:cBhvr>
                                        <p:cTn id="51" dur="2000"/>
                                        <p:tgtEl>
                                          <p:spTgt spid="3">
                                            <p:txEl>
                                              <p:pRg st="4" end="4"/>
                                            </p:txEl>
                                          </p:spTgt>
                                        </p:tgtEl>
                                      </p:cBhvr>
                                    </p:animEffect>
                                  </p:childTnLst>
                                </p:cTn>
                              </p:par>
                              <p:par>
                                <p:cTn id="52" presetID="6" presetClass="entr" presetSubtype="16" fill="hold" nodeType="with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Effect transition="in" filter="circle(in)">
                                      <p:cBhvr>
                                        <p:cTn id="54" dur="2000"/>
                                        <p:tgtEl>
                                          <p:spTgt spid="3">
                                            <p:txEl>
                                              <p:pRg st="5" end="5"/>
                                            </p:txEl>
                                          </p:spTgt>
                                        </p:tgtEl>
                                      </p:cBhvr>
                                    </p:animEffect>
                                  </p:childTnLst>
                                </p:cTn>
                              </p:par>
                              <p:par>
                                <p:cTn id="55" presetID="6" presetClass="entr" presetSubtype="16" fill="hold" nodeType="with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animEffect transition="in" filter="circle(in)">
                                      <p:cBhvr>
                                        <p:cTn id="57" dur="2000"/>
                                        <p:tgtEl>
                                          <p:spTgt spid="3">
                                            <p:txEl>
                                              <p:pRg st="6" end="6"/>
                                            </p:txEl>
                                          </p:spTgt>
                                        </p:tgtEl>
                                      </p:cBhvr>
                                    </p:animEffect>
                                  </p:childTnLst>
                                </p:cTn>
                              </p:par>
                              <p:par>
                                <p:cTn id="58" presetID="14" presetClass="entr" presetSubtype="10" fill="hold" nodeType="with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Effect transition="in" filter="randombar(horizontal)">
                                      <p:cBhvr>
                                        <p:cTn id="60" dur="500"/>
                                        <p:tgtEl>
                                          <p:spTgt spid="3">
                                            <p:txEl>
                                              <p:pRg st="7" end="7"/>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6" presetClass="entr" presetSubtype="0" fill="hold"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Effect transition="in" filter="wipe(down)">
                                      <p:cBhvr>
                                        <p:cTn id="65" dur="580">
                                          <p:stCondLst>
                                            <p:cond delay="0"/>
                                          </p:stCondLst>
                                        </p:cTn>
                                        <p:tgtEl>
                                          <p:spTgt spid="3">
                                            <p:txEl>
                                              <p:pRg st="8" end="8"/>
                                            </p:txEl>
                                          </p:spTgt>
                                        </p:tgtEl>
                                      </p:cBhvr>
                                    </p:animEffect>
                                    <p:anim calcmode="lin" valueType="num">
                                      <p:cBhvr>
                                        <p:cTn id="66"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71" dur="26">
                                          <p:stCondLst>
                                            <p:cond delay="650"/>
                                          </p:stCondLst>
                                        </p:cTn>
                                        <p:tgtEl>
                                          <p:spTgt spid="3">
                                            <p:txEl>
                                              <p:pRg st="8" end="8"/>
                                            </p:txEl>
                                          </p:spTgt>
                                        </p:tgtEl>
                                      </p:cBhvr>
                                      <p:to x="100000" y="60000"/>
                                    </p:animScale>
                                    <p:animScale>
                                      <p:cBhvr>
                                        <p:cTn id="72" dur="166" decel="50000">
                                          <p:stCondLst>
                                            <p:cond delay="676"/>
                                          </p:stCondLst>
                                        </p:cTn>
                                        <p:tgtEl>
                                          <p:spTgt spid="3">
                                            <p:txEl>
                                              <p:pRg st="8" end="8"/>
                                            </p:txEl>
                                          </p:spTgt>
                                        </p:tgtEl>
                                      </p:cBhvr>
                                      <p:to x="100000" y="100000"/>
                                    </p:animScale>
                                    <p:animScale>
                                      <p:cBhvr>
                                        <p:cTn id="73" dur="26">
                                          <p:stCondLst>
                                            <p:cond delay="1312"/>
                                          </p:stCondLst>
                                        </p:cTn>
                                        <p:tgtEl>
                                          <p:spTgt spid="3">
                                            <p:txEl>
                                              <p:pRg st="8" end="8"/>
                                            </p:txEl>
                                          </p:spTgt>
                                        </p:tgtEl>
                                      </p:cBhvr>
                                      <p:to x="100000" y="80000"/>
                                    </p:animScale>
                                    <p:animScale>
                                      <p:cBhvr>
                                        <p:cTn id="74" dur="166" decel="50000">
                                          <p:stCondLst>
                                            <p:cond delay="1338"/>
                                          </p:stCondLst>
                                        </p:cTn>
                                        <p:tgtEl>
                                          <p:spTgt spid="3">
                                            <p:txEl>
                                              <p:pRg st="8" end="8"/>
                                            </p:txEl>
                                          </p:spTgt>
                                        </p:tgtEl>
                                      </p:cBhvr>
                                      <p:to x="100000" y="100000"/>
                                    </p:animScale>
                                    <p:animScale>
                                      <p:cBhvr>
                                        <p:cTn id="75" dur="26">
                                          <p:stCondLst>
                                            <p:cond delay="1642"/>
                                          </p:stCondLst>
                                        </p:cTn>
                                        <p:tgtEl>
                                          <p:spTgt spid="3">
                                            <p:txEl>
                                              <p:pRg st="8" end="8"/>
                                            </p:txEl>
                                          </p:spTgt>
                                        </p:tgtEl>
                                      </p:cBhvr>
                                      <p:to x="100000" y="90000"/>
                                    </p:animScale>
                                    <p:animScale>
                                      <p:cBhvr>
                                        <p:cTn id="76" dur="166" decel="50000">
                                          <p:stCondLst>
                                            <p:cond delay="1668"/>
                                          </p:stCondLst>
                                        </p:cTn>
                                        <p:tgtEl>
                                          <p:spTgt spid="3">
                                            <p:txEl>
                                              <p:pRg st="8" end="8"/>
                                            </p:txEl>
                                          </p:spTgt>
                                        </p:tgtEl>
                                      </p:cBhvr>
                                      <p:to x="100000" y="100000"/>
                                    </p:animScale>
                                    <p:animScale>
                                      <p:cBhvr>
                                        <p:cTn id="77" dur="26">
                                          <p:stCondLst>
                                            <p:cond delay="1808"/>
                                          </p:stCondLst>
                                        </p:cTn>
                                        <p:tgtEl>
                                          <p:spTgt spid="3">
                                            <p:txEl>
                                              <p:pRg st="8" end="8"/>
                                            </p:txEl>
                                          </p:spTgt>
                                        </p:tgtEl>
                                      </p:cBhvr>
                                      <p:to x="100000" y="95000"/>
                                    </p:animScale>
                                    <p:animScale>
                                      <p:cBhvr>
                                        <p:cTn id="78" dur="166" decel="50000">
                                          <p:stCondLst>
                                            <p:cond delay="1834"/>
                                          </p:stCondLst>
                                        </p:cTn>
                                        <p:tgtEl>
                                          <p:spTgt spid="3">
                                            <p:txEl>
                                              <p:pRg st="8" end="8"/>
                                            </p:txEl>
                                          </p:spTgt>
                                        </p:tgtEl>
                                      </p:cBhvr>
                                      <p:to x="100000" y="100000"/>
                                    </p:animScale>
                                  </p:childTnLst>
                                </p:cTn>
                              </p:par>
                              <p:par>
                                <p:cTn id="79" presetID="26" presetClass="entr" presetSubtype="0" fill="hold" nodeType="withEffect">
                                  <p:stCondLst>
                                    <p:cond delay="0"/>
                                  </p:stCondLst>
                                  <p:childTnLst>
                                    <p:set>
                                      <p:cBhvr>
                                        <p:cTn id="80" dur="1" fill="hold">
                                          <p:stCondLst>
                                            <p:cond delay="0"/>
                                          </p:stCondLst>
                                        </p:cTn>
                                        <p:tgtEl>
                                          <p:spTgt spid="3">
                                            <p:txEl>
                                              <p:pRg st="9" end="9"/>
                                            </p:txEl>
                                          </p:spTgt>
                                        </p:tgtEl>
                                        <p:attrNameLst>
                                          <p:attrName>style.visibility</p:attrName>
                                        </p:attrNameLst>
                                      </p:cBhvr>
                                      <p:to>
                                        <p:strVal val="visible"/>
                                      </p:to>
                                    </p:set>
                                    <p:animEffect transition="in" filter="wipe(down)">
                                      <p:cBhvr>
                                        <p:cTn id="81" dur="580">
                                          <p:stCondLst>
                                            <p:cond delay="0"/>
                                          </p:stCondLst>
                                        </p:cTn>
                                        <p:tgtEl>
                                          <p:spTgt spid="3">
                                            <p:txEl>
                                              <p:pRg st="9" end="9"/>
                                            </p:txEl>
                                          </p:spTgt>
                                        </p:tgtEl>
                                      </p:cBhvr>
                                    </p:animEffect>
                                    <p:anim calcmode="lin" valueType="num">
                                      <p:cBhvr>
                                        <p:cTn id="82"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87" dur="26">
                                          <p:stCondLst>
                                            <p:cond delay="650"/>
                                          </p:stCondLst>
                                        </p:cTn>
                                        <p:tgtEl>
                                          <p:spTgt spid="3">
                                            <p:txEl>
                                              <p:pRg st="9" end="9"/>
                                            </p:txEl>
                                          </p:spTgt>
                                        </p:tgtEl>
                                      </p:cBhvr>
                                      <p:to x="100000" y="60000"/>
                                    </p:animScale>
                                    <p:animScale>
                                      <p:cBhvr>
                                        <p:cTn id="88" dur="166" decel="50000">
                                          <p:stCondLst>
                                            <p:cond delay="676"/>
                                          </p:stCondLst>
                                        </p:cTn>
                                        <p:tgtEl>
                                          <p:spTgt spid="3">
                                            <p:txEl>
                                              <p:pRg st="9" end="9"/>
                                            </p:txEl>
                                          </p:spTgt>
                                        </p:tgtEl>
                                      </p:cBhvr>
                                      <p:to x="100000" y="100000"/>
                                    </p:animScale>
                                    <p:animScale>
                                      <p:cBhvr>
                                        <p:cTn id="89" dur="26">
                                          <p:stCondLst>
                                            <p:cond delay="1312"/>
                                          </p:stCondLst>
                                        </p:cTn>
                                        <p:tgtEl>
                                          <p:spTgt spid="3">
                                            <p:txEl>
                                              <p:pRg st="9" end="9"/>
                                            </p:txEl>
                                          </p:spTgt>
                                        </p:tgtEl>
                                      </p:cBhvr>
                                      <p:to x="100000" y="80000"/>
                                    </p:animScale>
                                    <p:animScale>
                                      <p:cBhvr>
                                        <p:cTn id="90" dur="166" decel="50000">
                                          <p:stCondLst>
                                            <p:cond delay="1338"/>
                                          </p:stCondLst>
                                        </p:cTn>
                                        <p:tgtEl>
                                          <p:spTgt spid="3">
                                            <p:txEl>
                                              <p:pRg st="9" end="9"/>
                                            </p:txEl>
                                          </p:spTgt>
                                        </p:tgtEl>
                                      </p:cBhvr>
                                      <p:to x="100000" y="100000"/>
                                    </p:animScale>
                                    <p:animScale>
                                      <p:cBhvr>
                                        <p:cTn id="91" dur="26">
                                          <p:stCondLst>
                                            <p:cond delay="1642"/>
                                          </p:stCondLst>
                                        </p:cTn>
                                        <p:tgtEl>
                                          <p:spTgt spid="3">
                                            <p:txEl>
                                              <p:pRg st="9" end="9"/>
                                            </p:txEl>
                                          </p:spTgt>
                                        </p:tgtEl>
                                      </p:cBhvr>
                                      <p:to x="100000" y="90000"/>
                                    </p:animScale>
                                    <p:animScale>
                                      <p:cBhvr>
                                        <p:cTn id="92" dur="166" decel="50000">
                                          <p:stCondLst>
                                            <p:cond delay="1668"/>
                                          </p:stCondLst>
                                        </p:cTn>
                                        <p:tgtEl>
                                          <p:spTgt spid="3">
                                            <p:txEl>
                                              <p:pRg st="9" end="9"/>
                                            </p:txEl>
                                          </p:spTgt>
                                        </p:tgtEl>
                                      </p:cBhvr>
                                      <p:to x="100000" y="100000"/>
                                    </p:animScale>
                                    <p:animScale>
                                      <p:cBhvr>
                                        <p:cTn id="93" dur="26">
                                          <p:stCondLst>
                                            <p:cond delay="1808"/>
                                          </p:stCondLst>
                                        </p:cTn>
                                        <p:tgtEl>
                                          <p:spTgt spid="3">
                                            <p:txEl>
                                              <p:pRg st="9" end="9"/>
                                            </p:txEl>
                                          </p:spTgt>
                                        </p:tgtEl>
                                      </p:cBhvr>
                                      <p:to x="100000" y="95000"/>
                                    </p:animScale>
                                    <p:animScale>
                                      <p:cBhvr>
                                        <p:cTn id="94" dur="166" decel="50000">
                                          <p:stCondLst>
                                            <p:cond delay="1834"/>
                                          </p:stCondLst>
                                        </p:cTn>
                                        <p:tgtEl>
                                          <p:spTgt spid="3">
                                            <p:txEl>
                                              <p:pRg st="9" end="9"/>
                                            </p:txEl>
                                          </p:spTgt>
                                        </p:tgtEl>
                                      </p:cBhvr>
                                      <p:to x="100000" y="100000"/>
                                    </p:animScale>
                                  </p:childTnLst>
                                </p:cTn>
                              </p:par>
                              <p:par>
                                <p:cTn id="95" presetID="26" presetClass="entr" presetSubtype="0" fill="hold" nodeType="withEffect">
                                  <p:stCondLst>
                                    <p:cond delay="0"/>
                                  </p:stCondLst>
                                  <p:childTnLst>
                                    <p:set>
                                      <p:cBhvr>
                                        <p:cTn id="96" dur="1" fill="hold">
                                          <p:stCondLst>
                                            <p:cond delay="0"/>
                                          </p:stCondLst>
                                        </p:cTn>
                                        <p:tgtEl>
                                          <p:spTgt spid="3">
                                            <p:txEl>
                                              <p:pRg st="10" end="10"/>
                                            </p:txEl>
                                          </p:spTgt>
                                        </p:tgtEl>
                                        <p:attrNameLst>
                                          <p:attrName>style.visibility</p:attrName>
                                        </p:attrNameLst>
                                      </p:cBhvr>
                                      <p:to>
                                        <p:strVal val="visible"/>
                                      </p:to>
                                    </p:set>
                                    <p:animEffect transition="in" filter="wipe(down)">
                                      <p:cBhvr>
                                        <p:cTn id="97" dur="580">
                                          <p:stCondLst>
                                            <p:cond delay="0"/>
                                          </p:stCondLst>
                                        </p:cTn>
                                        <p:tgtEl>
                                          <p:spTgt spid="3">
                                            <p:txEl>
                                              <p:pRg st="10" end="10"/>
                                            </p:txEl>
                                          </p:spTgt>
                                        </p:tgtEl>
                                      </p:cBhvr>
                                    </p:animEffect>
                                    <p:anim calcmode="lin" valueType="num">
                                      <p:cBhvr>
                                        <p:cTn id="98"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3">
                                            <p:txEl>
                                              <p:pRg st="10" end="10"/>
                                            </p:txEl>
                                          </p:spTgt>
                                        </p:tgtEl>
                                      </p:cBhvr>
                                      <p:to x="100000" y="60000"/>
                                    </p:animScale>
                                    <p:animScale>
                                      <p:cBhvr>
                                        <p:cTn id="104" dur="166" decel="50000">
                                          <p:stCondLst>
                                            <p:cond delay="676"/>
                                          </p:stCondLst>
                                        </p:cTn>
                                        <p:tgtEl>
                                          <p:spTgt spid="3">
                                            <p:txEl>
                                              <p:pRg st="10" end="10"/>
                                            </p:txEl>
                                          </p:spTgt>
                                        </p:tgtEl>
                                      </p:cBhvr>
                                      <p:to x="100000" y="100000"/>
                                    </p:animScale>
                                    <p:animScale>
                                      <p:cBhvr>
                                        <p:cTn id="105" dur="26">
                                          <p:stCondLst>
                                            <p:cond delay="1312"/>
                                          </p:stCondLst>
                                        </p:cTn>
                                        <p:tgtEl>
                                          <p:spTgt spid="3">
                                            <p:txEl>
                                              <p:pRg st="10" end="10"/>
                                            </p:txEl>
                                          </p:spTgt>
                                        </p:tgtEl>
                                      </p:cBhvr>
                                      <p:to x="100000" y="80000"/>
                                    </p:animScale>
                                    <p:animScale>
                                      <p:cBhvr>
                                        <p:cTn id="106" dur="166" decel="50000">
                                          <p:stCondLst>
                                            <p:cond delay="1338"/>
                                          </p:stCondLst>
                                        </p:cTn>
                                        <p:tgtEl>
                                          <p:spTgt spid="3">
                                            <p:txEl>
                                              <p:pRg st="10" end="10"/>
                                            </p:txEl>
                                          </p:spTgt>
                                        </p:tgtEl>
                                      </p:cBhvr>
                                      <p:to x="100000" y="100000"/>
                                    </p:animScale>
                                    <p:animScale>
                                      <p:cBhvr>
                                        <p:cTn id="107" dur="26">
                                          <p:stCondLst>
                                            <p:cond delay="1642"/>
                                          </p:stCondLst>
                                        </p:cTn>
                                        <p:tgtEl>
                                          <p:spTgt spid="3">
                                            <p:txEl>
                                              <p:pRg st="10" end="10"/>
                                            </p:txEl>
                                          </p:spTgt>
                                        </p:tgtEl>
                                      </p:cBhvr>
                                      <p:to x="100000" y="90000"/>
                                    </p:animScale>
                                    <p:animScale>
                                      <p:cBhvr>
                                        <p:cTn id="108" dur="166" decel="50000">
                                          <p:stCondLst>
                                            <p:cond delay="1668"/>
                                          </p:stCondLst>
                                        </p:cTn>
                                        <p:tgtEl>
                                          <p:spTgt spid="3">
                                            <p:txEl>
                                              <p:pRg st="10" end="10"/>
                                            </p:txEl>
                                          </p:spTgt>
                                        </p:tgtEl>
                                      </p:cBhvr>
                                      <p:to x="100000" y="100000"/>
                                    </p:animScale>
                                    <p:animScale>
                                      <p:cBhvr>
                                        <p:cTn id="109" dur="26">
                                          <p:stCondLst>
                                            <p:cond delay="1808"/>
                                          </p:stCondLst>
                                        </p:cTn>
                                        <p:tgtEl>
                                          <p:spTgt spid="3">
                                            <p:txEl>
                                              <p:pRg st="10" end="10"/>
                                            </p:txEl>
                                          </p:spTgt>
                                        </p:tgtEl>
                                      </p:cBhvr>
                                      <p:to x="100000" y="95000"/>
                                    </p:animScale>
                                    <p:animScale>
                                      <p:cBhvr>
                                        <p:cTn id="110" dur="166" decel="50000">
                                          <p:stCondLst>
                                            <p:cond delay="1834"/>
                                          </p:stCondLst>
                                        </p:cTn>
                                        <p:tgtEl>
                                          <p:spTgt spid="3">
                                            <p:txEl>
                                              <p:pRg st="10" end="10"/>
                                            </p:txEl>
                                          </p:spTgt>
                                        </p:tgtEl>
                                      </p:cBhvr>
                                      <p:to x="100000" y="100000"/>
                                    </p:animScale>
                                  </p:childTnLst>
                                </p:cTn>
                              </p:par>
                              <p:par>
                                <p:cTn id="111" presetID="26" presetClass="entr" presetSubtype="0" fill="hold" nodeType="withEffect">
                                  <p:stCondLst>
                                    <p:cond delay="0"/>
                                  </p:stCondLst>
                                  <p:childTnLst>
                                    <p:set>
                                      <p:cBhvr>
                                        <p:cTn id="112" dur="1" fill="hold">
                                          <p:stCondLst>
                                            <p:cond delay="0"/>
                                          </p:stCondLst>
                                        </p:cTn>
                                        <p:tgtEl>
                                          <p:spTgt spid="3">
                                            <p:txEl>
                                              <p:pRg st="11" end="11"/>
                                            </p:txEl>
                                          </p:spTgt>
                                        </p:tgtEl>
                                        <p:attrNameLst>
                                          <p:attrName>style.visibility</p:attrName>
                                        </p:attrNameLst>
                                      </p:cBhvr>
                                      <p:to>
                                        <p:strVal val="visible"/>
                                      </p:to>
                                    </p:set>
                                    <p:animEffect transition="in" filter="wipe(down)">
                                      <p:cBhvr>
                                        <p:cTn id="113" dur="580">
                                          <p:stCondLst>
                                            <p:cond delay="0"/>
                                          </p:stCondLst>
                                        </p:cTn>
                                        <p:tgtEl>
                                          <p:spTgt spid="3">
                                            <p:txEl>
                                              <p:pRg st="11" end="11"/>
                                            </p:txEl>
                                          </p:spTgt>
                                        </p:tgtEl>
                                      </p:cBhvr>
                                    </p:animEffect>
                                    <p:anim calcmode="lin" valueType="num">
                                      <p:cBhvr>
                                        <p:cTn id="114" dur="1822" tmFilter="0,0; 0.14,0.36; 0.43,0.73; 0.71,0.91; 1.0,1.0">
                                          <p:stCondLst>
                                            <p:cond delay="0"/>
                                          </p:stCondLst>
                                        </p:cTn>
                                        <p:tgtEl>
                                          <p:spTgt spid="3">
                                            <p:txEl>
                                              <p:pRg st="11" end="11"/>
                                            </p:txEl>
                                          </p:spTgt>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3">
                                            <p:txEl>
                                              <p:pRg st="11" end="11"/>
                                            </p:txEl>
                                          </p:spTgt>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3">
                                            <p:txEl>
                                              <p:pRg st="11" end="11"/>
                                            </p:txEl>
                                          </p:spTgt>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3">
                                            <p:txEl>
                                              <p:pRg st="11" end="11"/>
                                            </p:txEl>
                                          </p:spTgt>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3">
                                            <p:txEl>
                                              <p:pRg st="11" end="11"/>
                                            </p:txEl>
                                          </p:spTgt>
                                        </p:tgtEl>
                                        <p:attrNameLst>
                                          <p:attrName>ppt_y</p:attrName>
                                        </p:attrNameLst>
                                      </p:cBhvr>
                                      <p:tavLst>
                                        <p:tav tm="0" fmla="#ppt_y-sin(pi*$)/81">
                                          <p:val>
                                            <p:fltVal val="0"/>
                                          </p:val>
                                        </p:tav>
                                        <p:tav tm="100000">
                                          <p:val>
                                            <p:fltVal val="1"/>
                                          </p:val>
                                        </p:tav>
                                      </p:tavLst>
                                    </p:anim>
                                    <p:animScale>
                                      <p:cBhvr>
                                        <p:cTn id="119" dur="26">
                                          <p:stCondLst>
                                            <p:cond delay="650"/>
                                          </p:stCondLst>
                                        </p:cTn>
                                        <p:tgtEl>
                                          <p:spTgt spid="3">
                                            <p:txEl>
                                              <p:pRg st="11" end="11"/>
                                            </p:txEl>
                                          </p:spTgt>
                                        </p:tgtEl>
                                      </p:cBhvr>
                                      <p:to x="100000" y="60000"/>
                                    </p:animScale>
                                    <p:animScale>
                                      <p:cBhvr>
                                        <p:cTn id="120" dur="166" decel="50000">
                                          <p:stCondLst>
                                            <p:cond delay="676"/>
                                          </p:stCondLst>
                                        </p:cTn>
                                        <p:tgtEl>
                                          <p:spTgt spid="3">
                                            <p:txEl>
                                              <p:pRg st="11" end="11"/>
                                            </p:txEl>
                                          </p:spTgt>
                                        </p:tgtEl>
                                      </p:cBhvr>
                                      <p:to x="100000" y="100000"/>
                                    </p:animScale>
                                    <p:animScale>
                                      <p:cBhvr>
                                        <p:cTn id="121" dur="26">
                                          <p:stCondLst>
                                            <p:cond delay="1312"/>
                                          </p:stCondLst>
                                        </p:cTn>
                                        <p:tgtEl>
                                          <p:spTgt spid="3">
                                            <p:txEl>
                                              <p:pRg st="11" end="11"/>
                                            </p:txEl>
                                          </p:spTgt>
                                        </p:tgtEl>
                                      </p:cBhvr>
                                      <p:to x="100000" y="80000"/>
                                    </p:animScale>
                                    <p:animScale>
                                      <p:cBhvr>
                                        <p:cTn id="122" dur="166" decel="50000">
                                          <p:stCondLst>
                                            <p:cond delay="1338"/>
                                          </p:stCondLst>
                                        </p:cTn>
                                        <p:tgtEl>
                                          <p:spTgt spid="3">
                                            <p:txEl>
                                              <p:pRg st="11" end="11"/>
                                            </p:txEl>
                                          </p:spTgt>
                                        </p:tgtEl>
                                      </p:cBhvr>
                                      <p:to x="100000" y="100000"/>
                                    </p:animScale>
                                    <p:animScale>
                                      <p:cBhvr>
                                        <p:cTn id="123" dur="26">
                                          <p:stCondLst>
                                            <p:cond delay="1642"/>
                                          </p:stCondLst>
                                        </p:cTn>
                                        <p:tgtEl>
                                          <p:spTgt spid="3">
                                            <p:txEl>
                                              <p:pRg st="11" end="11"/>
                                            </p:txEl>
                                          </p:spTgt>
                                        </p:tgtEl>
                                      </p:cBhvr>
                                      <p:to x="100000" y="90000"/>
                                    </p:animScale>
                                    <p:animScale>
                                      <p:cBhvr>
                                        <p:cTn id="124" dur="166" decel="50000">
                                          <p:stCondLst>
                                            <p:cond delay="1668"/>
                                          </p:stCondLst>
                                        </p:cTn>
                                        <p:tgtEl>
                                          <p:spTgt spid="3">
                                            <p:txEl>
                                              <p:pRg st="11" end="11"/>
                                            </p:txEl>
                                          </p:spTgt>
                                        </p:tgtEl>
                                      </p:cBhvr>
                                      <p:to x="100000" y="100000"/>
                                    </p:animScale>
                                    <p:animScale>
                                      <p:cBhvr>
                                        <p:cTn id="125" dur="26">
                                          <p:stCondLst>
                                            <p:cond delay="1808"/>
                                          </p:stCondLst>
                                        </p:cTn>
                                        <p:tgtEl>
                                          <p:spTgt spid="3">
                                            <p:txEl>
                                              <p:pRg st="11" end="11"/>
                                            </p:txEl>
                                          </p:spTgt>
                                        </p:tgtEl>
                                      </p:cBhvr>
                                      <p:to x="100000" y="95000"/>
                                    </p:animScale>
                                    <p:animScale>
                                      <p:cBhvr>
                                        <p:cTn id="126" dur="166" decel="50000">
                                          <p:stCondLst>
                                            <p:cond delay="1834"/>
                                          </p:stCondLst>
                                        </p:cTn>
                                        <p:tgtEl>
                                          <p:spTgt spid="3">
                                            <p:txEl>
                                              <p:pRg st="11" end="1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29309" y="1394692"/>
                <a:ext cx="11914909" cy="5320144"/>
              </a:xfrm>
            </p:spPr>
            <p:txBody>
              <a:bodyPr>
                <a:normAutofit fontScale="85000" lnSpcReduction="20000"/>
              </a:bodyPr>
              <a:lstStyle/>
              <a:p>
                <a:pPr marL="0" indent="0">
                  <a:buNone/>
                </a:pPr>
                <a:r>
                  <a:rPr lang="en-IN" dirty="0"/>
                  <a:t>4.Find the C.I. on 16k at 20% p.a. for 9 months compounded quarterly.</a:t>
                </a:r>
              </a:p>
              <a:p>
                <a:pPr marL="0" indent="0">
                  <a:buNone/>
                </a:pPr>
                <a:r>
                  <a:rPr lang="en-IN" dirty="0"/>
                  <a:t>Sol:  Given P= 16000 ,R= 20%, T= 9months= 3 quarters = 9/12 yrs. = ¾ </a:t>
                </a:r>
                <a:r>
                  <a:rPr lang="en-IN" dirty="0" err="1"/>
                  <a:t>yrs</a:t>
                </a:r>
                <a:endParaRPr lang="en-IN" dirty="0"/>
              </a:p>
              <a:p>
                <a:pPr marL="0" indent="0">
                  <a:buNone/>
                </a:pPr>
                <a:r>
                  <a:rPr lang="en-IN" dirty="0"/>
                  <a:t>                Amount=P</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𝑅</m:t>
                                </m:r>
                              </m:num>
                              <m:den>
                                <m:r>
                                  <a:rPr lang="en-IN" i="1">
                                    <a:latin typeface="Cambria Math" panose="02040503050406030204" pitchFamily="18" charset="0"/>
                                  </a:rPr>
                                  <m:t>4</m:t>
                                </m:r>
                              </m:den>
                            </m:f>
                            <m:r>
                              <a:rPr lang="en-IN" i="1">
                                <a:latin typeface="Cambria Math" panose="02040503050406030204" pitchFamily="18" charset="0"/>
                              </a:rPr>
                              <m:t>)</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4</m:t>
                        </m:r>
                        <m:r>
                          <a:rPr lang="en-IN" i="1">
                            <a:latin typeface="Cambria Math" panose="02040503050406030204" pitchFamily="18" charset="0"/>
                          </a:rPr>
                          <m:t>𝑛</m:t>
                        </m:r>
                      </m:sup>
                    </m:sSup>
                  </m:oMath>
                </a14:m>
                <a:r>
                  <a:rPr lang="en-IN" dirty="0"/>
                  <a:t>=16000</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5</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3</m:t>
                        </m:r>
                      </m:sup>
                    </m:sSup>
                  </m:oMath>
                </a14:m>
                <a:r>
                  <a:rPr lang="en-IN" dirty="0"/>
                  <a:t>=18522</a:t>
                </a:r>
              </a:p>
              <a:p>
                <a:pPr marL="0" indent="0">
                  <a:buNone/>
                </a:pPr>
                <a:r>
                  <a:rPr lang="en-IN" dirty="0"/>
                  <a:t>                C.I.= Amount-Principal=18522-16000=2522.</a:t>
                </a:r>
              </a:p>
              <a:p>
                <a:pPr marL="0" indent="0">
                  <a:buNone/>
                </a:pPr>
                <a:r>
                  <a:rPr lang="en-IN" dirty="0"/>
                  <a:t>5.If the S.I. on a sum of money at 5% p.a. for 3 years is Rs.1200, find the C.I. on the same sum for the same period at the same rate.</a:t>
                </a:r>
              </a:p>
              <a:p>
                <a:pPr marL="0" indent="0">
                  <a:buNone/>
                </a:pPr>
                <a:r>
                  <a:rPr lang="en-IN" dirty="0"/>
                  <a:t>Sol: Given rate =5% p.a., Time=3 years, S.I.=Rs. 1200 and </a:t>
                </a:r>
              </a:p>
              <a:p>
                <a:pPr marL="0" indent="0">
                  <a:buNone/>
                </a:pPr>
                <a:r>
                  <a:rPr lang="en-IN" dirty="0"/>
                  <a:t>         Principal= Rs.(</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100</m:t>
                        </m:r>
                        <m:r>
                          <a:rPr lang="en-IN" i="1">
                            <a:latin typeface="Cambria Math" panose="02040503050406030204" pitchFamily="18" charset="0"/>
                          </a:rPr>
                          <m:t>𝑋</m:t>
                        </m:r>
                        <m:r>
                          <a:rPr lang="en-IN" i="1">
                            <a:latin typeface="Cambria Math" panose="02040503050406030204" pitchFamily="18" charset="0"/>
                          </a:rPr>
                          <m:t>1200</m:t>
                        </m:r>
                      </m:num>
                      <m:den>
                        <m:r>
                          <a:rPr lang="en-IN" i="1">
                            <a:latin typeface="Cambria Math" panose="02040503050406030204" pitchFamily="18" charset="0"/>
                          </a:rPr>
                          <m:t>3</m:t>
                        </m:r>
                        <m:r>
                          <a:rPr lang="en-IN" i="1">
                            <a:latin typeface="Cambria Math" panose="02040503050406030204" pitchFamily="18" charset="0"/>
                          </a:rPr>
                          <m:t>𝑋</m:t>
                        </m:r>
                        <m:r>
                          <a:rPr lang="en-IN" i="1">
                            <a:latin typeface="Cambria Math" panose="02040503050406030204" pitchFamily="18" charset="0"/>
                          </a:rPr>
                          <m:t>5</m:t>
                        </m:r>
                      </m:den>
                    </m:f>
                  </m:oMath>
                </a14:m>
                <a:r>
                  <a:rPr lang="en-IN" dirty="0"/>
                  <a:t>)=Rs.8000. = P</a:t>
                </a:r>
              </a:p>
              <a:p>
                <a:pPr marL="0" indent="0">
                  <a:buNone/>
                </a:pPr>
                <a:r>
                  <a:rPr lang="en-IN" dirty="0"/>
                  <a:t>          Amount=8000</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5</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3</m:t>
                        </m:r>
                      </m:sup>
                    </m:sSup>
                  </m:oMath>
                </a14:m>
                <a:r>
                  <a:rPr lang="en-IN" dirty="0"/>
                  <a:t>=Rs.9261</a:t>
                </a:r>
              </a:p>
              <a:p>
                <a:pPr marL="0" indent="0">
                  <a:buNone/>
                </a:pPr>
                <a:r>
                  <a:rPr lang="en-IN" dirty="0"/>
                  <a:t>              C.I.=Rs.(9261-8000)=Rs.1261.</a:t>
                </a:r>
              </a:p>
              <a:p>
                <a:pPr marL="0" indent="0">
                  <a:buNone/>
                </a:pPr>
                <a:r>
                  <a:rPr lang="en-IN" dirty="0"/>
                  <a:t>6.In what time will Rs.1000 become Rs.1331at 10% p.a. compounded annually.</a:t>
                </a:r>
              </a:p>
              <a:p>
                <a:pPr marL="0" indent="0">
                  <a:buNone/>
                </a:pPr>
                <a:r>
                  <a:rPr lang="en-IN" dirty="0"/>
                  <a:t>Sol:  Given principal=1000, Amount=Rs.1331, rate=10%p.a.</a:t>
                </a:r>
              </a:p>
              <a:p>
                <a:pPr marL="0" indent="0">
                  <a:buNone/>
                </a:pPr>
                <a:r>
                  <a:rPr lang="en-IN" dirty="0"/>
                  <a:t>        let the time be n years </a:t>
                </a:r>
              </a:p>
              <a:p>
                <a:pPr marL="0" indent="0">
                  <a:buNone/>
                </a:pPr>
                <a:r>
                  <a:rPr lang="en-IN" dirty="0"/>
                  <a:t>                        =&gt;  1000</a:t>
                </a:r>
                <a14:m>
                  <m:oMath xmlns:m="http://schemas.openxmlformats.org/officeDocument/2006/math">
                    <m:sSup>
                      <m:sSupPr>
                        <m:ctrlPr>
                          <a:rPr lang="en-IN" i="1">
                            <a:latin typeface="Cambria Math" panose="02040503050406030204" pitchFamily="18" charset="0"/>
                          </a:rPr>
                        </m:ctrlPr>
                      </m:sSupPr>
                      <m:e>
                        <m:d>
                          <m:dPr>
                            <m:ctrlPr>
                              <a:rPr lang="en-IN" i="1">
                                <a:latin typeface="Cambria Math" panose="02040503050406030204" pitchFamily="18" charset="0"/>
                              </a:rPr>
                            </m:ctrlPr>
                          </m:d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  10</m:t>
                                </m:r>
                              </m:num>
                              <m:den>
                                <m:r>
                                  <a:rPr lang="en-IN" i="1">
                                    <a:latin typeface="Cambria Math" panose="02040503050406030204" pitchFamily="18" charset="0"/>
                                  </a:rPr>
                                  <m:t>100</m:t>
                                </m:r>
                              </m:den>
                            </m:f>
                          </m:e>
                        </m:d>
                      </m:e>
                      <m:sup>
                        <m:r>
                          <a:rPr lang="en-IN" i="1">
                            <a:latin typeface="Cambria Math" panose="02040503050406030204" pitchFamily="18" charset="0"/>
                          </a:rPr>
                          <m:t>𝑛</m:t>
                        </m:r>
                      </m:sup>
                    </m:sSup>
                  </m:oMath>
                </a14:m>
                <a:r>
                  <a:rPr lang="en-IN" dirty="0"/>
                  <a:t>=1331   =&gt; n=3 years.</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9309" y="1394692"/>
                <a:ext cx="11914909" cy="5320144"/>
              </a:xfrm>
              <a:blipFill>
                <a:blip r:embed="rId2"/>
                <a:stretch>
                  <a:fillRect l="-460" t="-2176"/>
                </a:stretch>
              </a:blipFill>
            </p:spPr>
            <p:txBody>
              <a:bodyPr/>
              <a:lstStyle/>
              <a:p>
                <a:r>
                  <a:rPr lang="en-IN">
                    <a:noFill/>
                  </a:rPr>
                  <a:t> </a:t>
                </a:r>
              </a:p>
            </p:txBody>
          </p:sp>
        </mc:Fallback>
      </mc:AlternateContent>
    </p:spTree>
    <p:extLst>
      <p:ext uri="{BB962C8B-B14F-4D97-AF65-F5344CB8AC3E}">
        <p14:creationId xmlns:p14="http://schemas.microsoft.com/office/powerpoint/2010/main" xmlns="" val="329687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plus(in)">
                                      <p:cBhvr>
                                        <p:cTn id="12" dur="2000"/>
                                        <p:tgtEl>
                                          <p:spTgt spid="3">
                                            <p:txEl>
                                              <p:pRg st="1" end="1"/>
                                            </p:txEl>
                                          </p:spTgt>
                                        </p:tgtEl>
                                      </p:cBhvr>
                                    </p:animEffect>
                                  </p:childTnLst>
                                </p:cTn>
                              </p:par>
                              <p:par>
                                <p:cTn id="13" presetID="13" presetClass="entr" presetSubtype="16"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plus(in)">
                                      <p:cBhvr>
                                        <p:cTn id="15" dur="2000"/>
                                        <p:tgtEl>
                                          <p:spTgt spid="3">
                                            <p:txEl>
                                              <p:pRg st="2" end="2"/>
                                            </p:txEl>
                                          </p:spTgt>
                                        </p:tgtEl>
                                      </p:cBhvr>
                                    </p:animEffect>
                                  </p:childTnLst>
                                </p:cTn>
                              </p:par>
                              <p:par>
                                <p:cTn id="16" presetID="13" presetClass="entr" presetSubtype="16"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plus(in)">
                                      <p:cBhvr>
                                        <p:cTn id="18" dur="20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circle(in)">
                                      <p:cBhvr>
                                        <p:cTn id="23" dur="20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1000"/>
                                        <p:tgtEl>
                                          <p:spTgt spid="3">
                                            <p:txEl>
                                              <p:pRg st="7" end="7"/>
                                            </p:txEl>
                                          </p:spTgt>
                                        </p:tgtEl>
                                      </p:cBhvr>
                                    </p:animEffect>
                                    <p:anim calcmode="lin" valueType="num">
                                      <p:cBhvr>
                                        <p:cTn id="3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1000"/>
                                        <p:tgtEl>
                                          <p:spTgt spid="3">
                                            <p:txEl>
                                              <p:pRg st="8" end="8"/>
                                            </p:txEl>
                                          </p:spTgt>
                                        </p:tgtEl>
                                      </p:cBhvr>
                                    </p:animEffect>
                                    <p:anim calcmode="lin" valueType="num">
                                      <p:cBhvr>
                                        <p:cTn id="4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1000"/>
                                        <p:tgtEl>
                                          <p:spTgt spid="3">
                                            <p:txEl>
                                              <p:pRg st="9" end="9"/>
                                            </p:txEl>
                                          </p:spTgt>
                                        </p:tgtEl>
                                      </p:cBhvr>
                                    </p:animEffect>
                                    <p:anim calcmode="lin" valueType="num">
                                      <p:cBhvr>
                                        <p:cTn id="5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additive="base">
                                        <p:cTn id="5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additive="base">
                                        <p:cTn id="6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 calcmode="lin" valueType="num">
                                      <p:cBhvr additive="base">
                                        <p:cTn id="6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203201" y="1556328"/>
                <a:ext cx="11850254" cy="5301672"/>
              </a:xfrm>
            </p:spPr>
            <p:txBody>
              <a:bodyPr>
                <a:normAutofit fontScale="92500" lnSpcReduction="20000"/>
              </a:bodyPr>
              <a:lstStyle/>
              <a:p>
                <a:pPr marL="0" indent="0">
                  <a:buNone/>
                </a:pPr>
                <a:r>
                  <a:rPr lang="en-IN" dirty="0"/>
                  <a:t>7.If Rs.500 amounts to Rs.583.20 in two years compounded annually, find the rate of interest p.a.</a:t>
                </a:r>
              </a:p>
              <a:p>
                <a:pPr marL="0" indent="0">
                  <a:buNone/>
                </a:pPr>
                <a:r>
                  <a:rPr lang="en-IN" dirty="0"/>
                  <a:t>Sol:  Given P=Rs.500 , Amount= Rs.583.20, Time=2years</a:t>
                </a:r>
              </a:p>
              <a:p>
                <a:pPr marL="0" indent="0">
                  <a:buNone/>
                </a:pPr>
                <a:r>
                  <a:rPr lang="en-IN" dirty="0"/>
                  <a:t>      Let the rate be R% p.a. then,</a:t>
                </a:r>
              </a:p>
              <a:p>
                <a:pPr marL="0" indent="0">
                  <a:buNone/>
                </a:pPr>
                <a:r>
                  <a:rPr lang="en-IN" dirty="0"/>
                  <a:t>            500</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𝑅</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2</m:t>
                        </m:r>
                      </m:sup>
                    </m:sSup>
                  </m:oMath>
                </a14:m>
                <a:r>
                  <a:rPr lang="en-IN" dirty="0"/>
                  <a:t> = Rs.583.20</a:t>
                </a:r>
              </a:p>
              <a:p>
                <a:pPr marL="0" indent="0">
                  <a:buNone/>
                </a:pPr>
                <a:r>
                  <a:rPr lang="en-IN" dirty="0"/>
                  <a:t>         =&gt;</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𝑅</m:t>
                            </m:r>
                          </m:num>
                          <m:den>
                            <m:r>
                              <a:rPr lang="en-IN" i="1">
                                <a:latin typeface="Cambria Math" panose="02040503050406030204" pitchFamily="18" charset="0"/>
                              </a:rPr>
                              <m:t>1100</m:t>
                            </m:r>
                          </m:den>
                        </m:f>
                        <m:r>
                          <a:rPr lang="en-IN" i="1">
                            <a:latin typeface="Cambria Math" panose="02040503050406030204" pitchFamily="18" charset="0"/>
                          </a:rPr>
                          <m:t>)</m:t>
                        </m:r>
                      </m:e>
                      <m:sup>
                        <m:r>
                          <a:rPr lang="en-IN" i="1">
                            <a:latin typeface="Cambria Math" panose="02040503050406030204" pitchFamily="18" charset="0"/>
                          </a:rPr>
                          <m:t>2</m:t>
                        </m:r>
                      </m:sup>
                    </m:sSup>
                  </m:oMath>
                </a14:m>
                <a:r>
                  <a:rPr lang="en-IN" dirty="0"/>
                  <a:t> = </a:t>
                </a:r>
                <a14:m>
                  <m:oMath xmlns:m="http://schemas.openxmlformats.org/officeDocument/2006/math">
                    <m:f>
                      <m:fPr>
                        <m:ctrlPr>
                          <a:rPr lang="en-IN" i="1" dirty="0">
                            <a:latin typeface="Cambria Math" panose="02040503050406030204" pitchFamily="18" charset="0"/>
                          </a:rPr>
                        </m:ctrlPr>
                      </m:fPr>
                      <m:num>
                        <m:r>
                          <a:rPr lang="en-IN" i="1" dirty="0">
                            <a:latin typeface="Cambria Math" panose="02040503050406030204" pitchFamily="18" charset="0"/>
                          </a:rPr>
                          <m:t>5832</m:t>
                        </m:r>
                      </m:num>
                      <m:den>
                        <m:r>
                          <a:rPr lang="en-IN" i="1" dirty="0">
                            <a:latin typeface="Cambria Math" panose="02040503050406030204" pitchFamily="18" charset="0"/>
                          </a:rPr>
                          <m:t>5000</m:t>
                        </m:r>
                      </m:den>
                    </m:f>
                  </m:oMath>
                </a14:m>
                <a:r>
                  <a:rPr lang="en-IN" dirty="0"/>
                  <a:t> =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11664</m:t>
                        </m:r>
                      </m:num>
                      <m:den>
                        <m:r>
                          <a:rPr lang="en-IN" i="1">
                            <a:latin typeface="Cambria Math" panose="02040503050406030204" pitchFamily="18" charset="0"/>
                          </a:rPr>
                          <m:t>10000</m:t>
                        </m:r>
                      </m:den>
                    </m:f>
                  </m:oMath>
                </a14:m>
                <a:endParaRPr lang="en-IN" dirty="0"/>
              </a:p>
              <a:p>
                <a:pPr marL="0" indent="0">
                  <a:buNone/>
                </a:pPr>
                <a:r>
                  <a:rPr lang="en-IN" dirty="0"/>
                  <a:t>         =&gt;</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𝑅</m:t>
                            </m:r>
                          </m:num>
                          <m:den>
                            <m:r>
                              <a:rPr lang="en-IN" i="1">
                                <a:latin typeface="Cambria Math" panose="02040503050406030204" pitchFamily="18" charset="0"/>
                              </a:rPr>
                              <m:t>1100</m:t>
                            </m:r>
                          </m:den>
                        </m:f>
                        <m:r>
                          <a:rPr lang="en-IN" i="1">
                            <a:latin typeface="Cambria Math" panose="02040503050406030204" pitchFamily="18" charset="0"/>
                          </a:rPr>
                          <m:t>)</m:t>
                        </m:r>
                      </m:e>
                      <m:sup>
                        <m:r>
                          <a:rPr lang="en-IN" i="1">
                            <a:latin typeface="Cambria Math" panose="02040503050406030204" pitchFamily="18" charset="0"/>
                          </a:rPr>
                          <m:t>2</m:t>
                        </m:r>
                      </m:sup>
                    </m:sSup>
                  </m:oMath>
                </a14:m>
                <a:r>
                  <a:rPr lang="en-IN" dirty="0"/>
                  <a:t> =</a:t>
                </a:r>
                <a14:m>
                  <m:oMath xmlns:m="http://schemas.openxmlformats.org/officeDocument/2006/math">
                    <m:sSup>
                      <m:sSupPr>
                        <m:ctrlPr>
                          <a:rPr lang="en-IN" i="1" dirty="0">
                            <a:latin typeface="Cambria Math" panose="02040503050406030204" pitchFamily="18" charset="0"/>
                          </a:rPr>
                        </m:ctrlPr>
                      </m:sSupPr>
                      <m:e>
                        <m:r>
                          <a:rPr lang="en-US" b="0" i="1" dirty="0" smtClean="0">
                            <a:latin typeface="Cambria Math" panose="02040503050406030204" pitchFamily="18" charset="0"/>
                          </a:rPr>
                          <m:t> </m:t>
                        </m:r>
                        <m:r>
                          <a:rPr lang="en-IN" i="1" dirty="0">
                            <a:latin typeface="Cambria Math" panose="02040503050406030204" pitchFamily="18" charset="0"/>
                          </a:rPr>
                          <m:t>(</m:t>
                        </m:r>
                        <m:f>
                          <m:fPr>
                            <m:ctrlPr>
                              <a:rPr lang="en-IN" i="1" dirty="0">
                                <a:latin typeface="Cambria Math" panose="02040503050406030204" pitchFamily="18" charset="0"/>
                              </a:rPr>
                            </m:ctrlPr>
                          </m:fPr>
                          <m:num>
                            <m:r>
                              <a:rPr lang="en-IN" i="1" dirty="0">
                                <a:latin typeface="Cambria Math" panose="02040503050406030204" pitchFamily="18" charset="0"/>
                              </a:rPr>
                              <m:t>108</m:t>
                            </m:r>
                          </m:num>
                          <m:den>
                            <m:r>
                              <a:rPr lang="en-IN" i="1" dirty="0">
                                <a:latin typeface="Cambria Math" panose="02040503050406030204" pitchFamily="18" charset="0"/>
                              </a:rPr>
                              <m:t>100</m:t>
                            </m:r>
                          </m:den>
                        </m:f>
                        <m:r>
                          <a:rPr lang="en-IN" i="1" dirty="0">
                            <a:latin typeface="Cambria Math" panose="02040503050406030204" pitchFamily="18" charset="0"/>
                          </a:rPr>
                          <m:t>)</m:t>
                        </m:r>
                      </m:e>
                      <m:sup>
                        <m:r>
                          <a:rPr lang="en-IN" i="1" dirty="0">
                            <a:latin typeface="Cambria Math" panose="02040503050406030204" pitchFamily="18" charset="0"/>
                          </a:rPr>
                          <m:t>2</m:t>
                        </m:r>
                      </m:sup>
                    </m:sSup>
                  </m:oMath>
                </a14:m>
                <a:endParaRPr lang="en-IN" dirty="0"/>
              </a:p>
              <a:p>
                <a:pPr marL="0" indent="0">
                  <a:buNone/>
                </a:pPr>
                <a:r>
                  <a:rPr lang="en-IN" dirty="0"/>
                  <a:t>          =&gt;   1+</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𝑅</m:t>
                        </m:r>
                      </m:num>
                      <m:den>
                        <m:r>
                          <a:rPr lang="en-IN" i="1">
                            <a:latin typeface="Cambria Math" panose="02040503050406030204" pitchFamily="18" charset="0"/>
                          </a:rPr>
                          <m:t>100</m:t>
                        </m:r>
                      </m:den>
                    </m:f>
                  </m:oMath>
                </a14:m>
                <a:r>
                  <a:rPr lang="en-IN" dirty="0"/>
                  <a:t> = </a:t>
                </a:r>
                <a14:m>
                  <m:oMath xmlns:m="http://schemas.openxmlformats.org/officeDocument/2006/math">
                    <m:f>
                      <m:fPr>
                        <m:ctrlPr>
                          <a:rPr lang="en-IN" i="1" dirty="0">
                            <a:latin typeface="Cambria Math" panose="02040503050406030204" pitchFamily="18" charset="0"/>
                          </a:rPr>
                        </m:ctrlPr>
                      </m:fPr>
                      <m:num>
                        <m:r>
                          <a:rPr lang="en-IN" i="1" dirty="0">
                            <a:latin typeface="Cambria Math" panose="02040503050406030204" pitchFamily="18" charset="0"/>
                          </a:rPr>
                          <m:t>108</m:t>
                        </m:r>
                      </m:num>
                      <m:den>
                        <m:r>
                          <a:rPr lang="en-IN" i="1" dirty="0">
                            <a:latin typeface="Cambria Math" panose="02040503050406030204" pitchFamily="18" charset="0"/>
                          </a:rPr>
                          <m:t>100</m:t>
                        </m:r>
                      </m:den>
                    </m:f>
                  </m:oMath>
                </a14:m>
                <a:r>
                  <a:rPr lang="en-IN" dirty="0"/>
                  <a:t> =&gt;  R=8% p.a.</a:t>
                </a:r>
              </a:p>
              <a:p>
                <a:pPr marL="0" indent="0">
                  <a:buNone/>
                </a:pPr>
                <a:r>
                  <a:rPr lang="en-IN" dirty="0"/>
                  <a:t>8. If the C.I. on a certain sum at 16</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2</m:t>
                        </m:r>
                      </m:num>
                      <m:den>
                        <m:r>
                          <a:rPr lang="en-IN" i="1">
                            <a:latin typeface="Cambria Math" panose="02040503050406030204" pitchFamily="18" charset="0"/>
                          </a:rPr>
                          <m:t>3</m:t>
                        </m:r>
                      </m:den>
                    </m:f>
                  </m:oMath>
                </a14:m>
                <a:r>
                  <a:rPr lang="en-IN" dirty="0"/>
                  <a:t> % for 3 years is Rs.1270, Find the S.I. on the same sum at the same rate for the same period .</a:t>
                </a:r>
              </a:p>
              <a:p>
                <a:pPr marL="0" indent="0">
                  <a:buNone/>
                </a:pPr>
                <a:r>
                  <a:rPr lang="en-IN" dirty="0"/>
                  <a:t>Sol:  Let the sum be Rs. X. Then,</a:t>
                </a:r>
              </a:p>
              <a:p>
                <a:pPr marL="0" indent="0">
                  <a:buNone/>
                </a:pPr>
                <a:r>
                  <a:rPr lang="en-IN" dirty="0"/>
                  <a:t>        C.I.=(x</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50</m:t>
                            </m:r>
                          </m:num>
                          <m:den>
                            <m:r>
                              <a:rPr lang="en-IN" i="1">
                                <a:latin typeface="Cambria Math" panose="02040503050406030204" pitchFamily="18" charset="0"/>
                              </a:rPr>
                              <m:t>300</m:t>
                            </m:r>
                          </m:den>
                        </m:f>
                        <m:r>
                          <a:rPr lang="en-IN" i="1">
                            <a:latin typeface="Cambria Math" panose="02040503050406030204" pitchFamily="18" charset="0"/>
                          </a:rPr>
                          <m:t>)</m:t>
                        </m:r>
                      </m:e>
                      <m:sup>
                        <m:r>
                          <a:rPr lang="en-IN" i="1">
                            <a:latin typeface="Cambria Math" panose="02040503050406030204" pitchFamily="18" charset="0"/>
                          </a:rPr>
                          <m:t>3</m:t>
                        </m:r>
                      </m:sup>
                    </m:sSup>
                  </m:oMath>
                </a14:m>
                <a:r>
                  <a:rPr lang="en-IN" dirty="0"/>
                  <a:t>-x)=</a:t>
                </a:r>
                <a14:m>
                  <m:oMath xmlns:m="http://schemas.openxmlformats.org/officeDocument/2006/math">
                    <m:r>
                      <a:rPr lang="en-US" b="0" i="0" smtClean="0">
                        <a:latin typeface="Cambria Math" panose="02040503050406030204" pitchFamily="18" charset="0"/>
                      </a:rPr>
                      <m:t> </m:t>
                    </m:r>
                    <m:f>
                      <m:fPr>
                        <m:ctrlPr>
                          <a:rPr lang="en-IN" i="1">
                            <a:latin typeface="Cambria Math" panose="02040503050406030204" pitchFamily="18" charset="0"/>
                          </a:rPr>
                        </m:ctrlPr>
                      </m:fPr>
                      <m:num>
                        <m:r>
                          <a:rPr lang="en-IN" i="1">
                            <a:latin typeface="Cambria Math" panose="02040503050406030204" pitchFamily="18" charset="0"/>
                          </a:rPr>
                          <m:t>127</m:t>
                        </m:r>
                        <m:r>
                          <a:rPr lang="en-IN" i="1">
                            <a:latin typeface="Cambria Math" panose="02040503050406030204" pitchFamily="18" charset="0"/>
                          </a:rPr>
                          <m:t>𝑥</m:t>
                        </m:r>
                      </m:num>
                      <m:den>
                        <m:r>
                          <a:rPr lang="en-IN" i="1">
                            <a:latin typeface="Cambria Math" panose="02040503050406030204" pitchFamily="18" charset="0"/>
                          </a:rPr>
                          <m:t>216</m:t>
                        </m:r>
                      </m:den>
                    </m:f>
                  </m:oMath>
                </a14:m>
                <a:r>
                  <a:rPr lang="en-IN" dirty="0"/>
                  <a:t> = Rs.1270</a:t>
                </a:r>
              </a:p>
              <a:p>
                <a:pPr marL="0" indent="0">
                  <a:buNone/>
                </a:pPr>
                <a:r>
                  <a:rPr lang="en-IN" dirty="0"/>
                  <a:t>         =&gt;  x =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1270</m:t>
                        </m:r>
                        <m:r>
                          <a:rPr lang="en-IN" i="1">
                            <a:latin typeface="Cambria Math" panose="02040503050406030204" pitchFamily="18" charset="0"/>
                          </a:rPr>
                          <m:t>𝑋</m:t>
                        </m:r>
                        <m:r>
                          <a:rPr lang="en-IN" i="1">
                            <a:latin typeface="Cambria Math" panose="02040503050406030204" pitchFamily="18" charset="0"/>
                          </a:rPr>
                          <m:t>216</m:t>
                        </m:r>
                      </m:num>
                      <m:den>
                        <m:r>
                          <a:rPr lang="en-IN" i="1">
                            <a:latin typeface="Cambria Math" panose="02040503050406030204" pitchFamily="18" charset="0"/>
                          </a:rPr>
                          <m:t>127</m:t>
                        </m:r>
                      </m:den>
                    </m:f>
                  </m:oMath>
                </a14:m>
                <a:r>
                  <a:rPr lang="en-IN" dirty="0"/>
                  <a:t> = Rs.2160 =&gt; sum=Rs.2160</a:t>
                </a:r>
              </a:p>
              <a:p>
                <a:pPr marL="0" indent="0">
                  <a:buNone/>
                </a:pPr>
                <a:r>
                  <a:rPr lang="en-IN" dirty="0"/>
                  <a:t>         S.I.= Rs.(2160x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50</m:t>
                        </m:r>
                      </m:num>
                      <m:den>
                        <m:r>
                          <a:rPr lang="en-IN" i="1">
                            <a:latin typeface="Cambria Math" panose="02040503050406030204" pitchFamily="18" charset="0"/>
                          </a:rPr>
                          <m:t>3</m:t>
                        </m:r>
                      </m:den>
                    </m:f>
                  </m:oMath>
                </a14:m>
                <a:r>
                  <a:rPr lang="en-IN" dirty="0"/>
                  <a:t>x3x</a:t>
                </a:r>
                <a14:m>
                  <m:oMath xmlns:m="http://schemas.openxmlformats.org/officeDocument/2006/math">
                    <m:f>
                      <m:fPr>
                        <m:ctrlPr>
                          <a:rPr lang="en-IN" i="1" dirty="0">
                            <a:latin typeface="Cambria Math" panose="02040503050406030204" pitchFamily="18" charset="0"/>
                          </a:rPr>
                        </m:ctrlPr>
                      </m:fPr>
                      <m:num>
                        <m:r>
                          <a:rPr lang="en-IN" i="1" dirty="0">
                            <a:latin typeface="Cambria Math" panose="02040503050406030204" pitchFamily="18" charset="0"/>
                          </a:rPr>
                          <m:t>1</m:t>
                        </m:r>
                      </m:num>
                      <m:den>
                        <m:r>
                          <a:rPr lang="en-IN" i="1" dirty="0">
                            <a:latin typeface="Cambria Math" panose="02040503050406030204" pitchFamily="18" charset="0"/>
                          </a:rPr>
                          <m:t>100</m:t>
                        </m:r>
                      </m:den>
                    </m:f>
                  </m:oMath>
                </a14:m>
                <a:r>
                  <a:rPr lang="en-IN" dirty="0"/>
                  <a:t>) = Rs.1080.</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03201" y="1556328"/>
                <a:ext cx="11850254" cy="5301672"/>
              </a:xfrm>
              <a:blipFill>
                <a:blip r:embed="rId2"/>
                <a:stretch>
                  <a:fillRect l="-514" t="-2299" r="-206"/>
                </a:stretch>
              </a:blipFill>
            </p:spPr>
            <p:txBody>
              <a:bodyPr/>
              <a:lstStyle/>
              <a:p>
                <a:r>
                  <a:rPr lang="en-IN">
                    <a:noFill/>
                  </a:rPr>
                  <a:t> </a:t>
                </a:r>
              </a:p>
            </p:txBody>
          </p:sp>
        </mc:Fallback>
      </mc:AlternateContent>
    </p:spTree>
    <p:extLst>
      <p:ext uri="{BB962C8B-B14F-4D97-AF65-F5344CB8AC3E}">
        <p14:creationId xmlns:p14="http://schemas.microsoft.com/office/powerpoint/2010/main" xmlns="" val="299691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wipe(down)">
                                      <p:cBhvr>
                                        <p:cTn id="61" dur="580">
                                          <p:stCondLst>
                                            <p:cond delay="0"/>
                                          </p:stCondLst>
                                        </p:cTn>
                                        <p:tgtEl>
                                          <p:spTgt spid="3">
                                            <p:txEl>
                                              <p:pRg st="3" end="3"/>
                                            </p:txEl>
                                          </p:spTgt>
                                        </p:tgtEl>
                                      </p:cBhvr>
                                    </p:animEffect>
                                    <p:anim calcmode="lin" valueType="num">
                                      <p:cBhvr>
                                        <p:cTn id="6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3" end="3"/>
                                            </p:txEl>
                                          </p:spTgt>
                                        </p:tgtEl>
                                      </p:cBhvr>
                                      <p:to x="100000" y="60000"/>
                                    </p:animScale>
                                    <p:animScale>
                                      <p:cBhvr>
                                        <p:cTn id="68" dur="166" decel="50000">
                                          <p:stCondLst>
                                            <p:cond delay="676"/>
                                          </p:stCondLst>
                                        </p:cTn>
                                        <p:tgtEl>
                                          <p:spTgt spid="3">
                                            <p:txEl>
                                              <p:pRg st="3" end="3"/>
                                            </p:txEl>
                                          </p:spTgt>
                                        </p:tgtEl>
                                      </p:cBhvr>
                                      <p:to x="100000" y="100000"/>
                                    </p:animScale>
                                    <p:animScale>
                                      <p:cBhvr>
                                        <p:cTn id="69" dur="26">
                                          <p:stCondLst>
                                            <p:cond delay="1312"/>
                                          </p:stCondLst>
                                        </p:cTn>
                                        <p:tgtEl>
                                          <p:spTgt spid="3">
                                            <p:txEl>
                                              <p:pRg st="3" end="3"/>
                                            </p:txEl>
                                          </p:spTgt>
                                        </p:tgtEl>
                                      </p:cBhvr>
                                      <p:to x="100000" y="80000"/>
                                    </p:animScale>
                                    <p:animScale>
                                      <p:cBhvr>
                                        <p:cTn id="70" dur="166" decel="50000">
                                          <p:stCondLst>
                                            <p:cond delay="1338"/>
                                          </p:stCondLst>
                                        </p:cTn>
                                        <p:tgtEl>
                                          <p:spTgt spid="3">
                                            <p:txEl>
                                              <p:pRg st="3" end="3"/>
                                            </p:txEl>
                                          </p:spTgt>
                                        </p:tgtEl>
                                      </p:cBhvr>
                                      <p:to x="100000" y="100000"/>
                                    </p:animScale>
                                    <p:animScale>
                                      <p:cBhvr>
                                        <p:cTn id="71" dur="26">
                                          <p:stCondLst>
                                            <p:cond delay="1642"/>
                                          </p:stCondLst>
                                        </p:cTn>
                                        <p:tgtEl>
                                          <p:spTgt spid="3">
                                            <p:txEl>
                                              <p:pRg st="3" end="3"/>
                                            </p:txEl>
                                          </p:spTgt>
                                        </p:tgtEl>
                                      </p:cBhvr>
                                      <p:to x="100000" y="90000"/>
                                    </p:animScale>
                                    <p:animScale>
                                      <p:cBhvr>
                                        <p:cTn id="72" dur="166" decel="50000">
                                          <p:stCondLst>
                                            <p:cond delay="1668"/>
                                          </p:stCondLst>
                                        </p:cTn>
                                        <p:tgtEl>
                                          <p:spTgt spid="3">
                                            <p:txEl>
                                              <p:pRg st="3" end="3"/>
                                            </p:txEl>
                                          </p:spTgt>
                                        </p:tgtEl>
                                      </p:cBhvr>
                                      <p:to x="100000" y="100000"/>
                                    </p:animScale>
                                    <p:animScale>
                                      <p:cBhvr>
                                        <p:cTn id="73" dur="26">
                                          <p:stCondLst>
                                            <p:cond delay="1808"/>
                                          </p:stCondLst>
                                        </p:cTn>
                                        <p:tgtEl>
                                          <p:spTgt spid="3">
                                            <p:txEl>
                                              <p:pRg st="3" end="3"/>
                                            </p:txEl>
                                          </p:spTgt>
                                        </p:tgtEl>
                                      </p:cBhvr>
                                      <p:to x="100000" y="95000"/>
                                    </p:animScale>
                                    <p:animScale>
                                      <p:cBhvr>
                                        <p:cTn id="74" dur="166" decel="50000">
                                          <p:stCondLst>
                                            <p:cond delay="1834"/>
                                          </p:stCondLst>
                                        </p:cTn>
                                        <p:tgtEl>
                                          <p:spTgt spid="3">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wipe(down)">
                                      <p:cBhvr>
                                        <p:cTn id="79" dur="580">
                                          <p:stCondLst>
                                            <p:cond delay="0"/>
                                          </p:stCondLst>
                                        </p:cTn>
                                        <p:tgtEl>
                                          <p:spTgt spid="3">
                                            <p:txEl>
                                              <p:pRg st="4" end="4"/>
                                            </p:txEl>
                                          </p:spTgt>
                                        </p:tgtEl>
                                      </p:cBhvr>
                                    </p:animEffect>
                                    <p:anim calcmode="lin" valueType="num">
                                      <p:cBhvr>
                                        <p:cTn id="8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4" end="4"/>
                                            </p:txEl>
                                          </p:spTgt>
                                        </p:tgtEl>
                                      </p:cBhvr>
                                      <p:to x="100000" y="60000"/>
                                    </p:animScale>
                                    <p:animScale>
                                      <p:cBhvr>
                                        <p:cTn id="86" dur="166" decel="50000">
                                          <p:stCondLst>
                                            <p:cond delay="676"/>
                                          </p:stCondLst>
                                        </p:cTn>
                                        <p:tgtEl>
                                          <p:spTgt spid="3">
                                            <p:txEl>
                                              <p:pRg st="4" end="4"/>
                                            </p:txEl>
                                          </p:spTgt>
                                        </p:tgtEl>
                                      </p:cBhvr>
                                      <p:to x="100000" y="100000"/>
                                    </p:animScale>
                                    <p:animScale>
                                      <p:cBhvr>
                                        <p:cTn id="87" dur="26">
                                          <p:stCondLst>
                                            <p:cond delay="1312"/>
                                          </p:stCondLst>
                                        </p:cTn>
                                        <p:tgtEl>
                                          <p:spTgt spid="3">
                                            <p:txEl>
                                              <p:pRg st="4" end="4"/>
                                            </p:txEl>
                                          </p:spTgt>
                                        </p:tgtEl>
                                      </p:cBhvr>
                                      <p:to x="100000" y="80000"/>
                                    </p:animScale>
                                    <p:animScale>
                                      <p:cBhvr>
                                        <p:cTn id="88" dur="166" decel="50000">
                                          <p:stCondLst>
                                            <p:cond delay="1338"/>
                                          </p:stCondLst>
                                        </p:cTn>
                                        <p:tgtEl>
                                          <p:spTgt spid="3">
                                            <p:txEl>
                                              <p:pRg st="4" end="4"/>
                                            </p:txEl>
                                          </p:spTgt>
                                        </p:tgtEl>
                                      </p:cBhvr>
                                      <p:to x="100000" y="100000"/>
                                    </p:animScale>
                                    <p:animScale>
                                      <p:cBhvr>
                                        <p:cTn id="89" dur="26">
                                          <p:stCondLst>
                                            <p:cond delay="1642"/>
                                          </p:stCondLst>
                                        </p:cTn>
                                        <p:tgtEl>
                                          <p:spTgt spid="3">
                                            <p:txEl>
                                              <p:pRg st="4" end="4"/>
                                            </p:txEl>
                                          </p:spTgt>
                                        </p:tgtEl>
                                      </p:cBhvr>
                                      <p:to x="100000" y="90000"/>
                                    </p:animScale>
                                    <p:animScale>
                                      <p:cBhvr>
                                        <p:cTn id="90" dur="166" decel="50000">
                                          <p:stCondLst>
                                            <p:cond delay="1668"/>
                                          </p:stCondLst>
                                        </p:cTn>
                                        <p:tgtEl>
                                          <p:spTgt spid="3">
                                            <p:txEl>
                                              <p:pRg st="4" end="4"/>
                                            </p:txEl>
                                          </p:spTgt>
                                        </p:tgtEl>
                                      </p:cBhvr>
                                      <p:to x="100000" y="100000"/>
                                    </p:animScale>
                                    <p:animScale>
                                      <p:cBhvr>
                                        <p:cTn id="91" dur="26">
                                          <p:stCondLst>
                                            <p:cond delay="1808"/>
                                          </p:stCondLst>
                                        </p:cTn>
                                        <p:tgtEl>
                                          <p:spTgt spid="3">
                                            <p:txEl>
                                              <p:pRg st="4" end="4"/>
                                            </p:txEl>
                                          </p:spTgt>
                                        </p:tgtEl>
                                      </p:cBhvr>
                                      <p:to x="100000" y="95000"/>
                                    </p:animScale>
                                    <p:animScale>
                                      <p:cBhvr>
                                        <p:cTn id="92" dur="166" decel="50000">
                                          <p:stCondLst>
                                            <p:cond delay="1834"/>
                                          </p:stCondLst>
                                        </p:cTn>
                                        <p:tgtEl>
                                          <p:spTgt spid="3">
                                            <p:txEl>
                                              <p:pRg st="4" end="4"/>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nodeType="clickEffect">
                                  <p:stCondLst>
                                    <p:cond delay="0"/>
                                  </p:stCondLst>
                                  <p:childTnLst>
                                    <p:set>
                                      <p:cBhvr>
                                        <p:cTn id="96" dur="1" fill="hold">
                                          <p:stCondLst>
                                            <p:cond delay="0"/>
                                          </p:stCondLst>
                                        </p:cTn>
                                        <p:tgtEl>
                                          <p:spTgt spid="3">
                                            <p:txEl>
                                              <p:pRg st="5" end="5"/>
                                            </p:txEl>
                                          </p:spTgt>
                                        </p:tgtEl>
                                        <p:attrNameLst>
                                          <p:attrName>style.visibility</p:attrName>
                                        </p:attrNameLst>
                                      </p:cBhvr>
                                      <p:to>
                                        <p:strVal val="visible"/>
                                      </p:to>
                                    </p:set>
                                    <p:animEffect transition="in" filter="wipe(down)">
                                      <p:cBhvr>
                                        <p:cTn id="97" dur="580">
                                          <p:stCondLst>
                                            <p:cond delay="0"/>
                                          </p:stCondLst>
                                        </p:cTn>
                                        <p:tgtEl>
                                          <p:spTgt spid="3">
                                            <p:txEl>
                                              <p:pRg st="5" end="5"/>
                                            </p:txEl>
                                          </p:spTgt>
                                        </p:tgtEl>
                                      </p:cBhvr>
                                    </p:animEffect>
                                    <p:anim calcmode="lin" valueType="num">
                                      <p:cBhvr>
                                        <p:cTn id="9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3">
                                            <p:txEl>
                                              <p:pRg st="5" end="5"/>
                                            </p:txEl>
                                          </p:spTgt>
                                        </p:tgtEl>
                                      </p:cBhvr>
                                      <p:to x="100000" y="60000"/>
                                    </p:animScale>
                                    <p:animScale>
                                      <p:cBhvr>
                                        <p:cTn id="104" dur="166" decel="50000">
                                          <p:stCondLst>
                                            <p:cond delay="676"/>
                                          </p:stCondLst>
                                        </p:cTn>
                                        <p:tgtEl>
                                          <p:spTgt spid="3">
                                            <p:txEl>
                                              <p:pRg st="5" end="5"/>
                                            </p:txEl>
                                          </p:spTgt>
                                        </p:tgtEl>
                                      </p:cBhvr>
                                      <p:to x="100000" y="100000"/>
                                    </p:animScale>
                                    <p:animScale>
                                      <p:cBhvr>
                                        <p:cTn id="105" dur="26">
                                          <p:stCondLst>
                                            <p:cond delay="1312"/>
                                          </p:stCondLst>
                                        </p:cTn>
                                        <p:tgtEl>
                                          <p:spTgt spid="3">
                                            <p:txEl>
                                              <p:pRg st="5" end="5"/>
                                            </p:txEl>
                                          </p:spTgt>
                                        </p:tgtEl>
                                      </p:cBhvr>
                                      <p:to x="100000" y="80000"/>
                                    </p:animScale>
                                    <p:animScale>
                                      <p:cBhvr>
                                        <p:cTn id="106" dur="166" decel="50000">
                                          <p:stCondLst>
                                            <p:cond delay="1338"/>
                                          </p:stCondLst>
                                        </p:cTn>
                                        <p:tgtEl>
                                          <p:spTgt spid="3">
                                            <p:txEl>
                                              <p:pRg st="5" end="5"/>
                                            </p:txEl>
                                          </p:spTgt>
                                        </p:tgtEl>
                                      </p:cBhvr>
                                      <p:to x="100000" y="100000"/>
                                    </p:animScale>
                                    <p:animScale>
                                      <p:cBhvr>
                                        <p:cTn id="107" dur="26">
                                          <p:stCondLst>
                                            <p:cond delay="1642"/>
                                          </p:stCondLst>
                                        </p:cTn>
                                        <p:tgtEl>
                                          <p:spTgt spid="3">
                                            <p:txEl>
                                              <p:pRg st="5" end="5"/>
                                            </p:txEl>
                                          </p:spTgt>
                                        </p:tgtEl>
                                      </p:cBhvr>
                                      <p:to x="100000" y="90000"/>
                                    </p:animScale>
                                    <p:animScale>
                                      <p:cBhvr>
                                        <p:cTn id="108" dur="166" decel="50000">
                                          <p:stCondLst>
                                            <p:cond delay="1668"/>
                                          </p:stCondLst>
                                        </p:cTn>
                                        <p:tgtEl>
                                          <p:spTgt spid="3">
                                            <p:txEl>
                                              <p:pRg st="5" end="5"/>
                                            </p:txEl>
                                          </p:spTgt>
                                        </p:tgtEl>
                                      </p:cBhvr>
                                      <p:to x="100000" y="100000"/>
                                    </p:animScale>
                                    <p:animScale>
                                      <p:cBhvr>
                                        <p:cTn id="109" dur="26">
                                          <p:stCondLst>
                                            <p:cond delay="1808"/>
                                          </p:stCondLst>
                                        </p:cTn>
                                        <p:tgtEl>
                                          <p:spTgt spid="3">
                                            <p:txEl>
                                              <p:pRg st="5" end="5"/>
                                            </p:txEl>
                                          </p:spTgt>
                                        </p:tgtEl>
                                      </p:cBhvr>
                                      <p:to x="100000" y="95000"/>
                                    </p:animScale>
                                    <p:animScale>
                                      <p:cBhvr>
                                        <p:cTn id="110" dur="166" decel="50000">
                                          <p:stCondLst>
                                            <p:cond delay="1834"/>
                                          </p:stCondLst>
                                        </p:cTn>
                                        <p:tgtEl>
                                          <p:spTgt spid="3">
                                            <p:txEl>
                                              <p:pRg st="5" end="5"/>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nodeType="clickEffect">
                                  <p:stCondLst>
                                    <p:cond delay="0"/>
                                  </p:stCondLst>
                                  <p:childTnLst>
                                    <p:set>
                                      <p:cBhvr>
                                        <p:cTn id="114" dur="1" fill="hold">
                                          <p:stCondLst>
                                            <p:cond delay="0"/>
                                          </p:stCondLst>
                                        </p:cTn>
                                        <p:tgtEl>
                                          <p:spTgt spid="3">
                                            <p:txEl>
                                              <p:pRg st="6" end="6"/>
                                            </p:txEl>
                                          </p:spTgt>
                                        </p:tgtEl>
                                        <p:attrNameLst>
                                          <p:attrName>style.visibility</p:attrName>
                                        </p:attrNameLst>
                                      </p:cBhvr>
                                      <p:to>
                                        <p:strVal val="visible"/>
                                      </p:to>
                                    </p:set>
                                    <p:animEffect transition="in" filter="wipe(down)">
                                      <p:cBhvr>
                                        <p:cTn id="115" dur="580">
                                          <p:stCondLst>
                                            <p:cond delay="0"/>
                                          </p:stCondLst>
                                        </p:cTn>
                                        <p:tgtEl>
                                          <p:spTgt spid="3">
                                            <p:txEl>
                                              <p:pRg st="6" end="6"/>
                                            </p:txEl>
                                          </p:spTgt>
                                        </p:tgtEl>
                                      </p:cBhvr>
                                    </p:animEffect>
                                    <p:anim calcmode="lin" valueType="num">
                                      <p:cBhvr>
                                        <p:cTn id="116"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3">
                                            <p:txEl>
                                              <p:pRg st="6" end="6"/>
                                            </p:txEl>
                                          </p:spTgt>
                                        </p:tgtEl>
                                      </p:cBhvr>
                                      <p:to x="100000" y="60000"/>
                                    </p:animScale>
                                    <p:animScale>
                                      <p:cBhvr>
                                        <p:cTn id="122" dur="166" decel="50000">
                                          <p:stCondLst>
                                            <p:cond delay="676"/>
                                          </p:stCondLst>
                                        </p:cTn>
                                        <p:tgtEl>
                                          <p:spTgt spid="3">
                                            <p:txEl>
                                              <p:pRg st="6" end="6"/>
                                            </p:txEl>
                                          </p:spTgt>
                                        </p:tgtEl>
                                      </p:cBhvr>
                                      <p:to x="100000" y="100000"/>
                                    </p:animScale>
                                    <p:animScale>
                                      <p:cBhvr>
                                        <p:cTn id="123" dur="26">
                                          <p:stCondLst>
                                            <p:cond delay="1312"/>
                                          </p:stCondLst>
                                        </p:cTn>
                                        <p:tgtEl>
                                          <p:spTgt spid="3">
                                            <p:txEl>
                                              <p:pRg st="6" end="6"/>
                                            </p:txEl>
                                          </p:spTgt>
                                        </p:tgtEl>
                                      </p:cBhvr>
                                      <p:to x="100000" y="80000"/>
                                    </p:animScale>
                                    <p:animScale>
                                      <p:cBhvr>
                                        <p:cTn id="124" dur="166" decel="50000">
                                          <p:stCondLst>
                                            <p:cond delay="1338"/>
                                          </p:stCondLst>
                                        </p:cTn>
                                        <p:tgtEl>
                                          <p:spTgt spid="3">
                                            <p:txEl>
                                              <p:pRg st="6" end="6"/>
                                            </p:txEl>
                                          </p:spTgt>
                                        </p:tgtEl>
                                      </p:cBhvr>
                                      <p:to x="100000" y="100000"/>
                                    </p:animScale>
                                    <p:animScale>
                                      <p:cBhvr>
                                        <p:cTn id="125" dur="26">
                                          <p:stCondLst>
                                            <p:cond delay="1642"/>
                                          </p:stCondLst>
                                        </p:cTn>
                                        <p:tgtEl>
                                          <p:spTgt spid="3">
                                            <p:txEl>
                                              <p:pRg st="6" end="6"/>
                                            </p:txEl>
                                          </p:spTgt>
                                        </p:tgtEl>
                                      </p:cBhvr>
                                      <p:to x="100000" y="90000"/>
                                    </p:animScale>
                                    <p:animScale>
                                      <p:cBhvr>
                                        <p:cTn id="126" dur="166" decel="50000">
                                          <p:stCondLst>
                                            <p:cond delay="1668"/>
                                          </p:stCondLst>
                                        </p:cTn>
                                        <p:tgtEl>
                                          <p:spTgt spid="3">
                                            <p:txEl>
                                              <p:pRg st="6" end="6"/>
                                            </p:txEl>
                                          </p:spTgt>
                                        </p:tgtEl>
                                      </p:cBhvr>
                                      <p:to x="100000" y="100000"/>
                                    </p:animScale>
                                    <p:animScale>
                                      <p:cBhvr>
                                        <p:cTn id="127" dur="26">
                                          <p:stCondLst>
                                            <p:cond delay="1808"/>
                                          </p:stCondLst>
                                        </p:cTn>
                                        <p:tgtEl>
                                          <p:spTgt spid="3">
                                            <p:txEl>
                                              <p:pRg st="6" end="6"/>
                                            </p:txEl>
                                          </p:spTgt>
                                        </p:tgtEl>
                                      </p:cBhvr>
                                      <p:to x="100000" y="95000"/>
                                    </p:animScale>
                                    <p:animScale>
                                      <p:cBhvr>
                                        <p:cTn id="128" dur="166" decel="50000">
                                          <p:stCondLst>
                                            <p:cond delay="1834"/>
                                          </p:stCondLst>
                                        </p:cTn>
                                        <p:tgtEl>
                                          <p:spTgt spid="3">
                                            <p:txEl>
                                              <p:pRg st="6" end="6"/>
                                            </p:txEl>
                                          </p:spTgt>
                                        </p:tgtEl>
                                      </p:cBhvr>
                                      <p:to x="100000" y="100000"/>
                                    </p:animScale>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nodeType="clickEffect">
                                  <p:stCondLst>
                                    <p:cond delay="0"/>
                                  </p:stCondLst>
                                  <p:childTnLst>
                                    <p:set>
                                      <p:cBhvr>
                                        <p:cTn id="132" dur="1" fill="hold">
                                          <p:stCondLst>
                                            <p:cond delay="0"/>
                                          </p:stCondLst>
                                        </p:cTn>
                                        <p:tgtEl>
                                          <p:spTgt spid="3">
                                            <p:txEl>
                                              <p:pRg st="7" end="7"/>
                                            </p:txEl>
                                          </p:spTgt>
                                        </p:tgtEl>
                                        <p:attrNameLst>
                                          <p:attrName>style.visibility</p:attrName>
                                        </p:attrNameLst>
                                      </p:cBhvr>
                                      <p:to>
                                        <p:strVal val="visible"/>
                                      </p:to>
                                    </p:set>
                                    <p:animEffect transition="in" filter="wipe(down)">
                                      <p:cBhvr>
                                        <p:cTn id="133" dur="580">
                                          <p:stCondLst>
                                            <p:cond delay="0"/>
                                          </p:stCondLst>
                                        </p:cTn>
                                        <p:tgtEl>
                                          <p:spTgt spid="3">
                                            <p:txEl>
                                              <p:pRg st="7" end="7"/>
                                            </p:txEl>
                                          </p:spTgt>
                                        </p:tgtEl>
                                      </p:cBhvr>
                                    </p:animEffect>
                                    <p:anim calcmode="lin" valueType="num">
                                      <p:cBhvr>
                                        <p:cTn id="134"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39" dur="26">
                                          <p:stCondLst>
                                            <p:cond delay="650"/>
                                          </p:stCondLst>
                                        </p:cTn>
                                        <p:tgtEl>
                                          <p:spTgt spid="3">
                                            <p:txEl>
                                              <p:pRg st="7" end="7"/>
                                            </p:txEl>
                                          </p:spTgt>
                                        </p:tgtEl>
                                      </p:cBhvr>
                                      <p:to x="100000" y="60000"/>
                                    </p:animScale>
                                    <p:animScale>
                                      <p:cBhvr>
                                        <p:cTn id="140" dur="166" decel="50000">
                                          <p:stCondLst>
                                            <p:cond delay="676"/>
                                          </p:stCondLst>
                                        </p:cTn>
                                        <p:tgtEl>
                                          <p:spTgt spid="3">
                                            <p:txEl>
                                              <p:pRg st="7" end="7"/>
                                            </p:txEl>
                                          </p:spTgt>
                                        </p:tgtEl>
                                      </p:cBhvr>
                                      <p:to x="100000" y="100000"/>
                                    </p:animScale>
                                    <p:animScale>
                                      <p:cBhvr>
                                        <p:cTn id="141" dur="26">
                                          <p:stCondLst>
                                            <p:cond delay="1312"/>
                                          </p:stCondLst>
                                        </p:cTn>
                                        <p:tgtEl>
                                          <p:spTgt spid="3">
                                            <p:txEl>
                                              <p:pRg st="7" end="7"/>
                                            </p:txEl>
                                          </p:spTgt>
                                        </p:tgtEl>
                                      </p:cBhvr>
                                      <p:to x="100000" y="80000"/>
                                    </p:animScale>
                                    <p:animScale>
                                      <p:cBhvr>
                                        <p:cTn id="142" dur="166" decel="50000">
                                          <p:stCondLst>
                                            <p:cond delay="1338"/>
                                          </p:stCondLst>
                                        </p:cTn>
                                        <p:tgtEl>
                                          <p:spTgt spid="3">
                                            <p:txEl>
                                              <p:pRg st="7" end="7"/>
                                            </p:txEl>
                                          </p:spTgt>
                                        </p:tgtEl>
                                      </p:cBhvr>
                                      <p:to x="100000" y="100000"/>
                                    </p:animScale>
                                    <p:animScale>
                                      <p:cBhvr>
                                        <p:cTn id="143" dur="26">
                                          <p:stCondLst>
                                            <p:cond delay="1642"/>
                                          </p:stCondLst>
                                        </p:cTn>
                                        <p:tgtEl>
                                          <p:spTgt spid="3">
                                            <p:txEl>
                                              <p:pRg st="7" end="7"/>
                                            </p:txEl>
                                          </p:spTgt>
                                        </p:tgtEl>
                                      </p:cBhvr>
                                      <p:to x="100000" y="90000"/>
                                    </p:animScale>
                                    <p:animScale>
                                      <p:cBhvr>
                                        <p:cTn id="144" dur="166" decel="50000">
                                          <p:stCondLst>
                                            <p:cond delay="1668"/>
                                          </p:stCondLst>
                                        </p:cTn>
                                        <p:tgtEl>
                                          <p:spTgt spid="3">
                                            <p:txEl>
                                              <p:pRg st="7" end="7"/>
                                            </p:txEl>
                                          </p:spTgt>
                                        </p:tgtEl>
                                      </p:cBhvr>
                                      <p:to x="100000" y="100000"/>
                                    </p:animScale>
                                    <p:animScale>
                                      <p:cBhvr>
                                        <p:cTn id="145" dur="26">
                                          <p:stCondLst>
                                            <p:cond delay="1808"/>
                                          </p:stCondLst>
                                        </p:cTn>
                                        <p:tgtEl>
                                          <p:spTgt spid="3">
                                            <p:txEl>
                                              <p:pRg st="7" end="7"/>
                                            </p:txEl>
                                          </p:spTgt>
                                        </p:tgtEl>
                                      </p:cBhvr>
                                      <p:to x="100000" y="95000"/>
                                    </p:animScale>
                                    <p:animScale>
                                      <p:cBhvr>
                                        <p:cTn id="146" dur="166" decel="50000">
                                          <p:stCondLst>
                                            <p:cond delay="1834"/>
                                          </p:stCondLst>
                                        </p:cTn>
                                        <p:tgtEl>
                                          <p:spTgt spid="3">
                                            <p:txEl>
                                              <p:pRg st="7" end="7"/>
                                            </p:txEl>
                                          </p:spTgt>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26" presetClass="entr" presetSubtype="0" fill="hold" nodeType="clickEffect">
                                  <p:stCondLst>
                                    <p:cond delay="0"/>
                                  </p:stCondLst>
                                  <p:childTnLst>
                                    <p:set>
                                      <p:cBhvr>
                                        <p:cTn id="150" dur="1" fill="hold">
                                          <p:stCondLst>
                                            <p:cond delay="0"/>
                                          </p:stCondLst>
                                        </p:cTn>
                                        <p:tgtEl>
                                          <p:spTgt spid="3">
                                            <p:txEl>
                                              <p:pRg st="8" end="8"/>
                                            </p:txEl>
                                          </p:spTgt>
                                        </p:tgtEl>
                                        <p:attrNameLst>
                                          <p:attrName>style.visibility</p:attrName>
                                        </p:attrNameLst>
                                      </p:cBhvr>
                                      <p:to>
                                        <p:strVal val="visible"/>
                                      </p:to>
                                    </p:set>
                                    <p:animEffect transition="in" filter="wipe(down)">
                                      <p:cBhvr>
                                        <p:cTn id="151" dur="580">
                                          <p:stCondLst>
                                            <p:cond delay="0"/>
                                          </p:stCondLst>
                                        </p:cTn>
                                        <p:tgtEl>
                                          <p:spTgt spid="3">
                                            <p:txEl>
                                              <p:pRg st="8" end="8"/>
                                            </p:txEl>
                                          </p:spTgt>
                                        </p:tgtEl>
                                      </p:cBhvr>
                                    </p:animEffect>
                                    <p:anim calcmode="lin" valueType="num">
                                      <p:cBhvr>
                                        <p:cTn id="152"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57" dur="26">
                                          <p:stCondLst>
                                            <p:cond delay="650"/>
                                          </p:stCondLst>
                                        </p:cTn>
                                        <p:tgtEl>
                                          <p:spTgt spid="3">
                                            <p:txEl>
                                              <p:pRg st="8" end="8"/>
                                            </p:txEl>
                                          </p:spTgt>
                                        </p:tgtEl>
                                      </p:cBhvr>
                                      <p:to x="100000" y="60000"/>
                                    </p:animScale>
                                    <p:animScale>
                                      <p:cBhvr>
                                        <p:cTn id="158" dur="166" decel="50000">
                                          <p:stCondLst>
                                            <p:cond delay="676"/>
                                          </p:stCondLst>
                                        </p:cTn>
                                        <p:tgtEl>
                                          <p:spTgt spid="3">
                                            <p:txEl>
                                              <p:pRg st="8" end="8"/>
                                            </p:txEl>
                                          </p:spTgt>
                                        </p:tgtEl>
                                      </p:cBhvr>
                                      <p:to x="100000" y="100000"/>
                                    </p:animScale>
                                    <p:animScale>
                                      <p:cBhvr>
                                        <p:cTn id="159" dur="26">
                                          <p:stCondLst>
                                            <p:cond delay="1312"/>
                                          </p:stCondLst>
                                        </p:cTn>
                                        <p:tgtEl>
                                          <p:spTgt spid="3">
                                            <p:txEl>
                                              <p:pRg st="8" end="8"/>
                                            </p:txEl>
                                          </p:spTgt>
                                        </p:tgtEl>
                                      </p:cBhvr>
                                      <p:to x="100000" y="80000"/>
                                    </p:animScale>
                                    <p:animScale>
                                      <p:cBhvr>
                                        <p:cTn id="160" dur="166" decel="50000">
                                          <p:stCondLst>
                                            <p:cond delay="1338"/>
                                          </p:stCondLst>
                                        </p:cTn>
                                        <p:tgtEl>
                                          <p:spTgt spid="3">
                                            <p:txEl>
                                              <p:pRg st="8" end="8"/>
                                            </p:txEl>
                                          </p:spTgt>
                                        </p:tgtEl>
                                      </p:cBhvr>
                                      <p:to x="100000" y="100000"/>
                                    </p:animScale>
                                    <p:animScale>
                                      <p:cBhvr>
                                        <p:cTn id="161" dur="26">
                                          <p:stCondLst>
                                            <p:cond delay="1642"/>
                                          </p:stCondLst>
                                        </p:cTn>
                                        <p:tgtEl>
                                          <p:spTgt spid="3">
                                            <p:txEl>
                                              <p:pRg st="8" end="8"/>
                                            </p:txEl>
                                          </p:spTgt>
                                        </p:tgtEl>
                                      </p:cBhvr>
                                      <p:to x="100000" y="90000"/>
                                    </p:animScale>
                                    <p:animScale>
                                      <p:cBhvr>
                                        <p:cTn id="162" dur="166" decel="50000">
                                          <p:stCondLst>
                                            <p:cond delay="1668"/>
                                          </p:stCondLst>
                                        </p:cTn>
                                        <p:tgtEl>
                                          <p:spTgt spid="3">
                                            <p:txEl>
                                              <p:pRg st="8" end="8"/>
                                            </p:txEl>
                                          </p:spTgt>
                                        </p:tgtEl>
                                      </p:cBhvr>
                                      <p:to x="100000" y="100000"/>
                                    </p:animScale>
                                    <p:animScale>
                                      <p:cBhvr>
                                        <p:cTn id="163" dur="26">
                                          <p:stCondLst>
                                            <p:cond delay="1808"/>
                                          </p:stCondLst>
                                        </p:cTn>
                                        <p:tgtEl>
                                          <p:spTgt spid="3">
                                            <p:txEl>
                                              <p:pRg st="8" end="8"/>
                                            </p:txEl>
                                          </p:spTgt>
                                        </p:tgtEl>
                                      </p:cBhvr>
                                      <p:to x="100000" y="95000"/>
                                    </p:animScale>
                                    <p:animScale>
                                      <p:cBhvr>
                                        <p:cTn id="164" dur="166" decel="50000">
                                          <p:stCondLst>
                                            <p:cond delay="1834"/>
                                          </p:stCondLst>
                                        </p:cTn>
                                        <p:tgtEl>
                                          <p:spTgt spid="3">
                                            <p:txEl>
                                              <p:pRg st="8" end="8"/>
                                            </p:txEl>
                                          </p:spTgt>
                                        </p:tgtEl>
                                      </p:cBhvr>
                                      <p:to x="100000" y="100000"/>
                                    </p:animScale>
                                  </p:childTnLst>
                                </p:cTn>
                              </p:par>
                            </p:childTnLst>
                          </p:cTn>
                        </p:par>
                      </p:childTnLst>
                    </p:cTn>
                  </p:par>
                  <p:par>
                    <p:cTn id="165" fill="hold">
                      <p:stCondLst>
                        <p:cond delay="indefinite"/>
                      </p:stCondLst>
                      <p:childTnLst>
                        <p:par>
                          <p:cTn id="166" fill="hold">
                            <p:stCondLst>
                              <p:cond delay="0"/>
                            </p:stCondLst>
                            <p:childTnLst>
                              <p:par>
                                <p:cTn id="167" presetID="26" presetClass="entr" presetSubtype="0" fill="hold" nodeType="clickEffect">
                                  <p:stCondLst>
                                    <p:cond delay="0"/>
                                  </p:stCondLst>
                                  <p:childTnLst>
                                    <p:set>
                                      <p:cBhvr>
                                        <p:cTn id="168" dur="1" fill="hold">
                                          <p:stCondLst>
                                            <p:cond delay="0"/>
                                          </p:stCondLst>
                                        </p:cTn>
                                        <p:tgtEl>
                                          <p:spTgt spid="3">
                                            <p:txEl>
                                              <p:pRg st="9" end="9"/>
                                            </p:txEl>
                                          </p:spTgt>
                                        </p:tgtEl>
                                        <p:attrNameLst>
                                          <p:attrName>style.visibility</p:attrName>
                                        </p:attrNameLst>
                                      </p:cBhvr>
                                      <p:to>
                                        <p:strVal val="visible"/>
                                      </p:to>
                                    </p:set>
                                    <p:animEffect transition="in" filter="wipe(down)">
                                      <p:cBhvr>
                                        <p:cTn id="169" dur="580">
                                          <p:stCondLst>
                                            <p:cond delay="0"/>
                                          </p:stCondLst>
                                        </p:cTn>
                                        <p:tgtEl>
                                          <p:spTgt spid="3">
                                            <p:txEl>
                                              <p:pRg st="9" end="9"/>
                                            </p:txEl>
                                          </p:spTgt>
                                        </p:tgtEl>
                                      </p:cBhvr>
                                    </p:animEffect>
                                    <p:anim calcmode="lin" valueType="num">
                                      <p:cBhvr>
                                        <p:cTn id="170"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171"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172"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173"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174"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175" dur="26">
                                          <p:stCondLst>
                                            <p:cond delay="650"/>
                                          </p:stCondLst>
                                        </p:cTn>
                                        <p:tgtEl>
                                          <p:spTgt spid="3">
                                            <p:txEl>
                                              <p:pRg st="9" end="9"/>
                                            </p:txEl>
                                          </p:spTgt>
                                        </p:tgtEl>
                                      </p:cBhvr>
                                      <p:to x="100000" y="60000"/>
                                    </p:animScale>
                                    <p:animScale>
                                      <p:cBhvr>
                                        <p:cTn id="176" dur="166" decel="50000">
                                          <p:stCondLst>
                                            <p:cond delay="676"/>
                                          </p:stCondLst>
                                        </p:cTn>
                                        <p:tgtEl>
                                          <p:spTgt spid="3">
                                            <p:txEl>
                                              <p:pRg st="9" end="9"/>
                                            </p:txEl>
                                          </p:spTgt>
                                        </p:tgtEl>
                                      </p:cBhvr>
                                      <p:to x="100000" y="100000"/>
                                    </p:animScale>
                                    <p:animScale>
                                      <p:cBhvr>
                                        <p:cTn id="177" dur="26">
                                          <p:stCondLst>
                                            <p:cond delay="1312"/>
                                          </p:stCondLst>
                                        </p:cTn>
                                        <p:tgtEl>
                                          <p:spTgt spid="3">
                                            <p:txEl>
                                              <p:pRg st="9" end="9"/>
                                            </p:txEl>
                                          </p:spTgt>
                                        </p:tgtEl>
                                      </p:cBhvr>
                                      <p:to x="100000" y="80000"/>
                                    </p:animScale>
                                    <p:animScale>
                                      <p:cBhvr>
                                        <p:cTn id="178" dur="166" decel="50000">
                                          <p:stCondLst>
                                            <p:cond delay="1338"/>
                                          </p:stCondLst>
                                        </p:cTn>
                                        <p:tgtEl>
                                          <p:spTgt spid="3">
                                            <p:txEl>
                                              <p:pRg st="9" end="9"/>
                                            </p:txEl>
                                          </p:spTgt>
                                        </p:tgtEl>
                                      </p:cBhvr>
                                      <p:to x="100000" y="100000"/>
                                    </p:animScale>
                                    <p:animScale>
                                      <p:cBhvr>
                                        <p:cTn id="179" dur="26">
                                          <p:stCondLst>
                                            <p:cond delay="1642"/>
                                          </p:stCondLst>
                                        </p:cTn>
                                        <p:tgtEl>
                                          <p:spTgt spid="3">
                                            <p:txEl>
                                              <p:pRg st="9" end="9"/>
                                            </p:txEl>
                                          </p:spTgt>
                                        </p:tgtEl>
                                      </p:cBhvr>
                                      <p:to x="100000" y="90000"/>
                                    </p:animScale>
                                    <p:animScale>
                                      <p:cBhvr>
                                        <p:cTn id="180" dur="166" decel="50000">
                                          <p:stCondLst>
                                            <p:cond delay="1668"/>
                                          </p:stCondLst>
                                        </p:cTn>
                                        <p:tgtEl>
                                          <p:spTgt spid="3">
                                            <p:txEl>
                                              <p:pRg st="9" end="9"/>
                                            </p:txEl>
                                          </p:spTgt>
                                        </p:tgtEl>
                                      </p:cBhvr>
                                      <p:to x="100000" y="100000"/>
                                    </p:animScale>
                                    <p:animScale>
                                      <p:cBhvr>
                                        <p:cTn id="181" dur="26">
                                          <p:stCondLst>
                                            <p:cond delay="1808"/>
                                          </p:stCondLst>
                                        </p:cTn>
                                        <p:tgtEl>
                                          <p:spTgt spid="3">
                                            <p:txEl>
                                              <p:pRg st="9" end="9"/>
                                            </p:txEl>
                                          </p:spTgt>
                                        </p:tgtEl>
                                      </p:cBhvr>
                                      <p:to x="100000" y="95000"/>
                                    </p:animScale>
                                    <p:animScale>
                                      <p:cBhvr>
                                        <p:cTn id="182" dur="166" decel="50000">
                                          <p:stCondLst>
                                            <p:cond delay="1834"/>
                                          </p:stCondLst>
                                        </p:cTn>
                                        <p:tgtEl>
                                          <p:spTgt spid="3">
                                            <p:txEl>
                                              <p:pRg st="9" end="9"/>
                                            </p:txEl>
                                          </p:spTgt>
                                        </p:tgtEl>
                                      </p:cBhvr>
                                      <p:to x="100000" y="100000"/>
                                    </p:animScale>
                                  </p:childTnLst>
                                </p:cTn>
                              </p:par>
                            </p:childTnLst>
                          </p:cTn>
                        </p:par>
                      </p:childTnLst>
                    </p:cTn>
                  </p:par>
                  <p:par>
                    <p:cTn id="183" fill="hold">
                      <p:stCondLst>
                        <p:cond delay="indefinite"/>
                      </p:stCondLst>
                      <p:childTnLst>
                        <p:par>
                          <p:cTn id="184" fill="hold">
                            <p:stCondLst>
                              <p:cond delay="0"/>
                            </p:stCondLst>
                            <p:childTnLst>
                              <p:par>
                                <p:cTn id="185" presetID="26" presetClass="entr" presetSubtype="0" fill="hold" nodeType="clickEffect">
                                  <p:stCondLst>
                                    <p:cond delay="0"/>
                                  </p:stCondLst>
                                  <p:childTnLst>
                                    <p:set>
                                      <p:cBhvr>
                                        <p:cTn id="186" dur="1" fill="hold">
                                          <p:stCondLst>
                                            <p:cond delay="0"/>
                                          </p:stCondLst>
                                        </p:cTn>
                                        <p:tgtEl>
                                          <p:spTgt spid="3">
                                            <p:txEl>
                                              <p:pRg st="10" end="10"/>
                                            </p:txEl>
                                          </p:spTgt>
                                        </p:tgtEl>
                                        <p:attrNameLst>
                                          <p:attrName>style.visibility</p:attrName>
                                        </p:attrNameLst>
                                      </p:cBhvr>
                                      <p:to>
                                        <p:strVal val="visible"/>
                                      </p:to>
                                    </p:set>
                                    <p:animEffect transition="in" filter="wipe(down)">
                                      <p:cBhvr>
                                        <p:cTn id="187" dur="580">
                                          <p:stCondLst>
                                            <p:cond delay="0"/>
                                          </p:stCondLst>
                                        </p:cTn>
                                        <p:tgtEl>
                                          <p:spTgt spid="3">
                                            <p:txEl>
                                              <p:pRg st="10" end="10"/>
                                            </p:txEl>
                                          </p:spTgt>
                                        </p:tgtEl>
                                      </p:cBhvr>
                                    </p:animEffect>
                                    <p:anim calcmode="lin" valueType="num">
                                      <p:cBhvr>
                                        <p:cTn id="188"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189"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190"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191"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192"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193" dur="26">
                                          <p:stCondLst>
                                            <p:cond delay="650"/>
                                          </p:stCondLst>
                                        </p:cTn>
                                        <p:tgtEl>
                                          <p:spTgt spid="3">
                                            <p:txEl>
                                              <p:pRg st="10" end="10"/>
                                            </p:txEl>
                                          </p:spTgt>
                                        </p:tgtEl>
                                      </p:cBhvr>
                                      <p:to x="100000" y="60000"/>
                                    </p:animScale>
                                    <p:animScale>
                                      <p:cBhvr>
                                        <p:cTn id="194" dur="166" decel="50000">
                                          <p:stCondLst>
                                            <p:cond delay="676"/>
                                          </p:stCondLst>
                                        </p:cTn>
                                        <p:tgtEl>
                                          <p:spTgt spid="3">
                                            <p:txEl>
                                              <p:pRg st="10" end="10"/>
                                            </p:txEl>
                                          </p:spTgt>
                                        </p:tgtEl>
                                      </p:cBhvr>
                                      <p:to x="100000" y="100000"/>
                                    </p:animScale>
                                    <p:animScale>
                                      <p:cBhvr>
                                        <p:cTn id="195" dur="26">
                                          <p:stCondLst>
                                            <p:cond delay="1312"/>
                                          </p:stCondLst>
                                        </p:cTn>
                                        <p:tgtEl>
                                          <p:spTgt spid="3">
                                            <p:txEl>
                                              <p:pRg st="10" end="10"/>
                                            </p:txEl>
                                          </p:spTgt>
                                        </p:tgtEl>
                                      </p:cBhvr>
                                      <p:to x="100000" y="80000"/>
                                    </p:animScale>
                                    <p:animScale>
                                      <p:cBhvr>
                                        <p:cTn id="196" dur="166" decel="50000">
                                          <p:stCondLst>
                                            <p:cond delay="1338"/>
                                          </p:stCondLst>
                                        </p:cTn>
                                        <p:tgtEl>
                                          <p:spTgt spid="3">
                                            <p:txEl>
                                              <p:pRg st="10" end="10"/>
                                            </p:txEl>
                                          </p:spTgt>
                                        </p:tgtEl>
                                      </p:cBhvr>
                                      <p:to x="100000" y="100000"/>
                                    </p:animScale>
                                    <p:animScale>
                                      <p:cBhvr>
                                        <p:cTn id="197" dur="26">
                                          <p:stCondLst>
                                            <p:cond delay="1642"/>
                                          </p:stCondLst>
                                        </p:cTn>
                                        <p:tgtEl>
                                          <p:spTgt spid="3">
                                            <p:txEl>
                                              <p:pRg st="10" end="10"/>
                                            </p:txEl>
                                          </p:spTgt>
                                        </p:tgtEl>
                                      </p:cBhvr>
                                      <p:to x="100000" y="90000"/>
                                    </p:animScale>
                                    <p:animScale>
                                      <p:cBhvr>
                                        <p:cTn id="198" dur="166" decel="50000">
                                          <p:stCondLst>
                                            <p:cond delay="1668"/>
                                          </p:stCondLst>
                                        </p:cTn>
                                        <p:tgtEl>
                                          <p:spTgt spid="3">
                                            <p:txEl>
                                              <p:pRg st="10" end="10"/>
                                            </p:txEl>
                                          </p:spTgt>
                                        </p:tgtEl>
                                      </p:cBhvr>
                                      <p:to x="100000" y="100000"/>
                                    </p:animScale>
                                    <p:animScale>
                                      <p:cBhvr>
                                        <p:cTn id="199" dur="26">
                                          <p:stCondLst>
                                            <p:cond delay="1808"/>
                                          </p:stCondLst>
                                        </p:cTn>
                                        <p:tgtEl>
                                          <p:spTgt spid="3">
                                            <p:txEl>
                                              <p:pRg st="10" end="10"/>
                                            </p:txEl>
                                          </p:spTgt>
                                        </p:tgtEl>
                                      </p:cBhvr>
                                      <p:to x="100000" y="95000"/>
                                    </p:animScale>
                                    <p:animScale>
                                      <p:cBhvr>
                                        <p:cTn id="200" dur="166" decel="50000">
                                          <p:stCondLst>
                                            <p:cond delay="1834"/>
                                          </p:stCondLst>
                                        </p:cTn>
                                        <p:tgtEl>
                                          <p:spTgt spid="3">
                                            <p:txEl>
                                              <p:pRg st="10" end="10"/>
                                            </p:txEl>
                                          </p:spTgt>
                                        </p:tgtEl>
                                      </p:cBhvr>
                                      <p:to x="100000" y="100000"/>
                                    </p:animScale>
                                  </p:childTnLst>
                                </p:cTn>
                              </p:par>
                            </p:childTnLst>
                          </p:cTn>
                        </p:par>
                      </p:childTnLst>
                    </p:cTn>
                  </p:par>
                  <p:par>
                    <p:cTn id="201" fill="hold">
                      <p:stCondLst>
                        <p:cond delay="indefinite"/>
                      </p:stCondLst>
                      <p:childTnLst>
                        <p:par>
                          <p:cTn id="202" fill="hold">
                            <p:stCondLst>
                              <p:cond delay="0"/>
                            </p:stCondLst>
                            <p:childTnLst>
                              <p:par>
                                <p:cTn id="203" presetID="26" presetClass="entr" presetSubtype="0" fill="hold" nodeType="clickEffect">
                                  <p:stCondLst>
                                    <p:cond delay="0"/>
                                  </p:stCondLst>
                                  <p:childTnLst>
                                    <p:set>
                                      <p:cBhvr>
                                        <p:cTn id="204" dur="1" fill="hold">
                                          <p:stCondLst>
                                            <p:cond delay="0"/>
                                          </p:stCondLst>
                                        </p:cTn>
                                        <p:tgtEl>
                                          <p:spTgt spid="3">
                                            <p:txEl>
                                              <p:pRg st="11" end="11"/>
                                            </p:txEl>
                                          </p:spTgt>
                                        </p:tgtEl>
                                        <p:attrNameLst>
                                          <p:attrName>style.visibility</p:attrName>
                                        </p:attrNameLst>
                                      </p:cBhvr>
                                      <p:to>
                                        <p:strVal val="visible"/>
                                      </p:to>
                                    </p:set>
                                    <p:animEffect transition="in" filter="wipe(down)">
                                      <p:cBhvr>
                                        <p:cTn id="205" dur="580">
                                          <p:stCondLst>
                                            <p:cond delay="0"/>
                                          </p:stCondLst>
                                        </p:cTn>
                                        <p:tgtEl>
                                          <p:spTgt spid="3">
                                            <p:txEl>
                                              <p:pRg st="11" end="11"/>
                                            </p:txEl>
                                          </p:spTgt>
                                        </p:tgtEl>
                                      </p:cBhvr>
                                    </p:animEffect>
                                    <p:anim calcmode="lin" valueType="num">
                                      <p:cBhvr>
                                        <p:cTn id="206" dur="1822" tmFilter="0,0; 0.14,0.36; 0.43,0.73; 0.71,0.91; 1.0,1.0">
                                          <p:stCondLst>
                                            <p:cond delay="0"/>
                                          </p:stCondLst>
                                        </p:cTn>
                                        <p:tgtEl>
                                          <p:spTgt spid="3">
                                            <p:txEl>
                                              <p:pRg st="11" end="11"/>
                                            </p:txEl>
                                          </p:spTgt>
                                        </p:tgtEl>
                                        <p:attrNameLst>
                                          <p:attrName>ppt_x</p:attrName>
                                        </p:attrNameLst>
                                      </p:cBhvr>
                                      <p:tavLst>
                                        <p:tav tm="0">
                                          <p:val>
                                            <p:strVal val="#ppt_x-0.25"/>
                                          </p:val>
                                        </p:tav>
                                        <p:tav tm="100000">
                                          <p:val>
                                            <p:strVal val="#ppt_x"/>
                                          </p:val>
                                        </p:tav>
                                      </p:tavLst>
                                    </p:anim>
                                    <p:anim calcmode="lin" valueType="num">
                                      <p:cBhvr>
                                        <p:cTn id="207" dur="664" tmFilter="0.0,0.0; 0.25,0.07; 0.50,0.2; 0.75,0.467; 1.0,1.0">
                                          <p:stCondLst>
                                            <p:cond delay="0"/>
                                          </p:stCondLst>
                                        </p:cTn>
                                        <p:tgtEl>
                                          <p:spTgt spid="3">
                                            <p:txEl>
                                              <p:pRg st="11" end="11"/>
                                            </p:txEl>
                                          </p:spTgt>
                                        </p:tgtEl>
                                        <p:attrNameLst>
                                          <p:attrName>ppt_y</p:attrName>
                                        </p:attrNameLst>
                                      </p:cBhvr>
                                      <p:tavLst>
                                        <p:tav tm="0" fmla="#ppt_y-sin(pi*$)/3">
                                          <p:val>
                                            <p:fltVal val="0.5"/>
                                          </p:val>
                                        </p:tav>
                                        <p:tav tm="100000">
                                          <p:val>
                                            <p:fltVal val="1"/>
                                          </p:val>
                                        </p:tav>
                                      </p:tavLst>
                                    </p:anim>
                                    <p:anim calcmode="lin" valueType="num">
                                      <p:cBhvr>
                                        <p:cTn id="208" dur="664" tmFilter="0, 0; 0.125,0.2665; 0.25,0.4; 0.375,0.465; 0.5,0.5;  0.625,0.535; 0.75,0.6; 0.875,0.7335; 1,1">
                                          <p:stCondLst>
                                            <p:cond delay="664"/>
                                          </p:stCondLst>
                                        </p:cTn>
                                        <p:tgtEl>
                                          <p:spTgt spid="3">
                                            <p:txEl>
                                              <p:pRg st="11" end="11"/>
                                            </p:txEl>
                                          </p:spTgt>
                                        </p:tgtEl>
                                        <p:attrNameLst>
                                          <p:attrName>ppt_y</p:attrName>
                                        </p:attrNameLst>
                                      </p:cBhvr>
                                      <p:tavLst>
                                        <p:tav tm="0" fmla="#ppt_y-sin(pi*$)/9">
                                          <p:val>
                                            <p:fltVal val="0"/>
                                          </p:val>
                                        </p:tav>
                                        <p:tav tm="100000">
                                          <p:val>
                                            <p:fltVal val="1"/>
                                          </p:val>
                                        </p:tav>
                                      </p:tavLst>
                                    </p:anim>
                                    <p:anim calcmode="lin" valueType="num">
                                      <p:cBhvr>
                                        <p:cTn id="209" dur="332" tmFilter="0, 0; 0.125,0.2665; 0.25,0.4; 0.375,0.465; 0.5,0.5;  0.625,0.535; 0.75,0.6; 0.875,0.7335; 1,1">
                                          <p:stCondLst>
                                            <p:cond delay="1324"/>
                                          </p:stCondLst>
                                        </p:cTn>
                                        <p:tgtEl>
                                          <p:spTgt spid="3">
                                            <p:txEl>
                                              <p:pRg st="11" end="11"/>
                                            </p:txEl>
                                          </p:spTgt>
                                        </p:tgtEl>
                                        <p:attrNameLst>
                                          <p:attrName>ppt_y</p:attrName>
                                        </p:attrNameLst>
                                      </p:cBhvr>
                                      <p:tavLst>
                                        <p:tav tm="0" fmla="#ppt_y-sin(pi*$)/27">
                                          <p:val>
                                            <p:fltVal val="0"/>
                                          </p:val>
                                        </p:tav>
                                        <p:tav tm="100000">
                                          <p:val>
                                            <p:fltVal val="1"/>
                                          </p:val>
                                        </p:tav>
                                      </p:tavLst>
                                    </p:anim>
                                    <p:anim calcmode="lin" valueType="num">
                                      <p:cBhvr>
                                        <p:cTn id="210" dur="164" tmFilter="0, 0; 0.125,0.2665; 0.25,0.4; 0.375,0.465; 0.5,0.5;  0.625,0.535; 0.75,0.6; 0.875,0.7335; 1,1">
                                          <p:stCondLst>
                                            <p:cond delay="1656"/>
                                          </p:stCondLst>
                                        </p:cTn>
                                        <p:tgtEl>
                                          <p:spTgt spid="3">
                                            <p:txEl>
                                              <p:pRg st="11" end="11"/>
                                            </p:txEl>
                                          </p:spTgt>
                                        </p:tgtEl>
                                        <p:attrNameLst>
                                          <p:attrName>ppt_y</p:attrName>
                                        </p:attrNameLst>
                                      </p:cBhvr>
                                      <p:tavLst>
                                        <p:tav tm="0" fmla="#ppt_y-sin(pi*$)/81">
                                          <p:val>
                                            <p:fltVal val="0"/>
                                          </p:val>
                                        </p:tav>
                                        <p:tav tm="100000">
                                          <p:val>
                                            <p:fltVal val="1"/>
                                          </p:val>
                                        </p:tav>
                                      </p:tavLst>
                                    </p:anim>
                                    <p:animScale>
                                      <p:cBhvr>
                                        <p:cTn id="211" dur="26">
                                          <p:stCondLst>
                                            <p:cond delay="650"/>
                                          </p:stCondLst>
                                        </p:cTn>
                                        <p:tgtEl>
                                          <p:spTgt spid="3">
                                            <p:txEl>
                                              <p:pRg st="11" end="11"/>
                                            </p:txEl>
                                          </p:spTgt>
                                        </p:tgtEl>
                                      </p:cBhvr>
                                      <p:to x="100000" y="60000"/>
                                    </p:animScale>
                                    <p:animScale>
                                      <p:cBhvr>
                                        <p:cTn id="212" dur="166" decel="50000">
                                          <p:stCondLst>
                                            <p:cond delay="676"/>
                                          </p:stCondLst>
                                        </p:cTn>
                                        <p:tgtEl>
                                          <p:spTgt spid="3">
                                            <p:txEl>
                                              <p:pRg st="11" end="11"/>
                                            </p:txEl>
                                          </p:spTgt>
                                        </p:tgtEl>
                                      </p:cBhvr>
                                      <p:to x="100000" y="100000"/>
                                    </p:animScale>
                                    <p:animScale>
                                      <p:cBhvr>
                                        <p:cTn id="213" dur="26">
                                          <p:stCondLst>
                                            <p:cond delay="1312"/>
                                          </p:stCondLst>
                                        </p:cTn>
                                        <p:tgtEl>
                                          <p:spTgt spid="3">
                                            <p:txEl>
                                              <p:pRg st="11" end="11"/>
                                            </p:txEl>
                                          </p:spTgt>
                                        </p:tgtEl>
                                      </p:cBhvr>
                                      <p:to x="100000" y="80000"/>
                                    </p:animScale>
                                    <p:animScale>
                                      <p:cBhvr>
                                        <p:cTn id="214" dur="166" decel="50000">
                                          <p:stCondLst>
                                            <p:cond delay="1338"/>
                                          </p:stCondLst>
                                        </p:cTn>
                                        <p:tgtEl>
                                          <p:spTgt spid="3">
                                            <p:txEl>
                                              <p:pRg st="11" end="11"/>
                                            </p:txEl>
                                          </p:spTgt>
                                        </p:tgtEl>
                                      </p:cBhvr>
                                      <p:to x="100000" y="100000"/>
                                    </p:animScale>
                                    <p:animScale>
                                      <p:cBhvr>
                                        <p:cTn id="215" dur="26">
                                          <p:stCondLst>
                                            <p:cond delay="1642"/>
                                          </p:stCondLst>
                                        </p:cTn>
                                        <p:tgtEl>
                                          <p:spTgt spid="3">
                                            <p:txEl>
                                              <p:pRg st="11" end="11"/>
                                            </p:txEl>
                                          </p:spTgt>
                                        </p:tgtEl>
                                      </p:cBhvr>
                                      <p:to x="100000" y="90000"/>
                                    </p:animScale>
                                    <p:animScale>
                                      <p:cBhvr>
                                        <p:cTn id="216" dur="166" decel="50000">
                                          <p:stCondLst>
                                            <p:cond delay="1668"/>
                                          </p:stCondLst>
                                        </p:cTn>
                                        <p:tgtEl>
                                          <p:spTgt spid="3">
                                            <p:txEl>
                                              <p:pRg st="11" end="11"/>
                                            </p:txEl>
                                          </p:spTgt>
                                        </p:tgtEl>
                                      </p:cBhvr>
                                      <p:to x="100000" y="100000"/>
                                    </p:animScale>
                                    <p:animScale>
                                      <p:cBhvr>
                                        <p:cTn id="217" dur="26">
                                          <p:stCondLst>
                                            <p:cond delay="1808"/>
                                          </p:stCondLst>
                                        </p:cTn>
                                        <p:tgtEl>
                                          <p:spTgt spid="3">
                                            <p:txEl>
                                              <p:pRg st="11" end="11"/>
                                            </p:txEl>
                                          </p:spTgt>
                                        </p:tgtEl>
                                      </p:cBhvr>
                                      <p:to x="100000" y="95000"/>
                                    </p:animScale>
                                    <p:animScale>
                                      <p:cBhvr>
                                        <p:cTn id="218" dur="166" decel="50000">
                                          <p:stCondLst>
                                            <p:cond delay="1834"/>
                                          </p:stCondLst>
                                        </p:cTn>
                                        <p:tgtEl>
                                          <p:spTgt spid="3">
                                            <p:txEl>
                                              <p:pRg st="11" end="1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66255" y="1461351"/>
                <a:ext cx="11924145" cy="5396649"/>
              </a:xfrm>
            </p:spPr>
            <p:txBody>
              <a:bodyPr>
                <a:normAutofit lnSpcReduction="10000"/>
              </a:bodyPr>
              <a:lstStyle/>
              <a:p>
                <a:pPr marL="0" indent="0">
                  <a:buNone/>
                </a:pPr>
                <a:r>
                  <a:rPr lang="en-IN" dirty="0"/>
                  <a:t>9.The difference between the C.I. and S.I. on a certain sum at 10% p.a. for 2 years is Rs.631. Find the sum.</a:t>
                </a:r>
              </a:p>
              <a:p>
                <a:pPr marL="0" indent="0">
                  <a:buNone/>
                </a:pPr>
                <a:r>
                  <a:rPr lang="en-IN" dirty="0"/>
                  <a:t>Sol:  Let the sum be x then</a:t>
                </a:r>
              </a:p>
              <a:p>
                <a:pPr marL="0" indent="0">
                  <a:buNone/>
                </a:pPr>
                <a:r>
                  <a:rPr lang="en-IN" dirty="0"/>
                  <a:t>        C.I.= x</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10</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2</m:t>
                        </m:r>
                      </m:sup>
                    </m:sSup>
                  </m:oMath>
                </a14:m>
                <a:r>
                  <a:rPr lang="en-IN" dirty="0"/>
                  <a:t>-x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21</m:t>
                        </m:r>
                        <m:r>
                          <a:rPr lang="en-IN" i="1">
                            <a:latin typeface="Cambria Math" panose="02040503050406030204" pitchFamily="18" charset="0"/>
                          </a:rPr>
                          <m:t>𝑥</m:t>
                        </m:r>
                      </m:num>
                      <m:den>
                        <m:r>
                          <a:rPr lang="en-IN" i="1">
                            <a:latin typeface="Cambria Math" panose="02040503050406030204" pitchFamily="18" charset="0"/>
                          </a:rPr>
                          <m:t>100</m:t>
                        </m:r>
                      </m:den>
                    </m:f>
                  </m:oMath>
                </a14:m>
                <a:r>
                  <a:rPr lang="en-IN" dirty="0"/>
                  <a:t> ,  S.I.=(</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𝑥𝑋</m:t>
                        </m:r>
                        <m:r>
                          <a:rPr lang="en-IN" i="1">
                            <a:latin typeface="Cambria Math" panose="02040503050406030204" pitchFamily="18" charset="0"/>
                          </a:rPr>
                          <m:t>10</m:t>
                        </m:r>
                        <m:r>
                          <a:rPr lang="en-IN" i="1">
                            <a:latin typeface="Cambria Math" panose="02040503050406030204" pitchFamily="18" charset="0"/>
                          </a:rPr>
                          <m:t>𝑋</m:t>
                        </m:r>
                        <m:r>
                          <a:rPr lang="en-IN" i="1">
                            <a:latin typeface="Cambria Math" panose="02040503050406030204" pitchFamily="18" charset="0"/>
                          </a:rPr>
                          <m:t>2</m:t>
                        </m:r>
                      </m:num>
                      <m:den>
                        <m:r>
                          <a:rPr lang="en-IN" i="1">
                            <a:latin typeface="Cambria Math" panose="02040503050406030204" pitchFamily="18" charset="0"/>
                          </a:rPr>
                          <m:t>100</m:t>
                        </m:r>
                      </m:den>
                    </m:f>
                  </m:oMath>
                </a14:m>
                <a:r>
                  <a:rPr lang="en-IN" dirty="0"/>
                  <a:t>)=</a:t>
                </a:r>
                <a14:m>
                  <m:oMath xmlns:m="http://schemas.openxmlformats.org/officeDocument/2006/math">
                    <m:f>
                      <m:fPr>
                        <m:ctrlPr>
                          <a:rPr lang="en-IN" i="1" dirty="0">
                            <a:latin typeface="Cambria Math" panose="02040503050406030204" pitchFamily="18" charset="0"/>
                          </a:rPr>
                        </m:ctrlPr>
                      </m:fPr>
                      <m:num>
                        <m:r>
                          <a:rPr lang="en-IN" i="1" dirty="0">
                            <a:latin typeface="Cambria Math" panose="02040503050406030204" pitchFamily="18" charset="0"/>
                          </a:rPr>
                          <m:t>𝑥</m:t>
                        </m:r>
                      </m:num>
                      <m:den>
                        <m:r>
                          <a:rPr lang="en-IN" i="1" dirty="0">
                            <a:latin typeface="Cambria Math" panose="02040503050406030204" pitchFamily="18" charset="0"/>
                          </a:rPr>
                          <m:t>5</m:t>
                        </m:r>
                      </m:den>
                    </m:f>
                  </m:oMath>
                </a14:m>
                <a:endParaRPr lang="en-IN" dirty="0"/>
              </a:p>
              <a:p>
                <a:pPr marL="0" indent="0">
                  <a:buNone/>
                </a:pPr>
                <a:r>
                  <a:rPr lang="en-IN" dirty="0"/>
                  <a:t>        =&gt;  (C.I.)-(S.I.)=</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21</m:t>
                        </m:r>
                        <m:r>
                          <a:rPr lang="en-IN" i="1">
                            <a:latin typeface="Cambria Math" panose="02040503050406030204" pitchFamily="18" charset="0"/>
                          </a:rPr>
                          <m:t>𝑥</m:t>
                        </m:r>
                      </m:num>
                      <m:den>
                        <m:r>
                          <a:rPr lang="en-IN" i="1">
                            <a:latin typeface="Cambria Math" panose="02040503050406030204" pitchFamily="18" charset="0"/>
                          </a:rPr>
                          <m:t>100</m:t>
                        </m:r>
                      </m:den>
                    </m:f>
                  </m:oMath>
                </a14:m>
                <a:r>
                  <a:rPr lang="en-IN" dirty="0"/>
                  <a:t> -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𝑥</m:t>
                        </m:r>
                      </m:num>
                      <m:den>
                        <m:r>
                          <a:rPr lang="en-IN" i="1">
                            <a:latin typeface="Cambria Math" panose="02040503050406030204" pitchFamily="18" charset="0"/>
                          </a:rPr>
                          <m:t>5</m:t>
                        </m:r>
                      </m:den>
                    </m:f>
                  </m:oMath>
                </a14:m>
                <a:r>
                  <a:rPr lang="en-IN" dirty="0"/>
                  <a:t> =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𝑥</m:t>
                        </m:r>
                      </m:num>
                      <m:den>
                        <m:r>
                          <a:rPr lang="en-IN" i="1">
                            <a:latin typeface="Cambria Math" panose="02040503050406030204" pitchFamily="18" charset="0"/>
                          </a:rPr>
                          <m:t>100</m:t>
                        </m:r>
                      </m:den>
                    </m:f>
                  </m:oMath>
                </a14:m>
                <a:endParaRPr lang="en-IN" dirty="0"/>
              </a:p>
              <a:p>
                <a:pPr marL="0" indent="0">
                  <a:buNone/>
                </a:pPr>
                <a:r>
                  <a:rPr lang="en-IN" dirty="0"/>
                  <a:t>        =&gt;  x/100= Rs. 631 =&gt;  The sum is = X = Rs.63100.</a:t>
                </a:r>
              </a:p>
              <a:p>
                <a:pPr marL="0" indent="0">
                  <a:buNone/>
                </a:pPr>
                <a:r>
                  <a:rPr lang="en-IN" dirty="0"/>
                  <a:t>10.The difference between the C.I. and the S.I. accrued on an amount of Rs.18000 in 2  years was Rs.405. What was the rate of interest </a:t>
                </a:r>
                <a:r>
                  <a:rPr lang="en-IN" dirty="0" err="1"/>
                  <a:t>p.c.p.a</a:t>
                </a:r>
                <a:r>
                  <a:rPr lang="en-IN" dirty="0"/>
                  <a:t>.?</a:t>
                </a:r>
              </a:p>
              <a:p>
                <a:pPr marL="0" indent="0">
                  <a:buNone/>
                </a:pPr>
                <a:r>
                  <a:rPr lang="en-IN" dirty="0"/>
                  <a:t>Sol:  Let the rate be R% p.a. then</a:t>
                </a:r>
              </a:p>
              <a:p>
                <a:pPr marL="0" indent="0">
                  <a:buNone/>
                </a:pPr>
                <a:r>
                  <a:rPr lang="en-IN" dirty="0"/>
                  <a:t>        [18000</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𝑅</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2</m:t>
                        </m:r>
                      </m:sup>
                    </m:sSup>
                  </m:oMath>
                </a14:m>
                <a:r>
                  <a:rPr lang="en-IN" dirty="0"/>
                  <a:t>-18000]-(</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18000</m:t>
                        </m:r>
                        <m:r>
                          <a:rPr lang="en-IN" i="1">
                            <a:latin typeface="Cambria Math" panose="02040503050406030204" pitchFamily="18" charset="0"/>
                          </a:rPr>
                          <m:t>𝑋𝑅𝑋</m:t>
                        </m:r>
                        <m:r>
                          <a:rPr lang="en-IN" i="1">
                            <a:latin typeface="Cambria Math" panose="02040503050406030204" pitchFamily="18" charset="0"/>
                          </a:rPr>
                          <m:t>2</m:t>
                        </m:r>
                      </m:num>
                      <m:den>
                        <m:r>
                          <a:rPr lang="en-IN" i="1">
                            <a:latin typeface="Cambria Math" panose="02040503050406030204" pitchFamily="18" charset="0"/>
                          </a:rPr>
                          <m:t>100</m:t>
                        </m:r>
                      </m:den>
                    </m:f>
                  </m:oMath>
                </a14:m>
                <a:r>
                  <a:rPr lang="en-IN" dirty="0"/>
                  <a:t>)=405</a:t>
                </a:r>
              </a:p>
              <a:p>
                <a:pPr marL="0" indent="0">
                  <a:buNone/>
                </a:pPr>
                <a:r>
                  <a:rPr lang="en-IN" dirty="0"/>
                  <a:t>        =&gt;  18000[</a:t>
                </a:r>
                <a14:m>
                  <m:oMath xmlns:m="http://schemas.openxmlformats.org/officeDocument/2006/math">
                    <m:f>
                      <m:fPr>
                        <m:ctrlPr>
                          <a:rPr lang="en-IN" i="1">
                            <a:latin typeface="Cambria Math" panose="02040503050406030204" pitchFamily="18" charset="0"/>
                          </a:rPr>
                        </m:ctrlPr>
                      </m:fPr>
                      <m:num>
                        <m:sSup>
                          <m:sSupPr>
                            <m:ctrlPr>
                              <a:rPr lang="en-IN" i="1">
                                <a:latin typeface="Cambria Math" panose="02040503050406030204" pitchFamily="18" charset="0"/>
                              </a:rPr>
                            </m:ctrlPr>
                          </m:sSupPr>
                          <m:e>
                            <m:r>
                              <a:rPr lang="en-IN" i="1">
                                <a:latin typeface="Cambria Math" panose="02040503050406030204" pitchFamily="18" charset="0"/>
                              </a:rPr>
                              <m:t>(100+</m:t>
                            </m:r>
                            <m:r>
                              <a:rPr lang="en-IN" i="1">
                                <a:latin typeface="Cambria Math" panose="02040503050406030204" pitchFamily="18" charset="0"/>
                              </a:rPr>
                              <m:t>𝑅</m:t>
                            </m:r>
                            <m:r>
                              <a:rPr lang="en-IN" i="1">
                                <a:latin typeface="Cambria Math" panose="02040503050406030204" pitchFamily="18" charset="0"/>
                              </a:rPr>
                              <m:t>)</m:t>
                            </m:r>
                          </m:e>
                          <m:sup>
                            <m:r>
                              <a:rPr lang="en-IN" i="1">
                                <a:latin typeface="Cambria Math" panose="02040503050406030204" pitchFamily="18" charset="0"/>
                              </a:rPr>
                              <m:t>2</m:t>
                            </m:r>
                          </m:sup>
                        </m:sSup>
                      </m:num>
                      <m:den>
                        <m:r>
                          <a:rPr lang="en-IN" i="1">
                            <a:latin typeface="Cambria Math" panose="02040503050406030204" pitchFamily="18" charset="0"/>
                          </a:rPr>
                          <m:t>10000</m:t>
                        </m:r>
                      </m:den>
                    </m:f>
                  </m:oMath>
                </a14:m>
                <a:r>
                  <a:rPr lang="en-IN" dirty="0"/>
                  <a:t> -1-</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2</m:t>
                        </m:r>
                        <m:r>
                          <a:rPr lang="en-IN" i="1">
                            <a:latin typeface="Cambria Math" panose="02040503050406030204" pitchFamily="18" charset="0"/>
                          </a:rPr>
                          <m:t>𝑅</m:t>
                        </m:r>
                      </m:num>
                      <m:den>
                        <m:r>
                          <a:rPr lang="en-IN" i="1">
                            <a:latin typeface="Cambria Math" panose="02040503050406030204" pitchFamily="18" charset="0"/>
                          </a:rPr>
                          <m:t>100</m:t>
                        </m:r>
                      </m:den>
                    </m:f>
                  </m:oMath>
                </a14:m>
                <a:r>
                  <a:rPr lang="en-IN" dirty="0"/>
                  <a:t>]=405</a:t>
                </a:r>
              </a:p>
              <a:p>
                <a:pPr marL="0" indent="0">
                  <a:buNone/>
                </a:pPr>
                <a:r>
                  <a:rPr lang="en-IN" dirty="0"/>
                  <a:t>        =&gt;</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9</m:t>
                        </m:r>
                      </m:num>
                      <m:den>
                        <m:r>
                          <a:rPr lang="en-IN" i="1">
                            <a:latin typeface="Cambria Math" panose="02040503050406030204" pitchFamily="18" charset="0"/>
                          </a:rPr>
                          <m:t>5</m:t>
                        </m:r>
                      </m:den>
                    </m:f>
                    <m:sSup>
                      <m:sSupPr>
                        <m:ctrlPr>
                          <a:rPr lang="en-IN" i="1">
                            <a:latin typeface="Cambria Math" panose="02040503050406030204" pitchFamily="18" charset="0"/>
                          </a:rPr>
                        </m:ctrlPr>
                      </m:sSupPr>
                      <m:e>
                        <m:r>
                          <a:rPr lang="en-IN" i="1">
                            <a:latin typeface="Cambria Math" panose="02040503050406030204" pitchFamily="18" charset="0"/>
                          </a:rPr>
                          <m:t>𝑅</m:t>
                        </m:r>
                      </m:e>
                      <m:sup>
                        <m:r>
                          <a:rPr lang="en-IN" i="1">
                            <a:latin typeface="Cambria Math" panose="02040503050406030204" pitchFamily="18" charset="0"/>
                          </a:rPr>
                          <m:t>2</m:t>
                        </m:r>
                      </m:sup>
                    </m:sSup>
                  </m:oMath>
                </a14:m>
                <a:r>
                  <a:rPr lang="en-IN" dirty="0"/>
                  <a:t>=405  =&gt;</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𝑅</m:t>
                        </m:r>
                      </m:e>
                      <m:sup>
                        <m:r>
                          <a:rPr lang="en-IN" i="1">
                            <a:latin typeface="Cambria Math" panose="02040503050406030204" pitchFamily="18" charset="0"/>
                          </a:rPr>
                          <m:t>2</m:t>
                        </m:r>
                      </m:sup>
                    </m:sSup>
                  </m:oMath>
                </a14:m>
                <a:r>
                  <a:rPr lang="en-IN" dirty="0"/>
                  <a:t>=225 =&gt;  R= 15%.</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66255" y="1461351"/>
                <a:ext cx="11924145" cy="5396649"/>
              </a:xfrm>
              <a:blipFill>
                <a:blip r:embed="rId2"/>
                <a:stretch>
                  <a:fillRect l="-665" t="-2034" r="-1227"/>
                </a:stretch>
              </a:blipFill>
            </p:spPr>
            <p:txBody>
              <a:bodyPr/>
              <a:lstStyle/>
              <a:p>
                <a:r>
                  <a:rPr lang="en-IN">
                    <a:noFill/>
                  </a:rPr>
                  <a:t> </a:t>
                </a:r>
              </a:p>
            </p:txBody>
          </p:sp>
        </mc:Fallback>
      </mc:AlternateContent>
    </p:spTree>
    <p:extLst>
      <p:ext uri="{BB962C8B-B14F-4D97-AF65-F5344CB8AC3E}">
        <p14:creationId xmlns:p14="http://schemas.microsoft.com/office/powerpoint/2010/main" xmlns="" val="75856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80">
                                          <p:stCondLst>
                                            <p:cond delay="0"/>
                                          </p:stCondLst>
                                        </p:cTn>
                                        <p:tgtEl>
                                          <p:spTgt spid="3">
                                            <p:txEl>
                                              <p:pRg st="1" end="1"/>
                                            </p:txEl>
                                          </p:spTgt>
                                        </p:tgtEl>
                                      </p:cBhvr>
                                    </p:animEffect>
                                    <p:anim calcmode="lin" valueType="num">
                                      <p:cBhvr>
                                        <p:cTn id="13"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1" end="1"/>
                                            </p:txEl>
                                          </p:spTgt>
                                        </p:tgtEl>
                                      </p:cBhvr>
                                      <p:to x="100000" y="60000"/>
                                    </p:animScale>
                                    <p:animScale>
                                      <p:cBhvr>
                                        <p:cTn id="19" dur="166" decel="50000">
                                          <p:stCondLst>
                                            <p:cond delay="676"/>
                                          </p:stCondLst>
                                        </p:cTn>
                                        <p:tgtEl>
                                          <p:spTgt spid="3">
                                            <p:txEl>
                                              <p:pRg st="1" end="1"/>
                                            </p:txEl>
                                          </p:spTgt>
                                        </p:tgtEl>
                                      </p:cBhvr>
                                      <p:to x="100000" y="100000"/>
                                    </p:animScale>
                                    <p:animScale>
                                      <p:cBhvr>
                                        <p:cTn id="20" dur="26">
                                          <p:stCondLst>
                                            <p:cond delay="1312"/>
                                          </p:stCondLst>
                                        </p:cTn>
                                        <p:tgtEl>
                                          <p:spTgt spid="3">
                                            <p:txEl>
                                              <p:pRg st="1" end="1"/>
                                            </p:txEl>
                                          </p:spTgt>
                                        </p:tgtEl>
                                      </p:cBhvr>
                                      <p:to x="100000" y="80000"/>
                                    </p:animScale>
                                    <p:animScale>
                                      <p:cBhvr>
                                        <p:cTn id="21" dur="166" decel="50000">
                                          <p:stCondLst>
                                            <p:cond delay="1338"/>
                                          </p:stCondLst>
                                        </p:cTn>
                                        <p:tgtEl>
                                          <p:spTgt spid="3">
                                            <p:txEl>
                                              <p:pRg st="1" end="1"/>
                                            </p:txEl>
                                          </p:spTgt>
                                        </p:tgtEl>
                                      </p:cBhvr>
                                      <p:to x="100000" y="100000"/>
                                    </p:animScale>
                                    <p:animScale>
                                      <p:cBhvr>
                                        <p:cTn id="22" dur="26">
                                          <p:stCondLst>
                                            <p:cond delay="1642"/>
                                          </p:stCondLst>
                                        </p:cTn>
                                        <p:tgtEl>
                                          <p:spTgt spid="3">
                                            <p:txEl>
                                              <p:pRg st="1" end="1"/>
                                            </p:txEl>
                                          </p:spTgt>
                                        </p:tgtEl>
                                      </p:cBhvr>
                                      <p:to x="100000" y="90000"/>
                                    </p:animScale>
                                    <p:animScale>
                                      <p:cBhvr>
                                        <p:cTn id="23" dur="166" decel="50000">
                                          <p:stCondLst>
                                            <p:cond delay="1668"/>
                                          </p:stCondLst>
                                        </p:cTn>
                                        <p:tgtEl>
                                          <p:spTgt spid="3">
                                            <p:txEl>
                                              <p:pRg st="1" end="1"/>
                                            </p:txEl>
                                          </p:spTgt>
                                        </p:tgtEl>
                                      </p:cBhvr>
                                      <p:to x="100000" y="100000"/>
                                    </p:animScale>
                                    <p:animScale>
                                      <p:cBhvr>
                                        <p:cTn id="24" dur="26">
                                          <p:stCondLst>
                                            <p:cond delay="1808"/>
                                          </p:stCondLst>
                                        </p:cTn>
                                        <p:tgtEl>
                                          <p:spTgt spid="3">
                                            <p:txEl>
                                              <p:pRg st="1" end="1"/>
                                            </p:txEl>
                                          </p:spTgt>
                                        </p:tgtEl>
                                      </p:cBhvr>
                                      <p:to x="100000" y="95000"/>
                                    </p:animScale>
                                    <p:animScale>
                                      <p:cBhvr>
                                        <p:cTn id="25" dur="166" decel="50000">
                                          <p:stCondLst>
                                            <p:cond delay="1834"/>
                                          </p:stCondLst>
                                        </p:cTn>
                                        <p:tgtEl>
                                          <p:spTgt spid="3">
                                            <p:txEl>
                                              <p:pRg st="1" end="1"/>
                                            </p:txEl>
                                          </p:spTgt>
                                        </p:tgtEl>
                                      </p:cBhvr>
                                      <p:to x="100000" y="100000"/>
                                    </p:animScale>
                                  </p:childTnLst>
                                </p:cTn>
                              </p:par>
                              <p:par>
                                <p:cTn id="26" presetID="26"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80">
                                          <p:stCondLst>
                                            <p:cond delay="0"/>
                                          </p:stCondLst>
                                        </p:cTn>
                                        <p:tgtEl>
                                          <p:spTgt spid="3">
                                            <p:txEl>
                                              <p:pRg st="2" end="2"/>
                                            </p:txEl>
                                          </p:spTgt>
                                        </p:tgtEl>
                                      </p:cBhvr>
                                    </p:animEffect>
                                    <p:anim calcmode="lin" valueType="num">
                                      <p:cBhvr>
                                        <p:cTn id="29"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3">
                                            <p:txEl>
                                              <p:pRg st="2" end="2"/>
                                            </p:txEl>
                                          </p:spTgt>
                                        </p:tgtEl>
                                      </p:cBhvr>
                                      <p:to x="100000" y="60000"/>
                                    </p:animScale>
                                    <p:animScale>
                                      <p:cBhvr>
                                        <p:cTn id="35" dur="166" decel="50000">
                                          <p:stCondLst>
                                            <p:cond delay="676"/>
                                          </p:stCondLst>
                                        </p:cTn>
                                        <p:tgtEl>
                                          <p:spTgt spid="3">
                                            <p:txEl>
                                              <p:pRg st="2" end="2"/>
                                            </p:txEl>
                                          </p:spTgt>
                                        </p:tgtEl>
                                      </p:cBhvr>
                                      <p:to x="100000" y="100000"/>
                                    </p:animScale>
                                    <p:animScale>
                                      <p:cBhvr>
                                        <p:cTn id="36" dur="26">
                                          <p:stCondLst>
                                            <p:cond delay="1312"/>
                                          </p:stCondLst>
                                        </p:cTn>
                                        <p:tgtEl>
                                          <p:spTgt spid="3">
                                            <p:txEl>
                                              <p:pRg st="2" end="2"/>
                                            </p:txEl>
                                          </p:spTgt>
                                        </p:tgtEl>
                                      </p:cBhvr>
                                      <p:to x="100000" y="80000"/>
                                    </p:animScale>
                                    <p:animScale>
                                      <p:cBhvr>
                                        <p:cTn id="37" dur="166" decel="50000">
                                          <p:stCondLst>
                                            <p:cond delay="1338"/>
                                          </p:stCondLst>
                                        </p:cTn>
                                        <p:tgtEl>
                                          <p:spTgt spid="3">
                                            <p:txEl>
                                              <p:pRg st="2" end="2"/>
                                            </p:txEl>
                                          </p:spTgt>
                                        </p:tgtEl>
                                      </p:cBhvr>
                                      <p:to x="100000" y="100000"/>
                                    </p:animScale>
                                    <p:animScale>
                                      <p:cBhvr>
                                        <p:cTn id="38" dur="26">
                                          <p:stCondLst>
                                            <p:cond delay="1642"/>
                                          </p:stCondLst>
                                        </p:cTn>
                                        <p:tgtEl>
                                          <p:spTgt spid="3">
                                            <p:txEl>
                                              <p:pRg st="2" end="2"/>
                                            </p:txEl>
                                          </p:spTgt>
                                        </p:tgtEl>
                                      </p:cBhvr>
                                      <p:to x="100000" y="90000"/>
                                    </p:animScale>
                                    <p:animScale>
                                      <p:cBhvr>
                                        <p:cTn id="39" dur="166" decel="50000">
                                          <p:stCondLst>
                                            <p:cond delay="1668"/>
                                          </p:stCondLst>
                                        </p:cTn>
                                        <p:tgtEl>
                                          <p:spTgt spid="3">
                                            <p:txEl>
                                              <p:pRg st="2" end="2"/>
                                            </p:txEl>
                                          </p:spTgt>
                                        </p:tgtEl>
                                      </p:cBhvr>
                                      <p:to x="100000" y="100000"/>
                                    </p:animScale>
                                    <p:animScale>
                                      <p:cBhvr>
                                        <p:cTn id="40" dur="26">
                                          <p:stCondLst>
                                            <p:cond delay="1808"/>
                                          </p:stCondLst>
                                        </p:cTn>
                                        <p:tgtEl>
                                          <p:spTgt spid="3">
                                            <p:txEl>
                                              <p:pRg st="2" end="2"/>
                                            </p:txEl>
                                          </p:spTgt>
                                        </p:tgtEl>
                                      </p:cBhvr>
                                      <p:to x="100000" y="95000"/>
                                    </p:animScale>
                                    <p:animScale>
                                      <p:cBhvr>
                                        <p:cTn id="41" dur="166" decel="50000">
                                          <p:stCondLst>
                                            <p:cond delay="1834"/>
                                          </p:stCondLst>
                                        </p:cTn>
                                        <p:tgtEl>
                                          <p:spTgt spid="3">
                                            <p:txEl>
                                              <p:pRg st="2" end="2"/>
                                            </p:txEl>
                                          </p:spTgt>
                                        </p:tgtEl>
                                      </p:cBhvr>
                                      <p:to x="100000" y="100000"/>
                                    </p:animScale>
                                  </p:childTnLst>
                                </p:cTn>
                              </p:par>
                              <p:par>
                                <p:cTn id="42" presetID="26" presetClass="entr" presetSubtype="0" fill="hold" nodeType="with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Effect transition="in" filter="wipe(down)">
                                      <p:cBhvr>
                                        <p:cTn id="44" dur="580">
                                          <p:stCondLst>
                                            <p:cond delay="0"/>
                                          </p:stCondLst>
                                        </p:cTn>
                                        <p:tgtEl>
                                          <p:spTgt spid="3">
                                            <p:txEl>
                                              <p:pRg st="3" end="3"/>
                                            </p:txEl>
                                          </p:spTgt>
                                        </p:tgtEl>
                                      </p:cBhvr>
                                    </p:animEffect>
                                    <p:anim calcmode="lin" valueType="num">
                                      <p:cBhvr>
                                        <p:cTn id="45"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3">
                                            <p:txEl>
                                              <p:pRg st="3" end="3"/>
                                            </p:txEl>
                                          </p:spTgt>
                                        </p:tgtEl>
                                      </p:cBhvr>
                                      <p:to x="100000" y="60000"/>
                                    </p:animScale>
                                    <p:animScale>
                                      <p:cBhvr>
                                        <p:cTn id="51" dur="166" decel="50000">
                                          <p:stCondLst>
                                            <p:cond delay="676"/>
                                          </p:stCondLst>
                                        </p:cTn>
                                        <p:tgtEl>
                                          <p:spTgt spid="3">
                                            <p:txEl>
                                              <p:pRg st="3" end="3"/>
                                            </p:txEl>
                                          </p:spTgt>
                                        </p:tgtEl>
                                      </p:cBhvr>
                                      <p:to x="100000" y="100000"/>
                                    </p:animScale>
                                    <p:animScale>
                                      <p:cBhvr>
                                        <p:cTn id="52" dur="26">
                                          <p:stCondLst>
                                            <p:cond delay="1312"/>
                                          </p:stCondLst>
                                        </p:cTn>
                                        <p:tgtEl>
                                          <p:spTgt spid="3">
                                            <p:txEl>
                                              <p:pRg st="3" end="3"/>
                                            </p:txEl>
                                          </p:spTgt>
                                        </p:tgtEl>
                                      </p:cBhvr>
                                      <p:to x="100000" y="80000"/>
                                    </p:animScale>
                                    <p:animScale>
                                      <p:cBhvr>
                                        <p:cTn id="53" dur="166" decel="50000">
                                          <p:stCondLst>
                                            <p:cond delay="1338"/>
                                          </p:stCondLst>
                                        </p:cTn>
                                        <p:tgtEl>
                                          <p:spTgt spid="3">
                                            <p:txEl>
                                              <p:pRg st="3" end="3"/>
                                            </p:txEl>
                                          </p:spTgt>
                                        </p:tgtEl>
                                      </p:cBhvr>
                                      <p:to x="100000" y="100000"/>
                                    </p:animScale>
                                    <p:animScale>
                                      <p:cBhvr>
                                        <p:cTn id="54" dur="26">
                                          <p:stCondLst>
                                            <p:cond delay="1642"/>
                                          </p:stCondLst>
                                        </p:cTn>
                                        <p:tgtEl>
                                          <p:spTgt spid="3">
                                            <p:txEl>
                                              <p:pRg st="3" end="3"/>
                                            </p:txEl>
                                          </p:spTgt>
                                        </p:tgtEl>
                                      </p:cBhvr>
                                      <p:to x="100000" y="90000"/>
                                    </p:animScale>
                                    <p:animScale>
                                      <p:cBhvr>
                                        <p:cTn id="55" dur="166" decel="50000">
                                          <p:stCondLst>
                                            <p:cond delay="1668"/>
                                          </p:stCondLst>
                                        </p:cTn>
                                        <p:tgtEl>
                                          <p:spTgt spid="3">
                                            <p:txEl>
                                              <p:pRg st="3" end="3"/>
                                            </p:txEl>
                                          </p:spTgt>
                                        </p:tgtEl>
                                      </p:cBhvr>
                                      <p:to x="100000" y="100000"/>
                                    </p:animScale>
                                    <p:animScale>
                                      <p:cBhvr>
                                        <p:cTn id="56" dur="26">
                                          <p:stCondLst>
                                            <p:cond delay="1808"/>
                                          </p:stCondLst>
                                        </p:cTn>
                                        <p:tgtEl>
                                          <p:spTgt spid="3">
                                            <p:txEl>
                                              <p:pRg st="3" end="3"/>
                                            </p:txEl>
                                          </p:spTgt>
                                        </p:tgtEl>
                                      </p:cBhvr>
                                      <p:to x="100000" y="95000"/>
                                    </p:animScale>
                                    <p:animScale>
                                      <p:cBhvr>
                                        <p:cTn id="57" dur="166" decel="50000">
                                          <p:stCondLst>
                                            <p:cond delay="1834"/>
                                          </p:stCondLst>
                                        </p:cTn>
                                        <p:tgtEl>
                                          <p:spTgt spid="3">
                                            <p:txEl>
                                              <p:pRg st="3" end="3"/>
                                            </p:txEl>
                                          </p:spTgt>
                                        </p:tgtEl>
                                      </p:cBhvr>
                                      <p:to x="100000" y="100000"/>
                                    </p:animScale>
                                  </p:childTnLst>
                                </p:cTn>
                              </p:par>
                              <p:par>
                                <p:cTn id="58" presetID="26" presetClass="entr" presetSubtype="0" fill="hold" nodeType="withEffect">
                                  <p:stCondLst>
                                    <p:cond delay="0"/>
                                  </p:stCondLst>
                                  <p:childTnLst>
                                    <p:set>
                                      <p:cBhvr>
                                        <p:cTn id="59" dur="1" fill="hold">
                                          <p:stCondLst>
                                            <p:cond delay="0"/>
                                          </p:stCondLst>
                                        </p:cTn>
                                        <p:tgtEl>
                                          <p:spTgt spid="3">
                                            <p:txEl>
                                              <p:pRg st="4" end="4"/>
                                            </p:txEl>
                                          </p:spTgt>
                                        </p:tgtEl>
                                        <p:attrNameLst>
                                          <p:attrName>style.visibility</p:attrName>
                                        </p:attrNameLst>
                                      </p:cBhvr>
                                      <p:to>
                                        <p:strVal val="visible"/>
                                      </p:to>
                                    </p:set>
                                    <p:animEffect transition="in" filter="wipe(down)">
                                      <p:cBhvr>
                                        <p:cTn id="60" dur="580">
                                          <p:stCondLst>
                                            <p:cond delay="0"/>
                                          </p:stCondLst>
                                        </p:cTn>
                                        <p:tgtEl>
                                          <p:spTgt spid="3">
                                            <p:txEl>
                                              <p:pRg st="4" end="4"/>
                                            </p:txEl>
                                          </p:spTgt>
                                        </p:tgtEl>
                                      </p:cBhvr>
                                    </p:animEffect>
                                    <p:anim calcmode="lin" valueType="num">
                                      <p:cBhvr>
                                        <p:cTn id="61"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6" dur="26">
                                          <p:stCondLst>
                                            <p:cond delay="650"/>
                                          </p:stCondLst>
                                        </p:cTn>
                                        <p:tgtEl>
                                          <p:spTgt spid="3">
                                            <p:txEl>
                                              <p:pRg st="4" end="4"/>
                                            </p:txEl>
                                          </p:spTgt>
                                        </p:tgtEl>
                                      </p:cBhvr>
                                      <p:to x="100000" y="60000"/>
                                    </p:animScale>
                                    <p:animScale>
                                      <p:cBhvr>
                                        <p:cTn id="67" dur="166" decel="50000">
                                          <p:stCondLst>
                                            <p:cond delay="676"/>
                                          </p:stCondLst>
                                        </p:cTn>
                                        <p:tgtEl>
                                          <p:spTgt spid="3">
                                            <p:txEl>
                                              <p:pRg st="4" end="4"/>
                                            </p:txEl>
                                          </p:spTgt>
                                        </p:tgtEl>
                                      </p:cBhvr>
                                      <p:to x="100000" y="100000"/>
                                    </p:animScale>
                                    <p:animScale>
                                      <p:cBhvr>
                                        <p:cTn id="68" dur="26">
                                          <p:stCondLst>
                                            <p:cond delay="1312"/>
                                          </p:stCondLst>
                                        </p:cTn>
                                        <p:tgtEl>
                                          <p:spTgt spid="3">
                                            <p:txEl>
                                              <p:pRg st="4" end="4"/>
                                            </p:txEl>
                                          </p:spTgt>
                                        </p:tgtEl>
                                      </p:cBhvr>
                                      <p:to x="100000" y="80000"/>
                                    </p:animScale>
                                    <p:animScale>
                                      <p:cBhvr>
                                        <p:cTn id="69" dur="166" decel="50000">
                                          <p:stCondLst>
                                            <p:cond delay="1338"/>
                                          </p:stCondLst>
                                        </p:cTn>
                                        <p:tgtEl>
                                          <p:spTgt spid="3">
                                            <p:txEl>
                                              <p:pRg st="4" end="4"/>
                                            </p:txEl>
                                          </p:spTgt>
                                        </p:tgtEl>
                                      </p:cBhvr>
                                      <p:to x="100000" y="100000"/>
                                    </p:animScale>
                                    <p:animScale>
                                      <p:cBhvr>
                                        <p:cTn id="70" dur="26">
                                          <p:stCondLst>
                                            <p:cond delay="1642"/>
                                          </p:stCondLst>
                                        </p:cTn>
                                        <p:tgtEl>
                                          <p:spTgt spid="3">
                                            <p:txEl>
                                              <p:pRg st="4" end="4"/>
                                            </p:txEl>
                                          </p:spTgt>
                                        </p:tgtEl>
                                      </p:cBhvr>
                                      <p:to x="100000" y="90000"/>
                                    </p:animScale>
                                    <p:animScale>
                                      <p:cBhvr>
                                        <p:cTn id="71" dur="166" decel="50000">
                                          <p:stCondLst>
                                            <p:cond delay="1668"/>
                                          </p:stCondLst>
                                        </p:cTn>
                                        <p:tgtEl>
                                          <p:spTgt spid="3">
                                            <p:txEl>
                                              <p:pRg st="4" end="4"/>
                                            </p:txEl>
                                          </p:spTgt>
                                        </p:tgtEl>
                                      </p:cBhvr>
                                      <p:to x="100000" y="100000"/>
                                    </p:animScale>
                                    <p:animScale>
                                      <p:cBhvr>
                                        <p:cTn id="72" dur="26">
                                          <p:stCondLst>
                                            <p:cond delay="1808"/>
                                          </p:stCondLst>
                                        </p:cTn>
                                        <p:tgtEl>
                                          <p:spTgt spid="3">
                                            <p:txEl>
                                              <p:pRg st="4" end="4"/>
                                            </p:txEl>
                                          </p:spTgt>
                                        </p:tgtEl>
                                      </p:cBhvr>
                                      <p:to x="100000" y="95000"/>
                                    </p:animScale>
                                    <p:animScale>
                                      <p:cBhvr>
                                        <p:cTn id="73" dur="166" decel="50000">
                                          <p:stCondLst>
                                            <p:cond delay="1834"/>
                                          </p:stCondLst>
                                        </p:cTn>
                                        <p:tgtEl>
                                          <p:spTgt spid="3">
                                            <p:txEl>
                                              <p:pRg st="4" end="4"/>
                                            </p:txEl>
                                          </p:spTgt>
                                        </p:tgtEl>
                                      </p:cBhvr>
                                      <p:to x="100000" y="100000"/>
                                    </p:animScale>
                                  </p:childTnLst>
                                </p:cTn>
                              </p:par>
                            </p:childTnLst>
                          </p:cTn>
                        </p:par>
                      </p:childTnLst>
                    </p:cTn>
                  </p:par>
                  <p:par>
                    <p:cTn id="74" fill="hold">
                      <p:stCondLst>
                        <p:cond delay="indefinite"/>
                      </p:stCondLst>
                      <p:childTnLst>
                        <p:par>
                          <p:cTn id="75" fill="hold">
                            <p:stCondLst>
                              <p:cond delay="0"/>
                            </p:stCondLst>
                            <p:childTnLst>
                              <p:par>
                                <p:cTn id="76" presetID="26" presetClass="entr" presetSubtype="0" fill="hold" nodeType="clickEffect">
                                  <p:stCondLst>
                                    <p:cond delay="0"/>
                                  </p:stCondLst>
                                  <p:childTnLst>
                                    <p:set>
                                      <p:cBhvr>
                                        <p:cTn id="77" dur="1" fill="hold">
                                          <p:stCondLst>
                                            <p:cond delay="0"/>
                                          </p:stCondLst>
                                        </p:cTn>
                                        <p:tgtEl>
                                          <p:spTgt spid="3">
                                            <p:txEl>
                                              <p:pRg st="5" end="5"/>
                                            </p:txEl>
                                          </p:spTgt>
                                        </p:tgtEl>
                                        <p:attrNameLst>
                                          <p:attrName>style.visibility</p:attrName>
                                        </p:attrNameLst>
                                      </p:cBhvr>
                                      <p:to>
                                        <p:strVal val="visible"/>
                                      </p:to>
                                    </p:set>
                                    <p:animEffect transition="in" filter="wipe(down)">
                                      <p:cBhvr>
                                        <p:cTn id="78" dur="580">
                                          <p:stCondLst>
                                            <p:cond delay="0"/>
                                          </p:stCondLst>
                                        </p:cTn>
                                        <p:tgtEl>
                                          <p:spTgt spid="3">
                                            <p:txEl>
                                              <p:pRg st="5" end="5"/>
                                            </p:txEl>
                                          </p:spTgt>
                                        </p:tgtEl>
                                      </p:cBhvr>
                                    </p:animEffect>
                                    <p:anim calcmode="lin" valueType="num">
                                      <p:cBhvr>
                                        <p:cTn id="79"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80"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81"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82"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83"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84" dur="26">
                                          <p:stCondLst>
                                            <p:cond delay="650"/>
                                          </p:stCondLst>
                                        </p:cTn>
                                        <p:tgtEl>
                                          <p:spTgt spid="3">
                                            <p:txEl>
                                              <p:pRg st="5" end="5"/>
                                            </p:txEl>
                                          </p:spTgt>
                                        </p:tgtEl>
                                      </p:cBhvr>
                                      <p:to x="100000" y="60000"/>
                                    </p:animScale>
                                    <p:animScale>
                                      <p:cBhvr>
                                        <p:cTn id="85" dur="166" decel="50000">
                                          <p:stCondLst>
                                            <p:cond delay="676"/>
                                          </p:stCondLst>
                                        </p:cTn>
                                        <p:tgtEl>
                                          <p:spTgt spid="3">
                                            <p:txEl>
                                              <p:pRg st="5" end="5"/>
                                            </p:txEl>
                                          </p:spTgt>
                                        </p:tgtEl>
                                      </p:cBhvr>
                                      <p:to x="100000" y="100000"/>
                                    </p:animScale>
                                    <p:animScale>
                                      <p:cBhvr>
                                        <p:cTn id="86" dur="26">
                                          <p:stCondLst>
                                            <p:cond delay="1312"/>
                                          </p:stCondLst>
                                        </p:cTn>
                                        <p:tgtEl>
                                          <p:spTgt spid="3">
                                            <p:txEl>
                                              <p:pRg st="5" end="5"/>
                                            </p:txEl>
                                          </p:spTgt>
                                        </p:tgtEl>
                                      </p:cBhvr>
                                      <p:to x="100000" y="80000"/>
                                    </p:animScale>
                                    <p:animScale>
                                      <p:cBhvr>
                                        <p:cTn id="87" dur="166" decel="50000">
                                          <p:stCondLst>
                                            <p:cond delay="1338"/>
                                          </p:stCondLst>
                                        </p:cTn>
                                        <p:tgtEl>
                                          <p:spTgt spid="3">
                                            <p:txEl>
                                              <p:pRg st="5" end="5"/>
                                            </p:txEl>
                                          </p:spTgt>
                                        </p:tgtEl>
                                      </p:cBhvr>
                                      <p:to x="100000" y="100000"/>
                                    </p:animScale>
                                    <p:animScale>
                                      <p:cBhvr>
                                        <p:cTn id="88" dur="26">
                                          <p:stCondLst>
                                            <p:cond delay="1642"/>
                                          </p:stCondLst>
                                        </p:cTn>
                                        <p:tgtEl>
                                          <p:spTgt spid="3">
                                            <p:txEl>
                                              <p:pRg st="5" end="5"/>
                                            </p:txEl>
                                          </p:spTgt>
                                        </p:tgtEl>
                                      </p:cBhvr>
                                      <p:to x="100000" y="90000"/>
                                    </p:animScale>
                                    <p:animScale>
                                      <p:cBhvr>
                                        <p:cTn id="89" dur="166" decel="50000">
                                          <p:stCondLst>
                                            <p:cond delay="1668"/>
                                          </p:stCondLst>
                                        </p:cTn>
                                        <p:tgtEl>
                                          <p:spTgt spid="3">
                                            <p:txEl>
                                              <p:pRg st="5" end="5"/>
                                            </p:txEl>
                                          </p:spTgt>
                                        </p:tgtEl>
                                      </p:cBhvr>
                                      <p:to x="100000" y="100000"/>
                                    </p:animScale>
                                    <p:animScale>
                                      <p:cBhvr>
                                        <p:cTn id="90" dur="26">
                                          <p:stCondLst>
                                            <p:cond delay="1808"/>
                                          </p:stCondLst>
                                        </p:cTn>
                                        <p:tgtEl>
                                          <p:spTgt spid="3">
                                            <p:txEl>
                                              <p:pRg st="5" end="5"/>
                                            </p:txEl>
                                          </p:spTgt>
                                        </p:tgtEl>
                                      </p:cBhvr>
                                      <p:to x="100000" y="95000"/>
                                    </p:animScale>
                                    <p:animScale>
                                      <p:cBhvr>
                                        <p:cTn id="91" dur="166" decel="50000">
                                          <p:stCondLst>
                                            <p:cond delay="1834"/>
                                          </p:stCondLst>
                                        </p:cTn>
                                        <p:tgtEl>
                                          <p:spTgt spid="3">
                                            <p:txEl>
                                              <p:pRg st="5" end="5"/>
                                            </p:txEl>
                                          </p:spTgt>
                                        </p:tgtEl>
                                      </p:cBhvr>
                                      <p:to x="100000" y="100000"/>
                                    </p:animScale>
                                  </p:childTnLst>
                                </p:cTn>
                              </p:par>
                            </p:childTnLst>
                          </p:cTn>
                        </p:par>
                      </p:childTnLst>
                    </p:cTn>
                  </p:par>
                  <p:par>
                    <p:cTn id="92" fill="hold">
                      <p:stCondLst>
                        <p:cond delay="indefinite"/>
                      </p:stCondLst>
                      <p:childTnLst>
                        <p:par>
                          <p:cTn id="93" fill="hold">
                            <p:stCondLst>
                              <p:cond delay="0"/>
                            </p:stCondLst>
                            <p:childTnLst>
                              <p:par>
                                <p:cTn id="94" presetID="23" presetClass="entr" presetSubtype="16" fill="hold" nodeType="clickEffect">
                                  <p:stCondLst>
                                    <p:cond delay="0"/>
                                  </p:stCondLst>
                                  <p:childTnLst>
                                    <p:set>
                                      <p:cBhvr>
                                        <p:cTn id="95" dur="1" fill="hold">
                                          <p:stCondLst>
                                            <p:cond delay="0"/>
                                          </p:stCondLst>
                                        </p:cTn>
                                        <p:tgtEl>
                                          <p:spTgt spid="3">
                                            <p:txEl>
                                              <p:pRg st="6" end="6"/>
                                            </p:txEl>
                                          </p:spTgt>
                                        </p:tgtEl>
                                        <p:attrNameLst>
                                          <p:attrName>style.visibility</p:attrName>
                                        </p:attrNameLst>
                                      </p:cBhvr>
                                      <p:to>
                                        <p:strVal val="visible"/>
                                      </p:to>
                                    </p:set>
                                    <p:anim calcmode="lin" valueType="num">
                                      <p:cBhvr>
                                        <p:cTn id="96"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97" dur="500" fill="hold"/>
                                        <p:tgtEl>
                                          <p:spTgt spid="3">
                                            <p:txEl>
                                              <p:pRg st="6" end="6"/>
                                            </p:txEl>
                                          </p:spTgt>
                                        </p:tgtEl>
                                        <p:attrNameLst>
                                          <p:attrName>ppt_h</p:attrName>
                                        </p:attrNameLst>
                                      </p:cBhvr>
                                      <p:tavLst>
                                        <p:tav tm="0">
                                          <p:val>
                                            <p:fltVal val="0"/>
                                          </p:val>
                                        </p:tav>
                                        <p:tav tm="100000">
                                          <p:val>
                                            <p:strVal val="#ppt_h"/>
                                          </p:val>
                                        </p:tav>
                                      </p:tavLst>
                                    </p:anim>
                                  </p:childTnLst>
                                </p:cTn>
                              </p:par>
                              <p:par>
                                <p:cTn id="98" presetID="23" presetClass="entr" presetSubtype="16" fill="hold" nodeType="withEffect">
                                  <p:stCondLst>
                                    <p:cond delay="0"/>
                                  </p:stCondLst>
                                  <p:childTnLst>
                                    <p:set>
                                      <p:cBhvr>
                                        <p:cTn id="99" dur="1" fill="hold">
                                          <p:stCondLst>
                                            <p:cond delay="0"/>
                                          </p:stCondLst>
                                        </p:cTn>
                                        <p:tgtEl>
                                          <p:spTgt spid="3">
                                            <p:txEl>
                                              <p:pRg st="7" end="7"/>
                                            </p:txEl>
                                          </p:spTgt>
                                        </p:tgtEl>
                                        <p:attrNameLst>
                                          <p:attrName>style.visibility</p:attrName>
                                        </p:attrNameLst>
                                      </p:cBhvr>
                                      <p:to>
                                        <p:strVal val="visible"/>
                                      </p:to>
                                    </p:set>
                                    <p:anim calcmode="lin" valueType="num">
                                      <p:cBhvr>
                                        <p:cTn id="100"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101" dur="500" fill="hold"/>
                                        <p:tgtEl>
                                          <p:spTgt spid="3">
                                            <p:txEl>
                                              <p:pRg st="7" end="7"/>
                                            </p:txEl>
                                          </p:spTgt>
                                        </p:tgtEl>
                                        <p:attrNameLst>
                                          <p:attrName>ppt_h</p:attrName>
                                        </p:attrNameLst>
                                      </p:cBhvr>
                                      <p:tavLst>
                                        <p:tav tm="0">
                                          <p:val>
                                            <p:fltVal val="0"/>
                                          </p:val>
                                        </p:tav>
                                        <p:tav tm="100000">
                                          <p:val>
                                            <p:strVal val="#ppt_h"/>
                                          </p:val>
                                        </p:tav>
                                      </p:tavLst>
                                    </p:anim>
                                  </p:childTnLst>
                                </p:cTn>
                              </p:par>
                              <p:par>
                                <p:cTn id="102" presetID="23" presetClass="entr" presetSubtype="16" fill="hold" nodeType="withEffect">
                                  <p:stCondLst>
                                    <p:cond delay="0"/>
                                  </p:stCondLst>
                                  <p:childTnLst>
                                    <p:set>
                                      <p:cBhvr>
                                        <p:cTn id="103" dur="1" fill="hold">
                                          <p:stCondLst>
                                            <p:cond delay="0"/>
                                          </p:stCondLst>
                                        </p:cTn>
                                        <p:tgtEl>
                                          <p:spTgt spid="3">
                                            <p:txEl>
                                              <p:pRg st="8" end="8"/>
                                            </p:txEl>
                                          </p:spTgt>
                                        </p:tgtEl>
                                        <p:attrNameLst>
                                          <p:attrName>style.visibility</p:attrName>
                                        </p:attrNameLst>
                                      </p:cBhvr>
                                      <p:to>
                                        <p:strVal val="visible"/>
                                      </p:to>
                                    </p:set>
                                    <p:anim calcmode="lin" valueType="num">
                                      <p:cBhvr>
                                        <p:cTn id="104"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105" dur="500" fill="hold"/>
                                        <p:tgtEl>
                                          <p:spTgt spid="3">
                                            <p:txEl>
                                              <p:pRg st="8" end="8"/>
                                            </p:txEl>
                                          </p:spTgt>
                                        </p:tgtEl>
                                        <p:attrNameLst>
                                          <p:attrName>ppt_h</p:attrName>
                                        </p:attrNameLst>
                                      </p:cBhvr>
                                      <p:tavLst>
                                        <p:tav tm="0">
                                          <p:val>
                                            <p:fltVal val="0"/>
                                          </p:val>
                                        </p:tav>
                                        <p:tav tm="100000">
                                          <p:val>
                                            <p:strVal val="#ppt_h"/>
                                          </p:val>
                                        </p:tav>
                                      </p:tavLst>
                                    </p:anim>
                                  </p:childTnLst>
                                </p:cTn>
                              </p:par>
                              <p:par>
                                <p:cTn id="106" presetID="23" presetClass="entr" presetSubtype="16" fill="hold" nodeType="withEffect">
                                  <p:stCondLst>
                                    <p:cond delay="0"/>
                                  </p:stCondLst>
                                  <p:childTnLst>
                                    <p:set>
                                      <p:cBhvr>
                                        <p:cTn id="107" dur="1" fill="hold">
                                          <p:stCondLst>
                                            <p:cond delay="0"/>
                                          </p:stCondLst>
                                        </p:cTn>
                                        <p:tgtEl>
                                          <p:spTgt spid="3">
                                            <p:txEl>
                                              <p:pRg st="9" end="9"/>
                                            </p:txEl>
                                          </p:spTgt>
                                        </p:tgtEl>
                                        <p:attrNameLst>
                                          <p:attrName>style.visibility</p:attrName>
                                        </p:attrNameLst>
                                      </p:cBhvr>
                                      <p:to>
                                        <p:strVal val="visible"/>
                                      </p:to>
                                    </p:set>
                                    <p:anim calcmode="lin" valueType="num">
                                      <p:cBhvr>
                                        <p:cTn id="108"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109" dur="500" fill="hold"/>
                                        <p:tgtEl>
                                          <p:spTgt spid="3">
                                            <p:txEl>
                                              <p:pRg st="9" end="9"/>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47782" y="1620983"/>
                <a:ext cx="11942618" cy="5237017"/>
              </a:xfrm>
            </p:spPr>
            <p:txBody>
              <a:bodyPr>
                <a:normAutofit fontScale="77500" lnSpcReduction="20000"/>
              </a:bodyPr>
              <a:lstStyle/>
              <a:p>
                <a:pPr marL="0" indent="0">
                  <a:buNone/>
                </a:pPr>
                <a:r>
                  <a:rPr lang="en-IN" dirty="0"/>
                  <a:t>11.Dvide Rs.1301 between A and B , so that the  amount of A after 7 years is equal to the amount of B after 9 years, the interest being compounded at 4% p.a.</a:t>
                </a:r>
              </a:p>
              <a:p>
                <a:pPr marL="0" indent="0">
                  <a:buNone/>
                </a:pPr>
                <a:r>
                  <a:rPr lang="en-IN" dirty="0"/>
                  <a:t>Sol:   Let the two parts be </a:t>
                </a:r>
                <a:r>
                  <a:rPr lang="en-IN" dirty="0" err="1"/>
                  <a:t>Rs.x</a:t>
                </a:r>
                <a:r>
                  <a:rPr lang="en-IN" dirty="0"/>
                  <a:t> and Rs.(1301-x)</a:t>
                </a:r>
              </a:p>
              <a:p>
                <a:pPr marL="0" indent="0">
                  <a:buNone/>
                </a:pPr>
                <a:r>
                  <a:rPr lang="en-IN" dirty="0"/>
                  <a:t>         =&gt;   x</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4</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7</m:t>
                        </m:r>
                      </m:sup>
                    </m:sSup>
                  </m:oMath>
                </a14:m>
                <a:r>
                  <a:rPr lang="en-IN" dirty="0"/>
                  <a:t>=(1301-x)</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4</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9</m:t>
                        </m:r>
                      </m:sup>
                    </m:sSup>
                  </m:oMath>
                </a14:m>
                <a:r>
                  <a:rPr lang="en-IN" dirty="0"/>
                  <a:t>  =&gt; x=676</a:t>
                </a:r>
              </a:p>
              <a:p>
                <a:pPr marL="0" indent="0">
                  <a:buNone/>
                </a:pPr>
                <a:r>
                  <a:rPr lang="en-IN" dirty="0"/>
                  <a:t>         and (1301-x)=625.</a:t>
                </a:r>
              </a:p>
              <a:p>
                <a:pPr marL="0" indent="0">
                  <a:buNone/>
                </a:pPr>
                <a:r>
                  <a:rPr lang="en-IN" dirty="0"/>
                  <a:t>12.A sum of money amounts to Rs.6690 after 3 years  and to Rs.10035 after 6 years on C.I. Find the sum.</a:t>
                </a:r>
              </a:p>
              <a:p>
                <a:pPr marL="0" indent="0">
                  <a:buNone/>
                </a:pPr>
                <a:r>
                  <a:rPr lang="en-IN" dirty="0"/>
                  <a:t>Sol:  Let the sum be Rs. P.</a:t>
                </a:r>
              </a:p>
              <a:p>
                <a:pPr marL="0" indent="0">
                  <a:buNone/>
                </a:pPr>
                <a:r>
                  <a:rPr lang="en-IN" dirty="0"/>
                  <a:t>      =&gt; P</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𝑅</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3</m:t>
                        </m:r>
                      </m:sup>
                    </m:sSup>
                  </m:oMath>
                </a14:m>
                <a:r>
                  <a:rPr lang="en-IN" dirty="0"/>
                  <a:t>=6690------ (1 ) and  P</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𝑅</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6</m:t>
                        </m:r>
                      </m:sup>
                    </m:sSup>
                  </m:oMath>
                </a14:m>
                <a:r>
                  <a:rPr lang="en-IN" dirty="0"/>
                  <a:t>=10035------- (2)</a:t>
                </a:r>
              </a:p>
              <a:p>
                <a:pPr marL="0" indent="0">
                  <a:buNone/>
                </a:pPr>
                <a:r>
                  <a:rPr lang="en-IN" dirty="0"/>
                  <a:t>       =&gt;</a:t>
                </a:r>
                <a14:m>
                  <m:oMath xmlns:m="http://schemas.openxmlformats.org/officeDocument/2006/math">
                    <m:f>
                      <m:fPr>
                        <m:ctrlPr>
                          <a:rPr lang="en-IN" i="1">
                            <a:latin typeface="Cambria Math" panose="02040503050406030204" pitchFamily="18" charset="0"/>
                          </a:rPr>
                        </m:ctrlPr>
                      </m:fPr>
                      <m:num>
                        <m:r>
                          <a:rPr lang="en-US" b="0" i="1" smtClean="0">
                            <a:latin typeface="Cambria Math" panose="02040503050406030204" pitchFamily="18" charset="0"/>
                          </a:rPr>
                          <m:t>(</m:t>
                        </m:r>
                        <m:r>
                          <a:rPr lang="en-IN" i="1">
                            <a:latin typeface="Cambria Math" panose="02040503050406030204" pitchFamily="18" charset="0"/>
                          </a:rPr>
                          <m:t>2</m:t>
                        </m:r>
                        <m:r>
                          <a:rPr lang="en-US" b="0" i="1" smtClean="0">
                            <a:latin typeface="Cambria Math" panose="02040503050406030204" pitchFamily="18" charset="0"/>
                          </a:rPr>
                          <m:t>)</m:t>
                        </m:r>
                      </m:num>
                      <m:den>
                        <m:r>
                          <a:rPr lang="en-US" b="0" i="1" smtClean="0">
                            <a:latin typeface="Cambria Math" panose="02040503050406030204" pitchFamily="18" charset="0"/>
                          </a:rPr>
                          <m:t>(</m:t>
                        </m:r>
                        <m:r>
                          <a:rPr lang="en-IN" i="1">
                            <a:latin typeface="Cambria Math" panose="02040503050406030204" pitchFamily="18" charset="0"/>
                          </a:rPr>
                          <m:t>1</m:t>
                        </m:r>
                        <m:r>
                          <a:rPr lang="en-US" b="0" i="1" smtClean="0">
                            <a:latin typeface="Cambria Math" panose="02040503050406030204" pitchFamily="18" charset="0"/>
                          </a:rPr>
                          <m:t>)</m:t>
                        </m:r>
                      </m:den>
                    </m:f>
                  </m:oMath>
                </a14:m>
                <a:r>
                  <a:rPr lang="en-IN" dirty="0"/>
                  <a:t>  =&gt;</a:t>
                </a:r>
                <a14:m>
                  <m:oMath xmlns:m="http://schemas.openxmlformats.org/officeDocument/2006/math">
                    <m:sSup>
                      <m:sSupPr>
                        <m:ctrlPr>
                          <a:rPr lang="en-IN" i="1" dirty="0">
                            <a:latin typeface="Cambria Math" panose="02040503050406030204" pitchFamily="18" charset="0"/>
                          </a:rPr>
                        </m:ctrlPr>
                      </m:sSupPr>
                      <m:e>
                        <m:r>
                          <a:rPr lang="en-US" b="0" i="1" dirty="0" smtClean="0">
                            <a:latin typeface="Cambria Math" panose="02040503050406030204" pitchFamily="18" charset="0"/>
                          </a:rPr>
                          <m:t> </m:t>
                        </m:r>
                        <m:r>
                          <a:rPr lang="en-IN" i="1" dirty="0">
                            <a:latin typeface="Cambria Math" panose="02040503050406030204" pitchFamily="18" charset="0"/>
                          </a:rPr>
                          <m:t>(1+</m:t>
                        </m:r>
                        <m:f>
                          <m:fPr>
                            <m:ctrlPr>
                              <a:rPr lang="en-IN" i="1" dirty="0">
                                <a:latin typeface="Cambria Math" panose="02040503050406030204" pitchFamily="18" charset="0"/>
                              </a:rPr>
                            </m:ctrlPr>
                          </m:fPr>
                          <m:num>
                            <m:r>
                              <a:rPr lang="en-IN" i="1" dirty="0">
                                <a:latin typeface="Cambria Math" panose="02040503050406030204" pitchFamily="18" charset="0"/>
                              </a:rPr>
                              <m:t>𝑅</m:t>
                            </m:r>
                          </m:num>
                          <m:den>
                            <m:r>
                              <a:rPr lang="en-IN" i="1" dirty="0">
                                <a:latin typeface="Cambria Math" panose="02040503050406030204" pitchFamily="18" charset="0"/>
                              </a:rPr>
                              <m:t>100</m:t>
                            </m:r>
                          </m:den>
                        </m:f>
                        <m:r>
                          <a:rPr lang="en-IN" i="1" dirty="0">
                            <a:latin typeface="Cambria Math" panose="02040503050406030204" pitchFamily="18" charset="0"/>
                          </a:rPr>
                          <m:t>)</m:t>
                        </m:r>
                      </m:e>
                      <m:sup>
                        <m:r>
                          <a:rPr lang="en-IN" i="1" dirty="0">
                            <a:latin typeface="Cambria Math" panose="02040503050406030204" pitchFamily="18" charset="0"/>
                          </a:rPr>
                          <m:t>3</m:t>
                        </m:r>
                      </m:sup>
                    </m:sSup>
                    <m:r>
                      <a:rPr lang="en-US" b="0" i="1" dirty="0" smtClean="0">
                        <a:latin typeface="Cambria Math" panose="02040503050406030204" pitchFamily="18" charset="0"/>
                      </a:rPr>
                      <m:t> </m:t>
                    </m:r>
                  </m:oMath>
                </a14:m>
                <a:r>
                  <a:rPr lang="en-IN" dirty="0"/>
                  <a:t>= </a:t>
                </a:r>
                <a14:m>
                  <m:oMath xmlns:m="http://schemas.openxmlformats.org/officeDocument/2006/math">
                    <m:f>
                      <m:fPr>
                        <m:ctrlPr>
                          <a:rPr lang="en-IN" i="1" dirty="0">
                            <a:latin typeface="Cambria Math" panose="02040503050406030204" pitchFamily="18" charset="0"/>
                          </a:rPr>
                        </m:ctrlPr>
                      </m:fPr>
                      <m:num>
                        <m:r>
                          <a:rPr lang="en-IN" i="1" dirty="0">
                            <a:latin typeface="Cambria Math" panose="02040503050406030204" pitchFamily="18" charset="0"/>
                          </a:rPr>
                          <m:t>3</m:t>
                        </m:r>
                      </m:num>
                      <m:den>
                        <m:r>
                          <a:rPr lang="en-IN" i="1" dirty="0">
                            <a:latin typeface="Cambria Math" panose="02040503050406030204" pitchFamily="18" charset="0"/>
                          </a:rPr>
                          <m:t>2</m:t>
                        </m:r>
                      </m:den>
                    </m:f>
                  </m:oMath>
                </a14:m>
                <a:r>
                  <a:rPr lang="en-IN" dirty="0"/>
                  <a:t> ,  sub. in ------------(1)</a:t>
                </a:r>
              </a:p>
              <a:p>
                <a:pPr marL="0" indent="0">
                  <a:buNone/>
                </a:pPr>
                <a:r>
                  <a:rPr lang="en-IN" dirty="0"/>
                  <a:t>        =&gt;  P = Rs.4460</a:t>
                </a:r>
              </a:p>
              <a:p>
                <a:pPr marL="0" indent="0">
                  <a:buNone/>
                </a:pPr>
                <a:r>
                  <a:rPr lang="en-IN" dirty="0"/>
                  <a:t>13.A sum of money doubles itself at C.I. in 15 years .In how many years will it become eight times.</a:t>
                </a:r>
              </a:p>
              <a:p>
                <a:pPr marL="0" indent="0">
                  <a:buNone/>
                </a:pPr>
                <a:r>
                  <a:rPr lang="en-IN" dirty="0"/>
                  <a:t>Sol: Given n=15 years , then </a:t>
                </a:r>
              </a:p>
              <a:p>
                <a:pPr marL="0" indent="0">
                  <a:buNone/>
                </a:pPr>
                <a:r>
                  <a:rPr lang="en-IN" dirty="0"/>
                  <a:t>       =&gt; P</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𝑅</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15</m:t>
                        </m:r>
                      </m:sup>
                    </m:sSup>
                  </m:oMath>
                </a14:m>
                <a:r>
                  <a:rPr lang="en-IN" dirty="0"/>
                  <a:t> = 2P   =&gt;</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𝑅</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15</m:t>
                        </m:r>
                      </m:sup>
                    </m:sSup>
                  </m:oMath>
                </a14:m>
                <a:r>
                  <a:rPr lang="en-IN" dirty="0"/>
                  <a:t>=2--------------(1)</a:t>
                </a:r>
              </a:p>
              <a:p>
                <a:pPr marL="0" indent="0">
                  <a:buNone/>
                </a:pPr>
                <a:r>
                  <a:rPr lang="en-IN" dirty="0"/>
                  <a:t>        Let   P</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𝑅</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𝑛</m:t>
                        </m:r>
                      </m:sup>
                    </m:sSup>
                  </m:oMath>
                </a14:m>
                <a:r>
                  <a:rPr lang="en-IN" dirty="0"/>
                  <a:t>=8P =&gt;</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𝑅</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𝑛</m:t>
                        </m:r>
                      </m:sup>
                    </m:sSup>
                  </m:oMath>
                </a14:m>
                <a:r>
                  <a:rPr lang="en-IN" dirty="0"/>
                  <a:t>=8=</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2</m:t>
                        </m:r>
                      </m:e>
                      <m:sup>
                        <m:r>
                          <a:rPr lang="en-IN" i="1">
                            <a:latin typeface="Cambria Math" panose="02040503050406030204" pitchFamily="18" charset="0"/>
                          </a:rPr>
                          <m:t>3</m:t>
                        </m:r>
                      </m:sup>
                    </m:sSup>
                  </m:oMath>
                </a14:m>
                <a:r>
                  <a:rPr lang="en-IN" dirty="0"/>
                  <a:t>----------(2)</a:t>
                </a:r>
              </a:p>
              <a:p>
                <a:pPr marL="0" indent="0">
                  <a:buNone/>
                </a:pPr>
                <a:r>
                  <a:rPr lang="en-IN" dirty="0"/>
                  <a:t>       =&gt; from (1) and (2) =&gt;   n = 45 years</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47782" y="1620983"/>
                <a:ext cx="11942618" cy="5237017"/>
              </a:xfrm>
              <a:blipFill>
                <a:blip r:embed="rId2"/>
                <a:stretch>
                  <a:fillRect l="-306" t="-1863"/>
                </a:stretch>
              </a:blipFill>
            </p:spPr>
            <p:txBody>
              <a:bodyPr/>
              <a:lstStyle/>
              <a:p>
                <a:r>
                  <a:rPr lang="en-IN">
                    <a:noFill/>
                  </a:rPr>
                  <a:t> </a:t>
                </a:r>
              </a:p>
            </p:txBody>
          </p:sp>
        </mc:Fallback>
      </mc:AlternateContent>
    </p:spTree>
    <p:extLst>
      <p:ext uri="{BB962C8B-B14F-4D97-AF65-F5344CB8AC3E}">
        <p14:creationId xmlns:p14="http://schemas.microsoft.com/office/powerpoint/2010/main" xmlns="" val="230654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wipe(down)">
                                      <p:cBhvr>
                                        <p:cTn id="61" dur="580">
                                          <p:stCondLst>
                                            <p:cond delay="0"/>
                                          </p:stCondLst>
                                        </p:cTn>
                                        <p:tgtEl>
                                          <p:spTgt spid="3">
                                            <p:txEl>
                                              <p:pRg st="3" end="3"/>
                                            </p:txEl>
                                          </p:spTgt>
                                        </p:tgtEl>
                                      </p:cBhvr>
                                    </p:animEffect>
                                    <p:anim calcmode="lin" valueType="num">
                                      <p:cBhvr>
                                        <p:cTn id="6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3" end="3"/>
                                            </p:txEl>
                                          </p:spTgt>
                                        </p:tgtEl>
                                      </p:cBhvr>
                                      <p:to x="100000" y="60000"/>
                                    </p:animScale>
                                    <p:animScale>
                                      <p:cBhvr>
                                        <p:cTn id="68" dur="166" decel="50000">
                                          <p:stCondLst>
                                            <p:cond delay="676"/>
                                          </p:stCondLst>
                                        </p:cTn>
                                        <p:tgtEl>
                                          <p:spTgt spid="3">
                                            <p:txEl>
                                              <p:pRg st="3" end="3"/>
                                            </p:txEl>
                                          </p:spTgt>
                                        </p:tgtEl>
                                      </p:cBhvr>
                                      <p:to x="100000" y="100000"/>
                                    </p:animScale>
                                    <p:animScale>
                                      <p:cBhvr>
                                        <p:cTn id="69" dur="26">
                                          <p:stCondLst>
                                            <p:cond delay="1312"/>
                                          </p:stCondLst>
                                        </p:cTn>
                                        <p:tgtEl>
                                          <p:spTgt spid="3">
                                            <p:txEl>
                                              <p:pRg st="3" end="3"/>
                                            </p:txEl>
                                          </p:spTgt>
                                        </p:tgtEl>
                                      </p:cBhvr>
                                      <p:to x="100000" y="80000"/>
                                    </p:animScale>
                                    <p:animScale>
                                      <p:cBhvr>
                                        <p:cTn id="70" dur="166" decel="50000">
                                          <p:stCondLst>
                                            <p:cond delay="1338"/>
                                          </p:stCondLst>
                                        </p:cTn>
                                        <p:tgtEl>
                                          <p:spTgt spid="3">
                                            <p:txEl>
                                              <p:pRg st="3" end="3"/>
                                            </p:txEl>
                                          </p:spTgt>
                                        </p:tgtEl>
                                      </p:cBhvr>
                                      <p:to x="100000" y="100000"/>
                                    </p:animScale>
                                    <p:animScale>
                                      <p:cBhvr>
                                        <p:cTn id="71" dur="26">
                                          <p:stCondLst>
                                            <p:cond delay="1642"/>
                                          </p:stCondLst>
                                        </p:cTn>
                                        <p:tgtEl>
                                          <p:spTgt spid="3">
                                            <p:txEl>
                                              <p:pRg st="3" end="3"/>
                                            </p:txEl>
                                          </p:spTgt>
                                        </p:tgtEl>
                                      </p:cBhvr>
                                      <p:to x="100000" y="90000"/>
                                    </p:animScale>
                                    <p:animScale>
                                      <p:cBhvr>
                                        <p:cTn id="72" dur="166" decel="50000">
                                          <p:stCondLst>
                                            <p:cond delay="1668"/>
                                          </p:stCondLst>
                                        </p:cTn>
                                        <p:tgtEl>
                                          <p:spTgt spid="3">
                                            <p:txEl>
                                              <p:pRg st="3" end="3"/>
                                            </p:txEl>
                                          </p:spTgt>
                                        </p:tgtEl>
                                      </p:cBhvr>
                                      <p:to x="100000" y="100000"/>
                                    </p:animScale>
                                    <p:animScale>
                                      <p:cBhvr>
                                        <p:cTn id="73" dur="26">
                                          <p:stCondLst>
                                            <p:cond delay="1808"/>
                                          </p:stCondLst>
                                        </p:cTn>
                                        <p:tgtEl>
                                          <p:spTgt spid="3">
                                            <p:txEl>
                                              <p:pRg st="3" end="3"/>
                                            </p:txEl>
                                          </p:spTgt>
                                        </p:tgtEl>
                                      </p:cBhvr>
                                      <p:to x="100000" y="95000"/>
                                    </p:animScale>
                                    <p:animScale>
                                      <p:cBhvr>
                                        <p:cTn id="74" dur="166" decel="50000">
                                          <p:stCondLst>
                                            <p:cond delay="1834"/>
                                          </p:stCondLst>
                                        </p:cTn>
                                        <p:tgtEl>
                                          <p:spTgt spid="3">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wipe(down)">
                                      <p:cBhvr>
                                        <p:cTn id="79" dur="580">
                                          <p:stCondLst>
                                            <p:cond delay="0"/>
                                          </p:stCondLst>
                                        </p:cTn>
                                        <p:tgtEl>
                                          <p:spTgt spid="3">
                                            <p:txEl>
                                              <p:pRg st="4" end="4"/>
                                            </p:txEl>
                                          </p:spTgt>
                                        </p:tgtEl>
                                      </p:cBhvr>
                                    </p:animEffect>
                                    <p:anim calcmode="lin" valueType="num">
                                      <p:cBhvr>
                                        <p:cTn id="8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4" end="4"/>
                                            </p:txEl>
                                          </p:spTgt>
                                        </p:tgtEl>
                                      </p:cBhvr>
                                      <p:to x="100000" y="60000"/>
                                    </p:animScale>
                                    <p:animScale>
                                      <p:cBhvr>
                                        <p:cTn id="86" dur="166" decel="50000">
                                          <p:stCondLst>
                                            <p:cond delay="676"/>
                                          </p:stCondLst>
                                        </p:cTn>
                                        <p:tgtEl>
                                          <p:spTgt spid="3">
                                            <p:txEl>
                                              <p:pRg st="4" end="4"/>
                                            </p:txEl>
                                          </p:spTgt>
                                        </p:tgtEl>
                                      </p:cBhvr>
                                      <p:to x="100000" y="100000"/>
                                    </p:animScale>
                                    <p:animScale>
                                      <p:cBhvr>
                                        <p:cTn id="87" dur="26">
                                          <p:stCondLst>
                                            <p:cond delay="1312"/>
                                          </p:stCondLst>
                                        </p:cTn>
                                        <p:tgtEl>
                                          <p:spTgt spid="3">
                                            <p:txEl>
                                              <p:pRg st="4" end="4"/>
                                            </p:txEl>
                                          </p:spTgt>
                                        </p:tgtEl>
                                      </p:cBhvr>
                                      <p:to x="100000" y="80000"/>
                                    </p:animScale>
                                    <p:animScale>
                                      <p:cBhvr>
                                        <p:cTn id="88" dur="166" decel="50000">
                                          <p:stCondLst>
                                            <p:cond delay="1338"/>
                                          </p:stCondLst>
                                        </p:cTn>
                                        <p:tgtEl>
                                          <p:spTgt spid="3">
                                            <p:txEl>
                                              <p:pRg st="4" end="4"/>
                                            </p:txEl>
                                          </p:spTgt>
                                        </p:tgtEl>
                                      </p:cBhvr>
                                      <p:to x="100000" y="100000"/>
                                    </p:animScale>
                                    <p:animScale>
                                      <p:cBhvr>
                                        <p:cTn id="89" dur="26">
                                          <p:stCondLst>
                                            <p:cond delay="1642"/>
                                          </p:stCondLst>
                                        </p:cTn>
                                        <p:tgtEl>
                                          <p:spTgt spid="3">
                                            <p:txEl>
                                              <p:pRg st="4" end="4"/>
                                            </p:txEl>
                                          </p:spTgt>
                                        </p:tgtEl>
                                      </p:cBhvr>
                                      <p:to x="100000" y="90000"/>
                                    </p:animScale>
                                    <p:animScale>
                                      <p:cBhvr>
                                        <p:cTn id="90" dur="166" decel="50000">
                                          <p:stCondLst>
                                            <p:cond delay="1668"/>
                                          </p:stCondLst>
                                        </p:cTn>
                                        <p:tgtEl>
                                          <p:spTgt spid="3">
                                            <p:txEl>
                                              <p:pRg st="4" end="4"/>
                                            </p:txEl>
                                          </p:spTgt>
                                        </p:tgtEl>
                                      </p:cBhvr>
                                      <p:to x="100000" y="100000"/>
                                    </p:animScale>
                                    <p:animScale>
                                      <p:cBhvr>
                                        <p:cTn id="91" dur="26">
                                          <p:stCondLst>
                                            <p:cond delay="1808"/>
                                          </p:stCondLst>
                                        </p:cTn>
                                        <p:tgtEl>
                                          <p:spTgt spid="3">
                                            <p:txEl>
                                              <p:pRg st="4" end="4"/>
                                            </p:txEl>
                                          </p:spTgt>
                                        </p:tgtEl>
                                      </p:cBhvr>
                                      <p:to x="100000" y="95000"/>
                                    </p:animScale>
                                    <p:animScale>
                                      <p:cBhvr>
                                        <p:cTn id="92" dur="166" decel="50000">
                                          <p:stCondLst>
                                            <p:cond delay="1834"/>
                                          </p:stCondLst>
                                        </p:cTn>
                                        <p:tgtEl>
                                          <p:spTgt spid="3">
                                            <p:txEl>
                                              <p:pRg st="4" end="4"/>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nodeType="clickEffect">
                                  <p:stCondLst>
                                    <p:cond delay="0"/>
                                  </p:stCondLst>
                                  <p:childTnLst>
                                    <p:set>
                                      <p:cBhvr>
                                        <p:cTn id="96" dur="1" fill="hold">
                                          <p:stCondLst>
                                            <p:cond delay="0"/>
                                          </p:stCondLst>
                                        </p:cTn>
                                        <p:tgtEl>
                                          <p:spTgt spid="3">
                                            <p:txEl>
                                              <p:pRg st="5" end="5"/>
                                            </p:txEl>
                                          </p:spTgt>
                                        </p:tgtEl>
                                        <p:attrNameLst>
                                          <p:attrName>style.visibility</p:attrName>
                                        </p:attrNameLst>
                                      </p:cBhvr>
                                      <p:to>
                                        <p:strVal val="visible"/>
                                      </p:to>
                                    </p:set>
                                    <p:animEffect transition="in" filter="wipe(down)">
                                      <p:cBhvr>
                                        <p:cTn id="97" dur="580">
                                          <p:stCondLst>
                                            <p:cond delay="0"/>
                                          </p:stCondLst>
                                        </p:cTn>
                                        <p:tgtEl>
                                          <p:spTgt spid="3">
                                            <p:txEl>
                                              <p:pRg st="5" end="5"/>
                                            </p:txEl>
                                          </p:spTgt>
                                        </p:tgtEl>
                                      </p:cBhvr>
                                    </p:animEffect>
                                    <p:anim calcmode="lin" valueType="num">
                                      <p:cBhvr>
                                        <p:cTn id="9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3">
                                            <p:txEl>
                                              <p:pRg st="5" end="5"/>
                                            </p:txEl>
                                          </p:spTgt>
                                        </p:tgtEl>
                                      </p:cBhvr>
                                      <p:to x="100000" y="60000"/>
                                    </p:animScale>
                                    <p:animScale>
                                      <p:cBhvr>
                                        <p:cTn id="104" dur="166" decel="50000">
                                          <p:stCondLst>
                                            <p:cond delay="676"/>
                                          </p:stCondLst>
                                        </p:cTn>
                                        <p:tgtEl>
                                          <p:spTgt spid="3">
                                            <p:txEl>
                                              <p:pRg st="5" end="5"/>
                                            </p:txEl>
                                          </p:spTgt>
                                        </p:tgtEl>
                                      </p:cBhvr>
                                      <p:to x="100000" y="100000"/>
                                    </p:animScale>
                                    <p:animScale>
                                      <p:cBhvr>
                                        <p:cTn id="105" dur="26">
                                          <p:stCondLst>
                                            <p:cond delay="1312"/>
                                          </p:stCondLst>
                                        </p:cTn>
                                        <p:tgtEl>
                                          <p:spTgt spid="3">
                                            <p:txEl>
                                              <p:pRg st="5" end="5"/>
                                            </p:txEl>
                                          </p:spTgt>
                                        </p:tgtEl>
                                      </p:cBhvr>
                                      <p:to x="100000" y="80000"/>
                                    </p:animScale>
                                    <p:animScale>
                                      <p:cBhvr>
                                        <p:cTn id="106" dur="166" decel="50000">
                                          <p:stCondLst>
                                            <p:cond delay="1338"/>
                                          </p:stCondLst>
                                        </p:cTn>
                                        <p:tgtEl>
                                          <p:spTgt spid="3">
                                            <p:txEl>
                                              <p:pRg st="5" end="5"/>
                                            </p:txEl>
                                          </p:spTgt>
                                        </p:tgtEl>
                                      </p:cBhvr>
                                      <p:to x="100000" y="100000"/>
                                    </p:animScale>
                                    <p:animScale>
                                      <p:cBhvr>
                                        <p:cTn id="107" dur="26">
                                          <p:stCondLst>
                                            <p:cond delay="1642"/>
                                          </p:stCondLst>
                                        </p:cTn>
                                        <p:tgtEl>
                                          <p:spTgt spid="3">
                                            <p:txEl>
                                              <p:pRg st="5" end="5"/>
                                            </p:txEl>
                                          </p:spTgt>
                                        </p:tgtEl>
                                      </p:cBhvr>
                                      <p:to x="100000" y="90000"/>
                                    </p:animScale>
                                    <p:animScale>
                                      <p:cBhvr>
                                        <p:cTn id="108" dur="166" decel="50000">
                                          <p:stCondLst>
                                            <p:cond delay="1668"/>
                                          </p:stCondLst>
                                        </p:cTn>
                                        <p:tgtEl>
                                          <p:spTgt spid="3">
                                            <p:txEl>
                                              <p:pRg st="5" end="5"/>
                                            </p:txEl>
                                          </p:spTgt>
                                        </p:tgtEl>
                                      </p:cBhvr>
                                      <p:to x="100000" y="100000"/>
                                    </p:animScale>
                                    <p:animScale>
                                      <p:cBhvr>
                                        <p:cTn id="109" dur="26">
                                          <p:stCondLst>
                                            <p:cond delay="1808"/>
                                          </p:stCondLst>
                                        </p:cTn>
                                        <p:tgtEl>
                                          <p:spTgt spid="3">
                                            <p:txEl>
                                              <p:pRg st="5" end="5"/>
                                            </p:txEl>
                                          </p:spTgt>
                                        </p:tgtEl>
                                      </p:cBhvr>
                                      <p:to x="100000" y="95000"/>
                                    </p:animScale>
                                    <p:animScale>
                                      <p:cBhvr>
                                        <p:cTn id="110" dur="166" decel="50000">
                                          <p:stCondLst>
                                            <p:cond delay="1834"/>
                                          </p:stCondLst>
                                        </p:cTn>
                                        <p:tgtEl>
                                          <p:spTgt spid="3">
                                            <p:txEl>
                                              <p:pRg st="5" end="5"/>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nodeType="clickEffect">
                                  <p:stCondLst>
                                    <p:cond delay="0"/>
                                  </p:stCondLst>
                                  <p:childTnLst>
                                    <p:set>
                                      <p:cBhvr>
                                        <p:cTn id="114" dur="1" fill="hold">
                                          <p:stCondLst>
                                            <p:cond delay="0"/>
                                          </p:stCondLst>
                                        </p:cTn>
                                        <p:tgtEl>
                                          <p:spTgt spid="3">
                                            <p:txEl>
                                              <p:pRg st="6" end="6"/>
                                            </p:txEl>
                                          </p:spTgt>
                                        </p:tgtEl>
                                        <p:attrNameLst>
                                          <p:attrName>style.visibility</p:attrName>
                                        </p:attrNameLst>
                                      </p:cBhvr>
                                      <p:to>
                                        <p:strVal val="visible"/>
                                      </p:to>
                                    </p:set>
                                    <p:animEffect transition="in" filter="wipe(down)">
                                      <p:cBhvr>
                                        <p:cTn id="115" dur="580">
                                          <p:stCondLst>
                                            <p:cond delay="0"/>
                                          </p:stCondLst>
                                        </p:cTn>
                                        <p:tgtEl>
                                          <p:spTgt spid="3">
                                            <p:txEl>
                                              <p:pRg st="6" end="6"/>
                                            </p:txEl>
                                          </p:spTgt>
                                        </p:tgtEl>
                                      </p:cBhvr>
                                    </p:animEffect>
                                    <p:anim calcmode="lin" valueType="num">
                                      <p:cBhvr>
                                        <p:cTn id="116"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3">
                                            <p:txEl>
                                              <p:pRg st="6" end="6"/>
                                            </p:txEl>
                                          </p:spTgt>
                                        </p:tgtEl>
                                      </p:cBhvr>
                                      <p:to x="100000" y="60000"/>
                                    </p:animScale>
                                    <p:animScale>
                                      <p:cBhvr>
                                        <p:cTn id="122" dur="166" decel="50000">
                                          <p:stCondLst>
                                            <p:cond delay="676"/>
                                          </p:stCondLst>
                                        </p:cTn>
                                        <p:tgtEl>
                                          <p:spTgt spid="3">
                                            <p:txEl>
                                              <p:pRg st="6" end="6"/>
                                            </p:txEl>
                                          </p:spTgt>
                                        </p:tgtEl>
                                      </p:cBhvr>
                                      <p:to x="100000" y="100000"/>
                                    </p:animScale>
                                    <p:animScale>
                                      <p:cBhvr>
                                        <p:cTn id="123" dur="26">
                                          <p:stCondLst>
                                            <p:cond delay="1312"/>
                                          </p:stCondLst>
                                        </p:cTn>
                                        <p:tgtEl>
                                          <p:spTgt spid="3">
                                            <p:txEl>
                                              <p:pRg st="6" end="6"/>
                                            </p:txEl>
                                          </p:spTgt>
                                        </p:tgtEl>
                                      </p:cBhvr>
                                      <p:to x="100000" y="80000"/>
                                    </p:animScale>
                                    <p:animScale>
                                      <p:cBhvr>
                                        <p:cTn id="124" dur="166" decel="50000">
                                          <p:stCondLst>
                                            <p:cond delay="1338"/>
                                          </p:stCondLst>
                                        </p:cTn>
                                        <p:tgtEl>
                                          <p:spTgt spid="3">
                                            <p:txEl>
                                              <p:pRg st="6" end="6"/>
                                            </p:txEl>
                                          </p:spTgt>
                                        </p:tgtEl>
                                      </p:cBhvr>
                                      <p:to x="100000" y="100000"/>
                                    </p:animScale>
                                    <p:animScale>
                                      <p:cBhvr>
                                        <p:cTn id="125" dur="26">
                                          <p:stCondLst>
                                            <p:cond delay="1642"/>
                                          </p:stCondLst>
                                        </p:cTn>
                                        <p:tgtEl>
                                          <p:spTgt spid="3">
                                            <p:txEl>
                                              <p:pRg st="6" end="6"/>
                                            </p:txEl>
                                          </p:spTgt>
                                        </p:tgtEl>
                                      </p:cBhvr>
                                      <p:to x="100000" y="90000"/>
                                    </p:animScale>
                                    <p:animScale>
                                      <p:cBhvr>
                                        <p:cTn id="126" dur="166" decel="50000">
                                          <p:stCondLst>
                                            <p:cond delay="1668"/>
                                          </p:stCondLst>
                                        </p:cTn>
                                        <p:tgtEl>
                                          <p:spTgt spid="3">
                                            <p:txEl>
                                              <p:pRg st="6" end="6"/>
                                            </p:txEl>
                                          </p:spTgt>
                                        </p:tgtEl>
                                      </p:cBhvr>
                                      <p:to x="100000" y="100000"/>
                                    </p:animScale>
                                    <p:animScale>
                                      <p:cBhvr>
                                        <p:cTn id="127" dur="26">
                                          <p:stCondLst>
                                            <p:cond delay="1808"/>
                                          </p:stCondLst>
                                        </p:cTn>
                                        <p:tgtEl>
                                          <p:spTgt spid="3">
                                            <p:txEl>
                                              <p:pRg st="6" end="6"/>
                                            </p:txEl>
                                          </p:spTgt>
                                        </p:tgtEl>
                                      </p:cBhvr>
                                      <p:to x="100000" y="95000"/>
                                    </p:animScale>
                                    <p:animScale>
                                      <p:cBhvr>
                                        <p:cTn id="128" dur="166" decel="50000">
                                          <p:stCondLst>
                                            <p:cond delay="1834"/>
                                          </p:stCondLst>
                                        </p:cTn>
                                        <p:tgtEl>
                                          <p:spTgt spid="3">
                                            <p:txEl>
                                              <p:pRg st="6" end="6"/>
                                            </p:txEl>
                                          </p:spTgt>
                                        </p:tgtEl>
                                      </p:cBhvr>
                                      <p:to x="100000" y="100000"/>
                                    </p:animScale>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nodeType="clickEffect">
                                  <p:stCondLst>
                                    <p:cond delay="0"/>
                                  </p:stCondLst>
                                  <p:childTnLst>
                                    <p:set>
                                      <p:cBhvr>
                                        <p:cTn id="132" dur="1" fill="hold">
                                          <p:stCondLst>
                                            <p:cond delay="0"/>
                                          </p:stCondLst>
                                        </p:cTn>
                                        <p:tgtEl>
                                          <p:spTgt spid="3">
                                            <p:txEl>
                                              <p:pRg st="7" end="7"/>
                                            </p:txEl>
                                          </p:spTgt>
                                        </p:tgtEl>
                                        <p:attrNameLst>
                                          <p:attrName>style.visibility</p:attrName>
                                        </p:attrNameLst>
                                      </p:cBhvr>
                                      <p:to>
                                        <p:strVal val="visible"/>
                                      </p:to>
                                    </p:set>
                                    <p:animEffect transition="in" filter="wipe(down)">
                                      <p:cBhvr>
                                        <p:cTn id="133" dur="580">
                                          <p:stCondLst>
                                            <p:cond delay="0"/>
                                          </p:stCondLst>
                                        </p:cTn>
                                        <p:tgtEl>
                                          <p:spTgt spid="3">
                                            <p:txEl>
                                              <p:pRg st="7" end="7"/>
                                            </p:txEl>
                                          </p:spTgt>
                                        </p:tgtEl>
                                      </p:cBhvr>
                                    </p:animEffect>
                                    <p:anim calcmode="lin" valueType="num">
                                      <p:cBhvr>
                                        <p:cTn id="134"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39" dur="26">
                                          <p:stCondLst>
                                            <p:cond delay="650"/>
                                          </p:stCondLst>
                                        </p:cTn>
                                        <p:tgtEl>
                                          <p:spTgt spid="3">
                                            <p:txEl>
                                              <p:pRg st="7" end="7"/>
                                            </p:txEl>
                                          </p:spTgt>
                                        </p:tgtEl>
                                      </p:cBhvr>
                                      <p:to x="100000" y="60000"/>
                                    </p:animScale>
                                    <p:animScale>
                                      <p:cBhvr>
                                        <p:cTn id="140" dur="166" decel="50000">
                                          <p:stCondLst>
                                            <p:cond delay="676"/>
                                          </p:stCondLst>
                                        </p:cTn>
                                        <p:tgtEl>
                                          <p:spTgt spid="3">
                                            <p:txEl>
                                              <p:pRg st="7" end="7"/>
                                            </p:txEl>
                                          </p:spTgt>
                                        </p:tgtEl>
                                      </p:cBhvr>
                                      <p:to x="100000" y="100000"/>
                                    </p:animScale>
                                    <p:animScale>
                                      <p:cBhvr>
                                        <p:cTn id="141" dur="26">
                                          <p:stCondLst>
                                            <p:cond delay="1312"/>
                                          </p:stCondLst>
                                        </p:cTn>
                                        <p:tgtEl>
                                          <p:spTgt spid="3">
                                            <p:txEl>
                                              <p:pRg st="7" end="7"/>
                                            </p:txEl>
                                          </p:spTgt>
                                        </p:tgtEl>
                                      </p:cBhvr>
                                      <p:to x="100000" y="80000"/>
                                    </p:animScale>
                                    <p:animScale>
                                      <p:cBhvr>
                                        <p:cTn id="142" dur="166" decel="50000">
                                          <p:stCondLst>
                                            <p:cond delay="1338"/>
                                          </p:stCondLst>
                                        </p:cTn>
                                        <p:tgtEl>
                                          <p:spTgt spid="3">
                                            <p:txEl>
                                              <p:pRg st="7" end="7"/>
                                            </p:txEl>
                                          </p:spTgt>
                                        </p:tgtEl>
                                      </p:cBhvr>
                                      <p:to x="100000" y="100000"/>
                                    </p:animScale>
                                    <p:animScale>
                                      <p:cBhvr>
                                        <p:cTn id="143" dur="26">
                                          <p:stCondLst>
                                            <p:cond delay="1642"/>
                                          </p:stCondLst>
                                        </p:cTn>
                                        <p:tgtEl>
                                          <p:spTgt spid="3">
                                            <p:txEl>
                                              <p:pRg st="7" end="7"/>
                                            </p:txEl>
                                          </p:spTgt>
                                        </p:tgtEl>
                                      </p:cBhvr>
                                      <p:to x="100000" y="90000"/>
                                    </p:animScale>
                                    <p:animScale>
                                      <p:cBhvr>
                                        <p:cTn id="144" dur="166" decel="50000">
                                          <p:stCondLst>
                                            <p:cond delay="1668"/>
                                          </p:stCondLst>
                                        </p:cTn>
                                        <p:tgtEl>
                                          <p:spTgt spid="3">
                                            <p:txEl>
                                              <p:pRg st="7" end="7"/>
                                            </p:txEl>
                                          </p:spTgt>
                                        </p:tgtEl>
                                      </p:cBhvr>
                                      <p:to x="100000" y="100000"/>
                                    </p:animScale>
                                    <p:animScale>
                                      <p:cBhvr>
                                        <p:cTn id="145" dur="26">
                                          <p:stCondLst>
                                            <p:cond delay="1808"/>
                                          </p:stCondLst>
                                        </p:cTn>
                                        <p:tgtEl>
                                          <p:spTgt spid="3">
                                            <p:txEl>
                                              <p:pRg st="7" end="7"/>
                                            </p:txEl>
                                          </p:spTgt>
                                        </p:tgtEl>
                                      </p:cBhvr>
                                      <p:to x="100000" y="95000"/>
                                    </p:animScale>
                                    <p:animScale>
                                      <p:cBhvr>
                                        <p:cTn id="146" dur="166" decel="50000">
                                          <p:stCondLst>
                                            <p:cond delay="1834"/>
                                          </p:stCondLst>
                                        </p:cTn>
                                        <p:tgtEl>
                                          <p:spTgt spid="3">
                                            <p:txEl>
                                              <p:pRg st="7" end="7"/>
                                            </p:txEl>
                                          </p:spTgt>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26" presetClass="entr" presetSubtype="0" fill="hold" nodeType="clickEffect">
                                  <p:stCondLst>
                                    <p:cond delay="0"/>
                                  </p:stCondLst>
                                  <p:childTnLst>
                                    <p:set>
                                      <p:cBhvr>
                                        <p:cTn id="150" dur="1" fill="hold">
                                          <p:stCondLst>
                                            <p:cond delay="0"/>
                                          </p:stCondLst>
                                        </p:cTn>
                                        <p:tgtEl>
                                          <p:spTgt spid="3">
                                            <p:txEl>
                                              <p:pRg st="8" end="8"/>
                                            </p:txEl>
                                          </p:spTgt>
                                        </p:tgtEl>
                                        <p:attrNameLst>
                                          <p:attrName>style.visibility</p:attrName>
                                        </p:attrNameLst>
                                      </p:cBhvr>
                                      <p:to>
                                        <p:strVal val="visible"/>
                                      </p:to>
                                    </p:set>
                                    <p:animEffect transition="in" filter="wipe(down)">
                                      <p:cBhvr>
                                        <p:cTn id="151" dur="580">
                                          <p:stCondLst>
                                            <p:cond delay="0"/>
                                          </p:stCondLst>
                                        </p:cTn>
                                        <p:tgtEl>
                                          <p:spTgt spid="3">
                                            <p:txEl>
                                              <p:pRg st="8" end="8"/>
                                            </p:txEl>
                                          </p:spTgt>
                                        </p:tgtEl>
                                      </p:cBhvr>
                                    </p:animEffect>
                                    <p:anim calcmode="lin" valueType="num">
                                      <p:cBhvr>
                                        <p:cTn id="152"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57" dur="26">
                                          <p:stCondLst>
                                            <p:cond delay="650"/>
                                          </p:stCondLst>
                                        </p:cTn>
                                        <p:tgtEl>
                                          <p:spTgt spid="3">
                                            <p:txEl>
                                              <p:pRg st="8" end="8"/>
                                            </p:txEl>
                                          </p:spTgt>
                                        </p:tgtEl>
                                      </p:cBhvr>
                                      <p:to x="100000" y="60000"/>
                                    </p:animScale>
                                    <p:animScale>
                                      <p:cBhvr>
                                        <p:cTn id="158" dur="166" decel="50000">
                                          <p:stCondLst>
                                            <p:cond delay="676"/>
                                          </p:stCondLst>
                                        </p:cTn>
                                        <p:tgtEl>
                                          <p:spTgt spid="3">
                                            <p:txEl>
                                              <p:pRg st="8" end="8"/>
                                            </p:txEl>
                                          </p:spTgt>
                                        </p:tgtEl>
                                      </p:cBhvr>
                                      <p:to x="100000" y="100000"/>
                                    </p:animScale>
                                    <p:animScale>
                                      <p:cBhvr>
                                        <p:cTn id="159" dur="26">
                                          <p:stCondLst>
                                            <p:cond delay="1312"/>
                                          </p:stCondLst>
                                        </p:cTn>
                                        <p:tgtEl>
                                          <p:spTgt spid="3">
                                            <p:txEl>
                                              <p:pRg st="8" end="8"/>
                                            </p:txEl>
                                          </p:spTgt>
                                        </p:tgtEl>
                                      </p:cBhvr>
                                      <p:to x="100000" y="80000"/>
                                    </p:animScale>
                                    <p:animScale>
                                      <p:cBhvr>
                                        <p:cTn id="160" dur="166" decel="50000">
                                          <p:stCondLst>
                                            <p:cond delay="1338"/>
                                          </p:stCondLst>
                                        </p:cTn>
                                        <p:tgtEl>
                                          <p:spTgt spid="3">
                                            <p:txEl>
                                              <p:pRg st="8" end="8"/>
                                            </p:txEl>
                                          </p:spTgt>
                                        </p:tgtEl>
                                      </p:cBhvr>
                                      <p:to x="100000" y="100000"/>
                                    </p:animScale>
                                    <p:animScale>
                                      <p:cBhvr>
                                        <p:cTn id="161" dur="26">
                                          <p:stCondLst>
                                            <p:cond delay="1642"/>
                                          </p:stCondLst>
                                        </p:cTn>
                                        <p:tgtEl>
                                          <p:spTgt spid="3">
                                            <p:txEl>
                                              <p:pRg st="8" end="8"/>
                                            </p:txEl>
                                          </p:spTgt>
                                        </p:tgtEl>
                                      </p:cBhvr>
                                      <p:to x="100000" y="90000"/>
                                    </p:animScale>
                                    <p:animScale>
                                      <p:cBhvr>
                                        <p:cTn id="162" dur="166" decel="50000">
                                          <p:stCondLst>
                                            <p:cond delay="1668"/>
                                          </p:stCondLst>
                                        </p:cTn>
                                        <p:tgtEl>
                                          <p:spTgt spid="3">
                                            <p:txEl>
                                              <p:pRg st="8" end="8"/>
                                            </p:txEl>
                                          </p:spTgt>
                                        </p:tgtEl>
                                      </p:cBhvr>
                                      <p:to x="100000" y="100000"/>
                                    </p:animScale>
                                    <p:animScale>
                                      <p:cBhvr>
                                        <p:cTn id="163" dur="26">
                                          <p:stCondLst>
                                            <p:cond delay="1808"/>
                                          </p:stCondLst>
                                        </p:cTn>
                                        <p:tgtEl>
                                          <p:spTgt spid="3">
                                            <p:txEl>
                                              <p:pRg st="8" end="8"/>
                                            </p:txEl>
                                          </p:spTgt>
                                        </p:tgtEl>
                                      </p:cBhvr>
                                      <p:to x="100000" y="95000"/>
                                    </p:animScale>
                                    <p:animScale>
                                      <p:cBhvr>
                                        <p:cTn id="164" dur="166" decel="50000">
                                          <p:stCondLst>
                                            <p:cond delay="1834"/>
                                          </p:stCondLst>
                                        </p:cTn>
                                        <p:tgtEl>
                                          <p:spTgt spid="3">
                                            <p:txEl>
                                              <p:pRg st="8" end="8"/>
                                            </p:txEl>
                                          </p:spTgt>
                                        </p:tgtEl>
                                      </p:cBhvr>
                                      <p:to x="100000" y="100000"/>
                                    </p:animScale>
                                  </p:childTnLst>
                                </p:cTn>
                              </p:par>
                            </p:childTnLst>
                          </p:cTn>
                        </p:par>
                      </p:childTnLst>
                    </p:cTn>
                  </p:par>
                  <p:par>
                    <p:cTn id="165" fill="hold">
                      <p:stCondLst>
                        <p:cond delay="indefinite"/>
                      </p:stCondLst>
                      <p:childTnLst>
                        <p:par>
                          <p:cTn id="166" fill="hold">
                            <p:stCondLst>
                              <p:cond delay="0"/>
                            </p:stCondLst>
                            <p:childTnLst>
                              <p:par>
                                <p:cTn id="167" presetID="26" presetClass="entr" presetSubtype="0" fill="hold" nodeType="clickEffect">
                                  <p:stCondLst>
                                    <p:cond delay="0"/>
                                  </p:stCondLst>
                                  <p:childTnLst>
                                    <p:set>
                                      <p:cBhvr>
                                        <p:cTn id="168" dur="1" fill="hold">
                                          <p:stCondLst>
                                            <p:cond delay="0"/>
                                          </p:stCondLst>
                                        </p:cTn>
                                        <p:tgtEl>
                                          <p:spTgt spid="3">
                                            <p:txEl>
                                              <p:pRg st="9" end="9"/>
                                            </p:txEl>
                                          </p:spTgt>
                                        </p:tgtEl>
                                        <p:attrNameLst>
                                          <p:attrName>style.visibility</p:attrName>
                                        </p:attrNameLst>
                                      </p:cBhvr>
                                      <p:to>
                                        <p:strVal val="visible"/>
                                      </p:to>
                                    </p:set>
                                    <p:animEffect transition="in" filter="wipe(down)">
                                      <p:cBhvr>
                                        <p:cTn id="169" dur="580">
                                          <p:stCondLst>
                                            <p:cond delay="0"/>
                                          </p:stCondLst>
                                        </p:cTn>
                                        <p:tgtEl>
                                          <p:spTgt spid="3">
                                            <p:txEl>
                                              <p:pRg st="9" end="9"/>
                                            </p:txEl>
                                          </p:spTgt>
                                        </p:tgtEl>
                                      </p:cBhvr>
                                    </p:animEffect>
                                    <p:anim calcmode="lin" valueType="num">
                                      <p:cBhvr>
                                        <p:cTn id="170"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171"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172"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173"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174"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175" dur="26">
                                          <p:stCondLst>
                                            <p:cond delay="650"/>
                                          </p:stCondLst>
                                        </p:cTn>
                                        <p:tgtEl>
                                          <p:spTgt spid="3">
                                            <p:txEl>
                                              <p:pRg st="9" end="9"/>
                                            </p:txEl>
                                          </p:spTgt>
                                        </p:tgtEl>
                                      </p:cBhvr>
                                      <p:to x="100000" y="60000"/>
                                    </p:animScale>
                                    <p:animScale>
                                      <p:cBhvr>
                                        <p:cTn id="176" dur="166" decel="50000">
                                          <p:stCondLst>
                                            <p:cond delay="676"/>
                                          </p:stCondLst>
                                        </p:cTn>
                                        <p:tgtEl>
                                          <p:spTgt spid="3">
                                            <p:txEl>
                                              <p:pRg st="9" end="9"/>
                                            </p:txEl>
                                          </p:spTgt>
                                        </p:tgtEl>
                                      </p:cBhvr>
                                      <p:to x="100000" y="100000"/>
                                    </p:animScale>
                                    <p:animScale>
                                      <p:cBhvr>
                                        <p:cTn id="177" dur="26">
                                          <p:stCondLst>
                                            <p:cond delay="1312"/>
                                          </p:stCondLst>
                                        </p:cTn>
                                        <p:tgtEl>
                                          <p:spTgt spid="3">
                                            <p:txEl>
                                              <p:pRg st="9" end="9"/>
                                            </p:txEl>
                                          </p:spTgt>
                                        </p:tgtEl>
                                      </p:cBhvr>
                                      <p:to x="100000" y="80000"/>
                                    </p:animScale>
                                    <p:animScale>
                                      <p:cBhvr>
                                        <p:cTn id="178" dur="166" decel="50000">
                                          <p:stCondLst>
                                            <p:cond delay="1338"/>
                                          </p:stCondLst>
                                        </p:cTn>
                                        <p:tgtEl>
                                          <p:spTgt spid="3">
                                            <p:txEl>
                                              <p:pRg st="9" end="9"/>
                                            </p:txEl>
                                          </p:spTgt>
                                        </p:tgtEl>
                                      </p:cBhvr>
                                      <p:to x="100000" y="100000"/>
                                    </p:animScale>
                                    <p:animScale>
                                      <p:cBhvr>
                                        <p:cTn id="179" dur="26">
                                          <p:stCondLst>
                                            <p:cond delay="1642"/>
                                          </p:stCondLst>
                                        </p:cTn>
                                        <p:tgtEl>
                                          <p:spTgt spid="3">
                                            <p:txEl>
                                              <p:pRg st="9" end="9"/>
                                            </p:txEl>
                                          </p:spTgt>
                                        </p:tgtEl>
                                      </p:cBhvr>
                                      <p:to x="100000" y="90000"/>
                                    </p:animScale>
                                    <p:animScale>
                                      <p:cBhvr>
                                        <p:cTn id="180" dur="166" decel="50000">
                                          <p:stCondLst>
                                            <p:cond delay="1668"/>
                                          </p:stCondLst>
                                        </p:cTn>
                                        <p:tgtEl>
                                          <p:spTgt spid="3">
                                            <p:txEl>
                                              <p:pRg st="9" end="9"/>
                                            </p:txEl>
                                          </p:spTgt>
                                        </p:tgtEl>
                                      </p:cBhvr>
                                      <p:to x="100000" y="100000"/>
                                    </p:animScale>
                                    <p:animScale>
                                      <p:cBhvr>
                                        <p:cTn id="181" dur="26">
                                          <p:stCondLst>
                                            <p:cond delay="1808"/>
                                          </p:stCondLst>
                                        </p:cTn>
                                        <p:tgtEl>
                                          <p:spTgt spid="3">
                                            <p:txEl>
                                              <p:pRg st="9" end="9"/>
                                            </p:txEl>
                                          </p:spTgt>
                                        </p:tgtEl>
                                      </p:cBhvr>
                                      <p:to x="100000" y="95000"/>
                                    </p:animScale>
                                    <p:animScale>
                                      <p:cBhvr>
                                        <p:cTn id="182" dur="166" decel="50000">
                                          <p:stCondLst>
                                            <p:cond delay="1834"/>
                                          </p:stCondLst>
                                        </p:cTn>
                                        <p:tgtEl>
                                          <p:spTgt spid="3">
                                            <p:txEl>
                                              <p:pRg st="9" end="9"/>
                                            </p:txEl>
                                          </p:spTgt>
                                        </p:tgtEl>
                                      </p:cBhvr>
                                      <p:to x="100000" y="100000"/>
                                    </p:animScale>
                                  </p:childTnLst>
                                </p:cTn>
                              </p:par>
                            </p:childTnLst>
                          </p:cTn>
                        </p:par>
                      </p:childTnLst>
                    </p:cTn>
                  </p:par>
                  <p:par>
                    <p:cTn id="183" fill="hold">
                      <p:stCondLst>
                        <p:cond delay="indefinite"/>
                      </p:stCondLst>
                      <p:childTnLst>
                        <p:par>
                          <p:cTn id="184" fill="hold">
                            <p:stCondLst>
                              <p:cond delay="0"/>
                            </p:stCondLst>
                            <p:childTnLst>
                              <p:par>
                                <p:cTn id="185" presetID="26" presetClass="entr" presetSubtype="0" fill="hold" nodeType="clickEffect">
                                  <p:stCondLst>
                                    <p:cond delay="0"/>
                                  </p:stCondLst>
                                  <p:childTnLst>
                                    <p:set>
                                      <p:cBhvr>
                                        <p:cTn id="186" dur="1" fill="hold">
                                          <p:stCondLst>
                                            <p:cond delay="0"/>
                                          </p:stCondLst>
                                        </p:cTn>
                                        <p:tgtEl>
                                          <p:spTgt spid="3">
                                            <p:txEl>
                                              <p:pRg st="10" end="10"/>
                                            </p:txEl>
                                          </p:spTgt>
                                        </p:tgtEl>
                                        <p:attrNameLst>
                                          <p:attrName>style.visibility</p:attrName>
                                        </p:attrNameLst>
                                      </p:cBhvr>
                                      <p:to>
                                        <p:strVal val="visible"/>
                                      </p:to>
                                    </p:set>
                                    <p:animEffect transition="in" filter="wipe(down)">
                                      <p:cBhvr>
                                        <p:cTn id="187" dur="580">
                                          <p:stCondLst>
                                            <p:cond delay="0"/>
                                          </p:stCondLst>
                                        </p:cTn>
                                        <p:tgtEl>
                                          <p:spTgt spid="3">
                                            <p:txEl>
                                              <p:pRg st="10" end="10"/>
                                            </p:txEl>
                                          </p:spTgt>
                                        </p:tgtEl>
                                      </p:cBhvr>
                                    </p:animEffect>
                                    <p:anim calcmode="lin" valueType="num">
                                      <p:cBhvr>
                                        <p:cTn id="188"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189"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190"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191"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192"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193" dur="26">
                                          <p:stCondLst>
                                            <p:cond delay="650"/>
                                          </p:stCondLst>
                                        </p:cTn>
                                        <p:tgtEl>
                                          <p:spTgt spid="3">
                                            <p:txEl>
                                              <p:pRg st="10" end="10"/>
                                            </p:txEl>
                                          </p:spTgt>
                                        </p:tgtEl>
                                      </p:cBhvr>
                                      <p:to x="100000" y="60000"/>
                                    </p:animScale>
                                    <p:animScale>
                                      <p:cBhvr>
                                        <p:cTn id="194" dur="166" decel="50000">
                                          <p:stCondLst>
                                            <p:cond delay="676"/>
                                          </p:stCondLst>
                                        </p:cTn>
                                        <p:tgtEl>
                                          <p:spTgt spid="3">
                                            <p:txEl>
                                              <p:pRg st="10" end="10"/>
                                            </p:txEl>
                                          </p:spTgt>
                                        </p:tgtEl>
                                      </p:cBhvr>
                                      <p:to x="100000" y="100000"/>
                                    </p:animScale>
                                    <p:animScale>
                                      <p:cBhvr>
                                        <p:cTn id="195" dur="26">
                                          <p:stCondLst>
                                            <p:cond delay="1312"/>
                                          </p:stCondLst>
                                        </p:cTn>
                                        <p:tgtEl>
                                          <p:spTgt spid="3">
                                            <p:txEl>
                                              <p:pRg st="10" end="10"/>
                                            </p:txEl>
                                          </p:spTgt>
                                        </p:tgtEl>
                                      </p:cBhvr>
                                      <p:to x="100000" y="80000"/>
                                    </p:animScale>
                                    <p:animScale>
                                      <p:cBhvr>
                                        <p:cTn id="196" dur="166" decel="50000">
                                          <p:stCondLst>
                                            <p:cond delay="1338"/>
                                          </p:stCondLst>
                                        </p:cTn>
                                        <p:tgtEl>
                                          <p:spTgt spid="3">
                                            <p:txEl>
                                              <p:pRg st="10" end="10"/>
                                            </p:txEl>
                                          </p:spTgt>
                                        </p:tgtEl>
                                      </p:cBhvr>
                                      <p:to x="100000" y="100000"/>
                                    </p:animScale>
                                    <p:animScale>
                                      <p:cBhvr>
                                        <p:cTn id="197" dur="26">
                                          <p:stCondLst>
                                            <p:cond delay="1642"/>
                                          </p:stCondLst>
                                        </p:cTn>
                                        <p:tgtEl>
                                          <p:spTgt spid="3">
                                            <p:txEl>
                                              <p:pRg st="10" end="10"/>
                                            </p:txEl>
                                          </p:spTgt>
                                        </p:tgtEl>
                                      </p:cBhvr>
                                      <p:to x="100000" y="90000"/>
                                    </p:animScale>
                                    <p:animScale>
                                      <p:cBhvr>
                                        <p:cTn id="198" dur="166" decel="50000">
                                          <p:stCondLst>
                                            <p:cond delay="1668"/>
                                          </p:stCondLst>
                                        </p:cTn>
                                        <p:tgtEl>
                                          <p:spTgt spid="3">
                                            <p:txEl>
                                              <p:pRg st="10" end="10"/>
                                            </p:txEl>
                                          </p:spTgt>
                                        </p:tgtEl>
                                      </p:cBhvr>
                                      <p:to x="100000" y="100000"/>
                                    </p:animScale>
                                    <p:animScale>
                                      <p:cBhvr>
                                        <p:cTn id="199" dur="26">
                                          <p:stCondLst>
                                            <p:cond delay="1808"/>
                                          </p:stCondLst>
                                        </p:cTn>
                                        <p:tgtEl>
                                          <p:spTgt spid="3">
                                            <p:txEl>
                                              <p:pRg st="10" end="10"/>
                                            </p:txEl>
                                          </p:spTgt>
                                        </p:tgtEl>
                                      </p:cBhvr>
                                      <p:to x="100000" y="95000"/>
                                    </p:animScale>
                                    <p:animScale>
                                      <p:cBhvr>
                                        <p:cTn id="200" dur="166" decel="50000">
                                          <p:stCondLst>
                                            <p:cond delay="1834"/>
                                          </p:stCondLst>
                                        </p:cTn>
                                        <p:tgtEl>
                                          <p:spTgt spid="3">
                                            <p:txEl>
                                              <p:pRg st="10" end="10"/>
                                            </p:txEl>
                                          </p:spTgt>
                                        </p:tgtEl>
                                      </p:cBhvr>
                                      <p:to x="100000" y="100000"/>
                                    </p:animScale>
                                  </p:childTnLst>
                                </p:cTn>
                              </p:par>
                            </p:childTnLst>
                          </p:cTn>
                        </p:par>
                      </p:childTnLst>
                    </p:cTn>
                  </p:par>
                  <p:par>
                    <p:cTn id="201" fill="hold">
                      <p:stCondLst>
                        <p:cond delay="indefinite"/>
                      </p:stCondLst>
                      <p:childTnLst>
                        <p:par>
                          <p:cTn id="202" fill="hold">
                            <p:stCondLst>
                              <p:cond delay="0"/>
                            </p:stCondLst>
                            <p:childTnLst>
                              <p:par>
                                <p:cTn id="203" presetID="26" presetClass="entr" presetSubtype="0" fill="hold" nodeType="clickEffect">
                                  <p:stCondLst>
                                    <p:cond delay="0"/>
                                  </p:stCondLst>
                                  <p:childTnLst>
                                    <p:set>
                                      <p:cBhvr>
                                        <p:cTn id="204" dur="1" fill="hold">
                                          <p:stCondLst>
                                            <p:cond delay="0"/>
                                          </p:stCondLst>
                                        </p:cTn>
                                        <p:tgtEl>
                                          <p:spTgt spid="3">
                                            <p:txEl>
                                              <p:pRg st="11" end="11"/>
                                            </p:txEl>
                                          </p:spTgt>
                                        </p:tgtEl>
                                        <p:attrNameLst>
                                          <p:attrName>style.visibility</p:attrName>
                                        </p:attrNameLst>
                                      </p:cBhvr>
                                      <p:to>
                                        <p:strVal val="visible"/>
                                      </p:to>
                                    </p:set>
                                    <p:animEffect transition="in" filter="wipe(down)">
                                      <p:cBhvr>
                                        <p:cTn id="205" dur="580">
                                          <p:stCondLst>
                                            <p:cond delay="0"/>
                                          </p:stCondLst>
                                        </p:cTn>
                                        <p:tgtEl>
                                          <p:spTgt spid="3">
                                            <p:txEl>
                                              <p:pRg st="11" end="11"/>
                                            </p:txEl>
                                          </p:spTgt>
                                        </p:tgtEl>
                                      </p:cBhvr>
                                    </p:animEffect>
                                    <p:anim calcmode="lin" valueType="num">
                                      <p:cBhvr>
                                        <p:cTn id="206" dur="1822" tmFilter="0,0; 0.14,0.36; 0.43,0.73; 0.71,0.91; 1.0,1.0">
                                          <p:stCondLst>
                                            <p:cond delay="0"/>
                                          </p:stCondLst>
                                        </p:cTn>
                                        <p:tgtEl>
                                          <p:spTgt spid="3">
                                            <p:txEl>
                                              <p:pRg st="11" end="11"/>
                                            </p:txEl>
                                          </p:spTgt>
                                        </p:tgtEl>
                                        <p:attrNameLst>
                                          <p:attrName>ppt_x</p:attrName>
                                        </p:attrNameLst>
                                      </p:cBhvr>
                                      <p:tavLst>
                                        <p:tav tm="0">
                                          <p:val>
                                            <p:strVal val="#ppt_x-0.25"/>
                                          </p:val>
                                        </p:tav>
                                        <p:tav tm="100000">
                                          <p:val>
                                            <p:strVal val="#ppt_x"/>
                                          </p:val>
                                        </p:tav>
                                      </p:tavLst>
                                    </p:anim>
                                    <p:anim calcmode="lin" valueType="num">
                                      <p:cBhvr>
                                        <p:cTn id="207" dur="664" tmFilter="0.0,0.0; 0.25,0.07; 0.50,0.2; 0.75,0.467; 1.0,1.0">
                                          <p:stCondLst>
                                            <p:cond delay="0"/>
                                          </p:stCondLst>
                                        </p:cTn>
                                        <p:tgtEl>
                                          <p:spTgt spid="3">
                                            <p:txEl>
                                              <p:pRg st="11" end="11"/>
                                            </p:txEl>
                                          </p:spTgt>
                                        </p:tgtEl>
                                        <p:attrNameLst>
                                          <p:attrName>ppt_y</p:attrName>
                                        </p:attrNameLst>
                                      </p:cBhvr>
                                      <p:tavLst>
                                        <p:tav tm="0" fmla="#ppt_y-sin(pi*$)/3">
                                          <p:val>
                                            <p:fltVal val="0.5"/>
                                          </p:val>
                                        </p:tav>
                                        <p:tav tm="100000">
                                          <p:val>
                                            <p:fltVal val="1"/>
                                          </p:val>
                                        </p:tav>
                                      </p:tavLst>
                                    </p:anim>
                                    <p:anim calcmode="lin" valueType="num">
                                      <p:cBhvr>
                                        <p:cTn id="208" dur="664" tmFilter="0, 0; 0.125,0.2665; 0.25,0.4; 0.375,0.465; 0.5,0.5;  0.625,0.535; 0.75,0.6; 0.875,0.7335; 1,1">
                                          <p:stCondLst>
                                            <p:cond delay="664"/>
                                          </p:stCondLst>
                                        </p:cTn>
                                        <p:tgtEl>
                                          <p:spTgt spid="3">
                                            <p:txEl>
                                              <p:pRg st="11" end="11"/>
                                            </p:txEl>
                                          </p:spTgt>
                                        </p:tgtEl>
                                        <p:attrNameLst>
                                          <p:attrName>ppt_y</p:attrName>
                                        </p:attrNameLst>
                                      </p:cBhvr>
                                      <p:tavLst>
                                        <p:tav tm="0" fmla="#ppt_y-sin(pi*$)/9">
                                          <p:val>
                                            <p:fltVal val="0"/>
                                          </p:val>
                                        </p:tav>
                                        <p:tav tm="100000">
                                          <p:val>
                                            <p:fltVal val="1"/>
                                          </p:val>
                                        </p:tav>
                                      </p:tavLst>
                                    </p:anim>
                                    <p:anim calcmode="lin" valueType="num">
                                      <p:cBhvr>
                                        <p:cTn id="209" dur="332" tmFilter="0, 0; 0.125,0.2665; 0.25,0.4; 0.375,0.465; 0.5,0.5;  0.625,0.535; 0.75,0.6; 0.875,0.7335; 1,1">
                                          <p:stCondLst>
                                            <p:cond delay="1324"/>
                                          </p:stCondLst>
                                        </p:cTn>
                                        <p:tgtEl>
                                          <p:spTgt spid="3">
                                            <p:txEl>
                                              <p:pRg st="11" end="11"/>
                                            </p:txEl>
                                          </p:spTgt>
                                        </p:tgtEl>
                                        <p:attrNameLst>
                                          <p:attrName>ppt_y</p:attrName>
                                        </p:attrNameLst>
                                      </p:cBhvr>
                                      <p:tavLst>
                                        <p:tav tm="0" fmla="#ppt_y-sin(pi*$)/27">
                                          <p:val>
                                            <p:fltVal val="0"/>
                                          </p:val>
                                        </p:tav>
                                        <p:tav tm="100000">
                                          <p:val>
                                            <p:fltVal val="1"/>
                                          </p:val>
                                        </p:tav>
                                      </p:tavLst>
                                    </p:anim>
                                    <p:anim calcmode="lin" valueType="num">
                                      <p:cBhvr>
                                        <p:cTn id="210" dur="164" tmFilter="0, 0; 0.125,0.2665; 0.25,0.4; 0.375,0.465; 0.5,0.5;  0.625,0.535; 0.75,0.6; 0.875,0.7335; 1,1">
                                          <p:stCondLst>
                                            <p:cond delay="1656"/>
                                          </p:stCondLst>
                                        </p:cTn>
                                        <p:tgtEl>
                                          <p:spTgt spid="3">
                                            <p:txEl>
                                              <p:pRg st="11" end="11"/>
                                            </p:txEl>
                                          </p:spTgt>
                                        </p:tgtEl>
                                        <p:attrNameLst>
                                          <p:attrName>ppt_y</p:attrName>
                                        </p:attrNameLst>
                                      </p:cBhvr>
                                      <p:tavLst>
                                        <p:tav tm="0" fmla="#ppt_y-sin(pi*$)/81">
                                          <p:val>
                                            <p:fltVal val="0"/>
                                          </p:val>
                                        </p:tav>
                                        <p:tav tm="100000">
                                          <p:val>
                                            <p:fltVal val="1"/>
                                          </p:val>
                                        </p:tav>
                                      </p:tavLst>
                                    </p:anim>
                                    <p:animScale>
                                      <p:cBhvr>
                                        <p:cTn id="211" dur="26">
                                          <p:stCondLst>
                                            <p:cond delay="650"/>
                                          </p:stCondLst>
                                        </p:cTn>
                                        <p:tgtEl>
                                          <p:spTgt spid="3">
                                            <p:txEl>
                                              <p:pRg st="11" end="11"/>
                                            </p:txEl>
                                          </p:spTgt>
                                        </p:tgtEl>
                                      </p:cBhvr>
                                      <p:to x="100000" y="60000"/>
                                    </p:animScale>
                                    <p:animScale>
                                      <p:cBhvr>
                                        <p:cTn id="212" dur="166" decel="50000">
                                          <p:stCondLst>
                                            <p:cond delay="676"/>
                                          </p:stCondLst>
                                        </p:cTn>
                                        <p:tgtEl>
                                          <p:spTgt spid="3">
                                            <p:txEl>
                                              <p:pRg st="11" end="11"/>
                                            </p:txEl>
                                          </p:spTgt>
                                        </p:tgtEl>
                                      </p:cBhvr>
                                      <p:to x="100000" y="100000"/>
                                    </p:animScale>
                                    <p:animScale>
                                      <p:cBhvr>
                                        <p:cTn id="213" dur="26">
                                          <p:stCondLst>
                                            <p:cond delay="1312"/>
                                          </p:stCondLst>
                                        </p:cTn>
                                        <p:tgtEl>
                                          <p:spTgt spid="3">
                                            <p:txEl>
                                              <p:pRg st="11" end="11"/>
                                            </p:txEl>
                                          </p:spTgt>
                                        </p:tgtEl>
                                      </p:cBhvr>
                                      <p:to x="100000" y="80000"/>
                                    </p:animScale>
                                    <p:animScale>
                                      <p:cBhvr>
                                        <p:cTn id="214" dur="166" decel="50000">
                                          <p:stCondLst>
                                            <p:cond delay="1338"/>
                                          </p:stCondLst>
                                        </p:cTn>
                                        <p:tgtEl>
                                          <p:spTgt spid="3">
                                            <p:txEl>
                                              <p:pRg st="11" end="11"/>
                                            </p:txEl>
                                          </p:spTgt>
                                        </p:tgtEl>
                                      </p:cBhvr>
                                      <p:to x="100000" y="100000"/>
                                    </p:animScale>
                                    <p:animScale>
                                      <p:cBhvr>
                                        <p:cTn id="215" dur="26">
                                          <p:stCondLst>
                                            <p:cond delay="1642"/>
                                          </p:stCondLst>
                                        </p:cTn>
                                        <p:tgtEl>
                                          <p:spTgt spid="3">
                                            <p:txEl>
                                              <p:pRg st="11" end="11"/>
                                            </p:txEl>
                                          </p:spTgt>
                                        </p:tgtEl>
                                      </p:cBhvr>
                                      <p:to x="100000" y="90000"/>
                                    </p:animScale>
                                    <p:animScale>
                                      <p:cBhvr>
                                        <p:cTn id="216" dur="166" decel="50000">
                                          <p:stCondLst>
                                            <p:cond delay="1668"/>
                                          </p:stCondLst>
                                        </p:cTn>
                                        <p:tgtEl>
                                          <p:spTgt spid="3">
                                            <p:txEl>
                                              <p:pRg st="11" end="11"/>
                                            </p:txEl>
                                          </p:spTgt>
                                        </p:tgtEl>
                                      </p:cBhvr>
                                      <p:to x="100000" y="100000"/>
                                    </p:animScale>
                                    <p:animScale>
                                      <p:cBhvr>
                                        <p:cTn id="217" dur="26">
                                          <p:stCondLst>
                                            <p:cond delay="1808"/>
                                          </p:stCondLst>
                                        </p:cTn>
                                        <p:tgtEl>
                                          <p:spTgt spid="3">
                                            <p:txEl>
                                              <p:pRg st="11" end="11"/>
                                            </p:txEl>
                                          </p:spTgt>
                                        </p:tgtEl>
                                      </p:cBhvr>
                                      <p:to x="100000" y="95000"/>
                                    </p:animScale>
                                    <p:animScale>
                                      <p:cBhvr>
                                        <p:cTn id="218" dur="166" decel="50000">
                                          <p:stCondLst>
                                            <p:cond delay="1834"/>
                                          </p:stCondLst>
                                        </p:cTn>
                                        <p:tgtEl>
                                          <p:spTgt spid="3">
                                            <p:txEl>
                                              <p:pRg st="11" end="11"/>
                                            </p:txEl>
                                          </p:spTgt>
                                        </p:tgtEl>
                                      </p:cBhvr>
                                      <p:to x="100000" y="100000"/>
                                    </p:animScale>
                                  </p:childTnLst>
                                </p:cTn>
                              </p:par>
                            </p:childTnLst>
                          </p:cTn>
                        </p:par>
                      </p:childTnLst>
                    </p:cTn>
                  </p:par>
                  <p:par>
                    <p:cTn id="219" fill="hold">
                      <p:stCondLst>
                        <p:cond delay="indefinite"/>
                      </p:stCondLst>
                      <p:childTnLst>
                        <p:par>
                          <p:cTn id="220" fill="hold">
                            <p:stCondLst>
                              <p:cond delay="0"/>
                            </p:stCondLst>
                            <p:childTnLst>
                              <p:par>
                                <p:cTn id="221" presetID="26" presetClass="entr" presetSubtype="0" fill="hold" nodeType="clickEffect">
                                  <p:stCondLst>
                                    <p:cond delay="0"/>
                                  </p:stCondLst>
                                  <p:childTnLst>
                                    <p:set>
                                      <p:cBhvr>
                                        <p:cTn id="222" dur="1" fill="hold">
                                          <p:stCondLst>
                                            <p:cond delay="0"/>
                                          </p:stCondLst>
                                        </p:cTn>
                                        <p:tgtEl>
                                          <p:spTgt spid="3">
                                            <p:txEl>
                                              <p:pRg st="12" end="12"/>
                                            </p:txEl>
                                          </p:spTgt>
                                        </p:tgtEl>
                                        <p:attrNameLst>
                                          <p:attrName>style.visibility</p:attrName>
                                        </p:attrNameLst>
                                      </p:cBhvr>
                                      <p:to>
                                        <p:strVal val="visible"/>
                                      </p:to>
                                    </p:set>
                                    <p:animEffect transition="in" filter="wipe(down)">
                                      <p:cBhvr>
                                        <p:cTn id="223" dur="580">
                                          <p:stCondLst>
                                            <p:cond delay="0"/>
                                          </p:stCondLst>
                                        </p:cTn>
                                        <p:tgtEl>
                                          <p:spTgt spid="3">
                                            <p:txEl>
                                              <p:pRg st="12" end="12"/>
                                            </p:txEl>
                                          </p:spTgt>
                                        </p:tgtEl>
                                      </p:cBhvr>
                                    </p:animEffect>
                                    <p:anim calcmode="lin" valueType="num">
                                      <p:cBhvr>
                                        <p:cTn id="224" dur="1822" tmFilter="0,0; 0.14,0.36; 0.43,0.73; 0.71,0.91; 1.0,1.0">
                                          <p:stCondLst>
                                            <p:cond delay="0"/>
                                          </p:stCondLst>
                                        </p:cTn>
                                        <p:tgtEl>
                                          <p:spTgt spid="3">
                                            <p:txEl>
                                              <p:pRg st="12" end="12"/>
                                            </p:txEl>
                                          </p:spTgt>
                                        </p:tgtEl>
                                        <p:attrNameLst>
                                          <p:attrName>ppt_x</p:attrName>
                                        </p:attrNameLst>
                                      </p:cBhvr>
                                      <p:tavLst>
                                        <p:tav tm="0">
                                          <p:val>
                                            <p:strVal val="#ppt_x-0.25"/>
                                          </p:val>
                                        </p:tav>
                                        <p:tav tm="100000">
                                          <p:val>
                                            <p:strVal val="#ppt_x"/>
                                          </p:val>
                                        </p:tav>
                                      </p:tavLst>
                                    </p:anim>
                                    <p:anim calcmode="lin" valueType="num">
                                      <p:cBhvr>
                                        <p:cTn id="225" dur="664" tmFilter="0.0,0.0; 0.25,0.07; 0.50,0.2; 0.75,0.467; 1.0,1.0">
                                          <p:stCondLst>
                                            <p:cond delay="0"/>
                                          </p:stCondLst>
                                        </p:cTn>
                                        <p:tgtEl>
                                          <p:spTgt spid="3">
                                            <p:txEl>
                                              <p:pRg st="12" end="12"/>
                                            </p:txEl>
                                          </p:spTgt>
                                        </p:tgtEl>
                                        <p:attrNameLst>
                                          <p:attrName>ppt_y</p:attrName>
                                        </p:attrNameLst>
                                      </p:cBhvr>
                                      <p:tavLst>
                                        <p:tav tm="0" fmla="#ppt_y-sin(pi*$)/3">
                                          <p:val>
                                            <p:fltVal val="0.5"/>
                                          </p:val>
                                        </p:tav>
                                        <p:tav tm="100000">
                                          <p:val>
                                            <p:fltVal val="1"/>
                                          </p:val>
                                        </p:tav>
                                      </p:tavLst>
                                    </p:anim>
                                    <p:anim calcmode="lin" valueType="num">
                                      <p:cBhvr>
                                        <p:cTn id="226" dur="664" tmFilter="0, 0; 0.125,0.2665; 0.25,0.4; 0.375,0.465; 0.5,0.5;  0.625,0.535; 0.75,0.6; 0.875,0.7335; 1,1">
                                          <p:stCondLst>
                                            <p:cond delay="664"/>
                                          </p:stCondLst>
                                        </p:cTn>
                                        <p:tgtEl>
                                          <p:spTgt spid="3">
                                            <p:txEl>
                                              <p:pRg st="12" end="12"/>
                                            </p:txEl>
                                          </p:spTgt>
                                        </p:tgtEl>
                                        <p:attrNameLst>
                                          <p:attrName>ppt_y</p:attrName>
                                        </p:attrNameLst>
                                      </p:cBhvr>
                                      <p:tavLst>
                                        <p:tav tm="0" fmla="#ppt_y-sin(pi*$)/9">
                                          <p:val>
                                            <p:fltVal val="0"/>
                                          </p:val>
                                        </p:tav>
                                        <p:tav tm="100000">
                                          <p:val>
                                            <p:fltVal val="1"/>
                                          </p:val>
                                        </p:tav>
                                      </p:tavLst>
                                    </p:anim>
                                    <p:anim calcmode="lin" valueType="num">
                                      <p:cBhvr>
                                        <p:cTn id="227" dur="332" tmFilter="0, 0; 0.125,0.2665; 0.25,0.4; 0.375,0.465; 0.5,0.5;  0.625,0.535; 0.75,0.6; 0.875,0.7335; 1,1">
                                          <p:stCondLst>
                                            <p:cond delay="1324"/>
                                          </p:stCondLst>
                                        </p:cTn>
                                        <p:tgtEl>
                                          <p:spTgt spid="3">
                                            <p:txEl>
                                              <p:pRg st="12" end="12"/>
                                            </p:txEl>
                                          </p:spTgt>
                                        </p:tgtEl>
                                        <p:attrNameLst>
                                          <p:attrName>ppt_y</p:attrName>
                                        </p:attrNameLst>
                                      </p:cBhvr>
                                      <p:tavLst>
                                        <p:tav tm="0" fmla="#ppt_y-sin(pi*$)/27">
                                          <p:val>
                                            <p:fltVal val="0"/>
                                          </p:val>
                                        </p:tav>
                                        <p:tav tm="100000">
                                          <p:val>
                                            <p:fltVal val="1"/>
                                          </p:val>
                                        </p:tav>
                                      </p:tavLst>
                                    </p:anim>
                                    <p:anim calcmode="lin" valueType="num">
                                      <p:cBhvr>
                                        <p:cTn id="228" dur="164" tmFilter="0, 0; 0.125,0.2665; 0.25,0.4; 0.375,0.465; 0.5,0.5;  0.625,0.535; 0.75,0.6; 0.875,0.7335; 1,1">
                                          <p:stCondLst>
                                            <p:cond delay="1656"/>
                                          </p:stCondLst>
                                        </p:cTn>
                                        <p:tgtEl>
                                          <p:spTgt spid="3">
                                            <p:txEl>
                                              <p:pRg st="12" end="12"/>
                                            </p:txEl>
                                          </p:spTgt>
                                        </p:tgtEl>
                                        <p:attrNameLst>
                                          <p:attrName>ppt_y</p:attrName>
                                        </p:attrNameLst>
                                      </p:cBhvr>
                                      <p:tavLst>
                                        <p:tav tm="0" fmla="#ppt_y-sin(pi*$)/81">
                                          <p:val>
                                            <p:fltVal val="0"/>
                                          </p:val>
                                        </p:tav>
                                        <p:tav tm="100000">
                                          <p:val>
                                            <p:fltVal val="1"/>
                                          </p:val>
                                        </p:tav>
                                      </p:tavLst>
                                    </p:anim>
                                    <p:animScale>
                                      <p:cBhvr>
                                        <p:cTn id="229" dur="26">
                                          <p:stCondLst>
                                            <p:cond delay="650"/>
                                          </p:stCondLst>
                                        </p:cTn>
                                        <p:tgtEl>
                                          <p:spTgt spid="3">
                                            <p:txEl>
                                              <p:pRg st="12" end="12"/>
                                            </p:txEl>
                                          </p:spTgt>
                                        </p:tgtEl>
                                      </p:cBhvr>
                                      <p:to x="100000" y="60000"/>
                                    </p:animScale>
                                    <p:animScale>
                                      <p:cBhvr>
                                        <p:cTn id="230" dur="166" decel="50000">
                                          <p:stCondLst>
                                            <p:cond delay="676"/>
                                          </p:stCondLst>
                                        </p:cTn>
                                        <p:tgtEl>
                                          <p:spTgt spid="3">
                                            <p:txEl>
                                              <p:pRg st="12" end="12"/>
                                            </p:txEl>
                                          </p:spTgt>
                                        </p:tgtEl>
                                      </p:cBhvr>
                                      <p:to x="100000" y="100000"/>
                                    </p:animScale>
                                    <p:animScale>
                                      <p:cBhvr>
                                        <p:cTn id="231" dur="26">
                                          <p:stCondLst>
                                            <p:cond delay="1312"/>
                                          </p:stCondLst>
                                        </p:cTn>
                                        <p:tgtEl>
                                          <p:spTgt spid="3">
                                            <p:txEl>
                                              <p:pRg st="12" end="12"/>
                                            </p:txEl>
                                          </p:spTgt>
                                        </p:tgtEl>
                                      </p:cBhvr>
                                      <p:to x="100000" y="80000"/>
                                    </p:animScale>
                                    <p:animScale>
                                      <p:cBhvr>
                                        <p:cTn id="232" dur="166" decel="50000">
                                          <p:stCondLst>
                                            <p:cond delay="1338"/>
                                          </p:stCondLst>
                                        </p:cTn>
                                        <p:tgtEl>
                                          <p:spTgt spid="3">
                                            <p:txEl>
                                              <p:pRg st="12" end="12"/>
                                            </p:txEl>
                                          </p:spTgt>
                                        </p:tgtEl>
                                      </p:cBhvr>
                                      <p:to x="100000" y="100000"/>
                                    </p:animScale>
                                    <p:animScale>
                                      <p:cBhvr>
                                        <p:cTn id="233" dur="26">
                                          <p:stCondLst>
                                            <p:cond delay="1642"/>
                                          </p:stCondLst>
                                        </p:cTn>
                                        <p:tgtEl>
                                          <p:spTgt spid="3">
                                            <p:txEl>
                                              <p:pRg st="12" end="12"/>
                                            </p:txEl>
                                          </p:spTgt>
                                        </p:tgtEl>
                                      </p:cBhvr>
                                      <p:to x="100000" y="90000"/>
                                    </p:animScale>
                                    <p:animScale>
                                      <p:cBhvr>
                                        <p:cTn id="234" dur="166" decel="50000">
                                          <p:stCondLst>
                                            <p:cond delay="1668"/>
                                          </p:stCondLst>
                                        </p:cTn>
                                        <p:tgtEl>
                                          <p:spTgt spid="3">
                                            <p:txEl>
                                              <p:pRg st="12" end="12"/>
                                            </p:txEl>
                                          </p:spTgt>
                                        </p:tgtEl>
                                      </p:cBhvr>
                                      <p:to x="100000" y="100000"/>
                                    </p:animScale>
                                    <p:animScale>
                                      <p:cBhvr>
                                        <p:cTn id="235" dur="26">
                                          <p:stCondLst>
                                            <p:cond delay="1808"/>
                                          </p:stCondLst>
                                        </p:cTn>
                                        <p:tgtEl>
                                          <p:spTgt spid="3">
                                            <p:txEl>
                                              <p:pRg st="12" end="12"/>
                                            </p:txEl>
                                          </p:spTgt>
                                        </p:tgtEl>
                                      </p:cBhvr>
                                      <p:to x="100000" y="95000"/>
                                    </p:animScale>
                                    <p:animScale>
                                      <p:cBhvr>
                                        <p:cTn id="236" dur="166" decel="50000">
                                          <p:stCondLst>
                                            <p:cond delay="1834"/>
                                          </p:stCondLst>
                                        </p:cTn>
                                        <p:tgtEl>
                                          <p:spTgt spid="3">
                                            <p:txEl>
                                              <p:pRg st="12" end="12"/>
                                            </p:txEl>
                                          </p:spTgt>
                                        </p:tgtEl>
                                      </p:cBhvr>
                                      <p:to x="100000" y="100000"/>
                                    </p:animScale>
                                  </p:childTnLst>
                                </p:cTn>
                              </p:par>
                            </p:childTnLst>
                          </p:cTn>
                        </p:par>
                      </p:childTnLst>
                    </p:cTn>
                  </p:par>
                  <p:par>
                    <p:cTn id="237" fill="hold">
                      <p:stCondLst>
                        <p:cond delay="indefinite"/>
                      </p:stCondLst>
                      <p:childTnLst>
                        <p:par>
                          <p:cTn id="238" fill="hold">
                            <p:stCondLst>
                              <p:cond delay="0"/>
                            </p:stCondLst>
                            <p:childTnLst>
                              <p:par>
                                <p:cTn id="239" presetID="26" presetClass="entr" presetSubtype="0" fill="hold" nodeType="clickEffect">
                                  <p:stCondLst>
                                    <p:cond delay="0"/>
                                  </p:stCondLst>
                                  <p:childTnLst>
                                    <p:set>
                                      <p:cBhvr>
                                        <p:cTn id="240" dur="1" fill="hold">
                                          <p:stCondLst>
                                            <p:cond delay="0"/>
                                          </p:stCondLst>
                                        </p:cTn>
                                        <p:tgtEl>
                                          <p:spTgt spid="3">
                                            <p:txEl>
                                              <p:pRg st="13" end="13"/>
                                            </p:txEl>
                                          </p:spTgt>
                                        </p:tgtEl>
                                        <p:attrNameLst>
                                          <p:attrName>style.visibility</p:attrName>
                                        </p:attrNameLst>
                                      </p:cBhvr>
                                      <p:to>
                                        <p:strVal val="visible"/>
                                      </p:to>
                                    </p:set>
                                    <p:animEffect transition="in" filter="wipe(down)">
                                      <p:cBhvr>
                                        <p:cTn id="241" dur="580">
                                          <p:stCondLst>
                                            <p:cond delay="0"/>
                                          </p:stCondLst>
                                        </p:cTn>
                                        <p:tgtEl>
                                          <p:spTgt spid="3">
                                            <p:txEl>
                                              <p:pRg st="13" end="13"/>
                                            </p:txEl>
                                          </p:spTgt>
                                        </p:tgtEl>
                                      </p:cBhvr>
                                    </p:animEffect>
                                    <p:anim calcmode="lin" valueType="num">
                                      <p:cBhvr>
                                        <p:cTn id="242" dur="1822" tmFilter="0,0; 0.14,0.36; 0.43,0.73; 0.71,0.91; 1.0,1.0">
                                          <p:stCondLst>
                                            <p:cond delay="0"/>
                                          </p:stCondLst>
                                        </p:cTn>
                                        <p:tgtEl>
                                          <p:spTgt spid="3">
                                            <p:txEl>
                                              <p:pRg st="13" end="13"/>
                                            </p:txEl>
                                          </p:spTgt>
                                        </p:tgtEl>
                                        <p:attrNameLst>
                                          <p:attrName>ppt_x</p:attrName>
                                        </p:attrNameLst>
                                      </p:cBhvr>
                                      <p:tavLst>
                                        <p:tav tm="0">
                                          <p:val>
                                            <p:strVal val="#ppt_x-0.25"/>
                                          </p:val>
                                        </p:tav>
                                        <p:tav tm="100000">
                                          <p:val>
                                            <p:strVal val="#ppt_x"/>
                                          </p:val>
                                        </p:tav>
                                      </p:tavLst>
                                    </p:anim>
                                    <p:anim calcmode="lin" valueType="num">
                                      <p:cBhvr>
                                        <p:cTn id="243" dur="664" tmFilter="0.0,0.0; 0.25,0.07; 0.50,0.2; 0.75,0.467; 1.0,1.0">
                                          <p:stCondLst>
                                            <p:cond delay="0"/>
                                          </p:stCondLst>
                                        </p:cTn>
                                        <p:tgtEl>
                                          <p:spTgt spid="3">
                                            <p:txEl>
                                              <p:pRg st="13" end="13"/>
                                            </p:txEl>
                                          </p:spTgt>
                                        </p:tgtEl>
                                        <p:attrNameLst>
                                          <p:attrName>ppt_y</p:attrName>
                                        </p:attrNameLst>
                                      </p:cBhvr>
                                      <p:tavLst>
                                        <p:tav tm="0" fmla="#ppt_y-sin(pi*$)/3">
                                          <p:val>
                                            <p:fltVal val="0.5"/>
                                          </p:val>
                                        </p:tav>
                                        <p:tav tm="100000">
                                          <p:val>
                                            <p:fltVal val="1"/>
                                          </p:val>
                                        </p:tav>
                                      </p:tavLst>
                                    </p:anim>
                                    <p:anim calcmode="lin" valueType="num">
                                      <p:cBhvr>
                                        <p:cTn id="244" dur="664" tmFilter="0, 0; 0.125,0.2665; 0.25,0.4; 0.375,0.465; 0.5,0.5;  0.625,0.535; 0.75,0.6; 0.875,0.7335; 1,1">
                                          <p:stCondLst>
                                            <p:cond delay="664"/>
                                          </p:stCondLst>
                                        </p:cTn>
                                        <p:tgtEl>
                                          <p:spTgt spid="3">
                                            <p:txEl>
                                              <p:pRg st="13" end="13"/>
                                            </p:txEl>
                                          </p:spTgt>
                                        </p:tgtEl>
                                        <p:attrNameLst>
                                          <p:attrName>ppt_y</p:attrName>
                                        </p:attrNameLst>
                                      </p:cBhvr>
                                      <p:tavLst>
                                        <p:tav tm="0" fmla="#ppt_y-sin(pi*$)/9">
                                          <p:val>
                                            <p:fltVal val="0"/>
                                          </p:val>
                                        </p:tav>
                                        <p:tav tm="100000">
                                          <p:val>
                                            <p:fltVal val="1"/>
                                          </p:val>
                                        </p:tav>
                                      </p:tavLst>
                                    </p:anim>
                                    <p:anim calcmode="lin" valueType="num">
                                      <p:cBhvr>
                                        <p:cTn id="245" dur="332" tmFilter="0, 0; 0.125,0.2665; 0.25,0.4; 0.375,0.465; 0.5,0.5;  0.625,0.535; 0.75,0.6; 0.875,0.7335; 1,1">
                                          <p:stCondLst>
                                            <p:cond delay="1324"/>
                                          </p:stCondLst>
                                        </p:cTn>
                                        <p:tgtEl>
                                          <p:spTgt spid="3">
                                            <p:txEl>
                                              <p:pRg st="13" end="13"/>
                                            </p:txEl>
                                          </p:spTgt>
                                        </p:tgtEl>
                                        <p:attrNameLst>
                                          <p:attrName>ppt_y</p:attrName>
                                        </p:attrNameLst>
                                      </p:cBhvr>
                                      <p:tavLst>
                                        <p:tav tm="0" fmla="#ppt_y-sin(pi*$)/27">
                                          <p:val>
                                            <p:fltVal val="0"/>
                                          </p:val>
                                        </p:tav>
                                        <p:tav tm="100000">
                                          <p:val>
                                            <p:fltVal val="1"/>
                                          </p:val>
                                        </p:tav>
                                      </p:tavLst>
                                    </p:anim>
                                    <p:anim calcmode="lin" valueType="num">
                                      <p:cBhvr>
                                        <p:cTn id="246" dur="164" tmFilter="0, 0; 0.125,0.2665; 0.25,0.4; 0.375,0.465; 0.5,0.5;  0.625,0.535; 0.75,0.6; 0.875,0.7335; 1,1">
                                          <p:stCondLst>
                                            <p:cond delay="1656"/>
                                          </p:stCondLst>
                                        </p:cTn>
                                        <p:tgtEl>
                                          <p:spTgt spid="3">
                                            <p:txEl>
                                              <p:pRg st="13" end="13"/>
                                            </p:txEl>
                                          </p:spTgt>
                                        </p:tgtEl>
                                        <p:attrNameLst>
                                          <p:attrName>ppt_y</p:attrName>
                                        </p:attrNameLst>
                                      </p:cBhvr>
                                      <p:tavLst>
                                        <p:tav tm="0" fmla="#ppt_y-sin(pi*$)/81">
                                          <p:val>
                                            <p:fltVal val="0"/>
                                          </p:val>
                                        </p:tav>
                                        <p:tav tm="100000">
                                          <p:val>
                                            <p:fltVal val="1"/>
                                          </p:val>
                                        </p:tav>
                                      </p:tavLst>
                                    </p:anim>
                                    <p:animScale>
                                      <p:cBhvr>
                                        <p:cTn id="247" dur="26">
                                          <p:stCondLst>
                                            <p:cond delay="650"/>
                                          </p:stCondLst>
                                        </p:cTn>
                                        <p:tgtEl>
                                          <p:spTgt spid="3">
                                            <p:txEl>
                                              <p:pRg st="13" end="13"/>
                                            </p:txEl>
                                          </p:spTgt>
                                        </p:tgtEl>
                                      </p:cBhvr>
                                      <p:to x="100000" y="60000"/>
                                    </p:animScale>
                                    <p:animScale>
                                      <p:cBhvr>
                                        <p:cTn id="248" dur="166" decel="50000">
                                          <p:stCondLst>
                                            <p:cond delay="676"/>
                                          </p:stCondLst>
                                        </p:cTn>
                                        <p:tgtEl>
                                          <p:spTgt spid="3">
                                            <p:txEl>
                                              <p:pRg st="13" end="13"/>
                                            </p:txEl>
                                          </p:spTgt>
                                        </p:tgtEl>
                                      </p:cBhvr>
                                      <p:to x="100000" y="100000"/>
                                    </p:animScale>
                                    <p:animScale>
                                      <p:cBhvr>
                                        <p:cTn id="249" dur="26">
                                          <p:stCondLst>
                                            <p:cond delay="1312"/>
                                          </p:stCondLst>
                                        </p:cTn>
                                        <p:tgtEl>
                                          <p:spTgt spid="3">
                                            <p:txEl>
                                              <p:pRg st="13" end="13"/>
                                            </p:txEl>
                                          </p:spTgt>
                                        </p:tgtEl>
                                      </p:cBhvr>
                                      <p:to x="100000" y="80000"/>
                                    </p:animScale>
                                    <p:animScale>
                                      <p:cBhvr>
                                        <p:cTn id="250" dur="166" decel="50000">
                                          <p:stCondLst>
                                            <p:cond delay="1338"/>
                                          </p:stCondLst>
                                        </p:cTn>
                                        <p:tgtEl>
                                          <p:spTgt spid="3">
                                            <p:txEl>
                                              <p:pRg st="13" end="13"/>
                                            </p:txEl>
                                          </p:spTgt>
                                        </p:tgtEl>
                                      </p:cBhvr>
                                      <p:to x="100000" y="100000"/>
                                    </p:animScale>
                                    <p:animScale>
                                      <p:cBhvr>
                                        <p:cTn id="251" dur="26">
                                          <p:stCondLst>
                                            <p:cond delay="1642"/>
                                          </p:stCondLst>
                                        </p:cTn>
                                        <p:tgtEl>
                                          <p:spTgt spid="3">
                                            <p:txEl>
                                              <p:pRg st="13" end="13"/>
                                            </p:txEl>
                                          </p:spTgt>
                                        </p:tgtEl>
                                      </p:cBhvr>
                                      <p:to x="100000" y="90000"/>
                                    </p:animScale>
                                    <p:animScale>
                                      <p:cBhvr>
                                        <p:cTn id="252" dur="166" decel="50000">
                                          <p:stCondLst>
                                            <p:cond delay="1668"/>
                                          </p:stCondLst>
                                        </p:cTn>
                                        <p:tgtEl>
                                          <p:spTgt spid="3">
                                            <p:txEl>
                                              <p:pRg st="13" end="13"/>
                                            </p:txEl>
                                          </p:spTgt>
                                        </p:tgtEl>
                                      </p:cBhvr>
                                      <p:to x="100000" y="100000"/>
                                    </p:animScale>
                                    <p:animScale>
                                      <p:cBhvr>
                                        <p:cTn id="253" dur="26">
                                          <p:stCondLst>
                                            <p:cond delay="1808"/>
                                          </p:stCondLst>
                                        </p:cTn>
                                        <p:tgtEl>
                                          <p:spTgt spid="3">
                                            <p:txEl>
                                              <p:pRg st="13" end="13"/>
                                            </p:txEl>
                                          </p:spTgt>
                                        </p:tgtEl>
                                      </p:cBhvr>
                                      <p:to x="100000" y="95000"/>
                                    </p:animScale>
                                    <p:animScale>
                                      <p:cBhvr>
                                        <p:cTn id="254" dur="166" decel="50000">
                                          <p:stCondLst>
                                            <p:cond delay="1834"/>
                                          </p:stCondLst>
                                        </p:cTn>
                                        <p:tgtEl>
                                          <p:spTgt spid="3">
                                            <p:txEl>
                                              <p:pRg st="13" end="1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93965" y="1491673"/>
                <a:ext cx="11877962" cy="5366327"/>
              </a:xfrm>
            </p:spPr>
            <p:txBody>
              <a:bodyPr>
                <a:normAutofit fontScale="77500" lnSpcReduction="20000"/>
              </a:bodyPr>
              <a:lstStyle/>
              <a:p>
                <a:pPr marL="0" indent="0">
                  <a:buNone/>
                </a:pPr>
                <a:r>
                  <a:rPr lang="en-IN" dirty="0"/>
                  <a:t>14.What annual payment will discharge a debt of  Rs.7650 due in 3 years at 16</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2</m:t>
                        </m:r>
                      </m:num>
                      <m:den>
                        <m:r>
                          <a:rPr lang="en-IN" i="1">
                            <a:latin typeface="Cambria Math" panose="02040503050406030204" pitchFamily="18" charset="0"/>
                          </a:rPr>
                          <m:t>3</m:t>
                        </m:r>
                      </m:den>
                    </m:f>
                  </m:oMath>
                </a14:m>
                <a:r>
                  <a:rPr lang="en-IN" dirty="0"/>
                  <a:t>%p.a. C.I.?</a:t>
                </a:r>
              </a:p>
              <a:p>
                <a:pPr marL="0" indent="0">
                  <a:buNone/>
                </a:pPr>
                <a:r>
                  <a:rPr lang="en-IN" dirty="0"/>
                  <a:t>Sol:  Let the each instalment be </a:t>
                </a:r>
                <a:r>
                  <a:rPr lang="en-IN" dirty="0" err="1"/>
                  <a:t>Rs.x</a:t>
                </a:r>
                <a:r>
                  <a:rPr lang="en-IN" dirty="0"/>
                  <a:t> then ,</a:t>
                </a:r>
              </a:p>
              <a:p>
                <a:pPr marL="0" indent="0">
                  <a:buNone/>
                </a:pPr>
                <a:r>
                  <a:rPr lang="en-IN" dirty="0"/>
                  <a:t>       (P.W. of </a:t>
                </a:r>
                <a:r>
                  <a:rPr lang="en-IN" dirty="0" err="1"/>
                  <a:t>Rs.x</a:t>
                </a:r>
                <a:r>
                  <a:rPr lang="en-IN" dirty="0"/>
                  <a:t> due 1 year hence )+(P.W. of </a:t>
                </a:r>
                <a:r>
                  <a:rPr lang="en-IN" dirty="0" err="1"/>
                  <a:t>Rs.x</a:t>
                </a:r>
                <a:r>
                  <a:rPr lang="en-IN" dirty="0"/>
                  <a:t> due 2 year hence)+(</a:t>
                </a:r>
                <a:r>
                  <a:rPr lang="en-IN" dirty="0" err="1"/>
                  <a:t>P.W.ofRs.x</a:t>
                </a:r>
                <a:r>
                  <a:rPr lang="en-IN" dirty="0"/>
                  <a:t> due 3 years hence)=Rs. 7620</a:t>
                </a:r>
              </a:p>
              <a:p>
                <a:pPr marL="0" indent="0">
                  <a:buNone/>
                </a:pPr>
                <a:r>
                  <a:rPr lang="en-IN" dirty="0"/>
                  <a:t>            =&gt;</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𝑥</m:t>
                        </m:r>
                      </m:num>
                      <m:den>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50</m:t>
                            </m:r>
                          </m:num>
                          <m:den>
                            <m:r>
                              <a:rPr lang="en-IN" i="1">
                                <a:latin typeface="Cambria Math" panose="02040503050406030204" pitchFamily="18" charset="0"/>
                              </a:rPr>
                              <m:t>100</m:t>
                            </m:r>
                          </m:den>
                        </m:f>
                        <m:r>
                          <a:rPr lang="en-IN" i="1">
                            <a:latin typeface="Cambria Math" panose="02040503050406030204" pitchFamily="18" charset="0"/>
                          </a:rPr>
                          <m:t>)</m:t>
                        </m:r>
                      </m:den>
                    </m:f>
                  </m:oMath>
                </a14:m>
                <a:r>
                  <a:rPr lang="en-IN" dirty="0"/>
                  <a:t>+</a:t>
                </a:r>
                <a14:m>
                  <m:oMath xmlns:m="http://schemas.openxmlformats.org/officeDocument/2006/math">
                    <m:f>
                      <m:fPr>
                        <m:ctrlPr>
                          <a:rPr lang="en-IN" i="1" dirty="0">
                            <a:latin typeface="Cambria Math" panose="02040503050406030204" pitchFamily="18" charset="0"/>
                          </a:rPr>
                        </m:ctrlPr>
                      </m:fPr>
                      <m:num>
                        <m:r>
                          <a:rPr lang="en-IN" i="1" dirty="0">
                            <a:latin typeface="Cambria Math" panose="02040503050406030204" pitchFamily="18" charset="0"/>
                          </a:rPr>
                          <m:t>𝑥</m:t>
                        </m:r>
                      </m:num>
                      <m:den>
                        <m:r>
                          <a:rPr lang="en-IN" i="1" dirty="0">
                            <a:latin typeface="Cambria Math" panose="02040503050406030204" pitchFamily="18" charset="0"/>
                          </a:rPr>
                          <m:t>(1+</m:t>
                        </m:r>
                        <m:sSup>
                          <m:sSupPr>
                            <m:ctrlPr>
                              <a:rPr lang="en-IN" i="1" dirty="0">
                                <a:latin typeface="Cambria Math" panose="02040503050406030204" pitchFamily="18" charset="0"/>
                              </a:rPr>
                            </m:ctrlPr>
                          </m:sSupPr>
                          <m:e>
                            <m:f>
                              <m:fPr>
                                <m:ctrlPr>
                                  <a:rPr lang="en-IN" i="1" dirty="0">
                                    <a:latin typeface="Cambria Math" panose="02040503050406030204" pitchFamily="18" charset="0"/>
                                  </a:rPr>
                                </m:ctrlPr>
                              </m:fPr>
                              <m:num>
                                <m:r>
                                  <a:rPr lang="en-IN" i="1" dirty="0">
                                    <a:latin typeface="Cambria Math" panose="02040503050406030204" pitchFamily="18" charset="0"/>
                                  </a:rPr>
                                  <m:t>50</m:t>
                                </m:r>
                              </m:num>
                              <m:den>
                                <m:r>
                                  <a:rPr lang="en-IN" i="1" dirty="0">
                                    <a:latin typeface="Cambria Math" panose="02040503050406030204" pitchFamily="18" charset="0"/>
                                  </a:rPr>
                                  <m:t>300</m:t>
                                </m:r>
                              </m:den>
                            </m:f>
                            <m:r>
                              <a:rPr lang="en-IN" i="1" dirty="0">
                                <a:latin typeface="Cambria Math" panose="02040503050406030204" pitchFamily="18" charset="0"/>
                              </a:rPr>
                              <m:t>)</m:t>
                            </m:r>
                          </m:e>
                          <m:sup>
                            <m:r>
                              <a:rPr lang="en-IN" i="1" dirty="0">
                                <a:latin typeface="Cambria Math" panose="02040503050406030204" pitchFamily="18" charset="0"/>
                              </a:rPr>
                              <m:t>2</m:t>
                            </m:r>
                          </m:sup>
                        </m:sSup>
                      </m:den>
                    </m:f>
                  </m:oMath>
                </a14:m>
                <a:r>
                  <a:rPr lang="en-IN" dirty="0"/>
                  <a:t>+</a:t>
                </a:r>
                <a14:m>
                  <m:oMath xmlns:m="http://schemas.openxmlformats.org/officeDocument/2006/math">
                    <m:f>
                      <m:fPr>
                        <m:ctrlPr>
                          <a:rPr lang="en-IN" i="1" dirty="0">
                            <a:latin typeface="Cambria Math" panose="02040503050406030204" pitchFamily="18" charset="0"/>
                          </a:rPr>
                        </m:ctrlPr>
                      </m:fPr>
                      <m:num>
                        <m:r>
                          <a:rPr lang="en-IN" i="1" dirty="0">
                            <a:latin typeface="Cambria Math" panose="02040503050406030204" pitchFamily="18" charset="0"/>
                          </a:rPr>
                          <m:t>𝑥</m:t>
                        </m:r>
                      </m:num>
                      <m:den>
                        <m:r>
                          <a:rPr lang="en-IN" i="1" dirty="0">
                            <a:latin typeface="Cambria Math" panose="02040503050406030204" pitchFamily="18" charset="0"/>
                          </a:rPr>
                          <m:t>(1+</m:t>
                        </m:r>
                        <m:sSup>
                          <m:sSupPr>
                            <m:ctrlPr>
                              <a:rPr lang="en-IN" i="1" dirty="0">
                                <a:latin typeface="Cambria Math" panose="02040503050406030204" pitchFamily="18" charset="0"/>
                              </a:rPr>
                            </m:ctrlPr>
                          </m:sSupPr>
                          <m:e>
                            <m:f>
                              <m:fPr>
                                <m:ctrlPr>
                                  <a:rPr lang="en-IN" i="1" dirty="0">
                                    <a:latin typeface="Cambria Math" panose="02040503050406030204" pitchFamily="18" charset="0"/>
                                  </a:rPr>
                                </m:ctrlPr>
                              </m:fPr>
                              <m:num>
                                <m:r>
                                  <a:rPr lang="en-IN" i="1" dirty="0">
                                    <a:latin typeface="Cambria Math" panose="02040503050406030204" pitchFamily="18" charset="0"/>
                                  </a:rPr>
                                  <m:t>50</m:t>
                                </m:r>
                              </m:num>
                              <m:den>
                                <m:r>
                                  <a:rPr lang="en-IN" i="1" dirty="0">
                                    <a:latin typeface="Cambria Math" panose="02040503050406030204" pitchFamily="18" charset="0"/>
                                  </a:rPr>
                                  <m:t>100</m:t>
                                </m:r>
                              </m:den>
                            </m:f>
                            <m:r>
                              <a:rPr lang="en-IN" i="1" dirty="0">
                                <a:latin typeface="Cambria Math" panose="02040503050406030204" pitchFamily="18" charset="0"/>
                              </a:rPr>
                              <m:t>)</m:t>
                            </m:r>
                          </m:e>
                          <m:sup>
                            <m:r>
                              <a:rPr lang="en-IN" i="1" dirty="0">
                                <a:latin typeface="Cambria Math" panose="02040503050406030204" pitchFamily="18" charset="0"/>
                              </a:rPr>
                              <m:t>3</m:t>
                            </m:r>
                          </m:sup>
                        </m:sSup>
                      </m:den>
                    </m:f>
                  </m:oMath>
                </a14:m>
                <a:r>
                  <a:rPr lang="en-IN" dirty="0"/>
                  <a:t>=7620</a:t>
                </a:r>
              </a:p>
              <a:p>
                <a:pPr marL="0" indent="0">
                  <a:buNone/>
                </a:pPr>
                <a:r>
                  <a:rPr lang="en-IN" dirty="0"/>
                  <a:t>           =&gt;</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6</m:t>
                        </m:r>
                        <m:r>
                          <a:rPr lang="en-IN" i="1">
                            <a:latin typeface="Cambria Math" panose="02040503050406030204" pitchFamily="18" charset="0"/>
                          </a:rPr>
                          <m:t>𝑥</m:t>
                        </m:r>
                      </m:num>
                      <m:den>
                        <m:r>
                          <a:rPr lang="en-IN" i="1">
                            <a:latin typeface="Cambria Math" panose="02040503050406030204" pitchFamily="18" charset="0"/>
                          </a:rPr>
                          <m:t>7</m:t>
                        </m:r>
                      </m:den>
                    </m:f>
                  </m:oMath>
                </a14:m>
                <a:r>
                  <a:rPr lang="en-IN" dirty="0"/>
                  <a:t>+</a:t>
                </a:r>
                <a14:m>
                  <m:oMath xmlns:m="http://schemas.openxmlformats.org/officeDocument/2006/math">
                    <m:f>
                      <m:fPr>
                        <m:ctrlPr>
                          <a:rPr lang="en-IN" i="1" dirty="0">
                            <a:latin typeface="Cambria Math" panose="02040503050406030204" pitchFamily="18" charset="0"/>
                          </a:rPr>
                        </m:ctrlPr>
                      </m:fPr>
                      <m:num>
                        <m:r>
                          <a:rPr lang="en-IN" i="1" dirty="0">
                            <a:latin typeface="Cambria Math" panose="02040503050406030204" pitchFamily="18" charset="0"/>
                          </a:rPr>
                          <m:t>36</m:t>
                        </m:r>
                        <m:r>
                          <a:rPr lang="en-IN" i="1" dirty="0">
                            <a:latin typeface="Cambria Math" panose="02040503050406030204" pitchFamily="18" charset="0"/>
                          </a:rPr>
                          <m:t>𝑥</m:t>
                        </m:r>
                      </m:num>
                      <m:den>
                        <m:r>
                          <a:rPr lang="en-IN" i="1" dirty="0">
                            <a:latin typeface="Cambria Math" panose="02040503050406030204" pitchFamily="18" charset="0"/>
                          </a:rPr>
                          <m:t>49</m:t>
                        </m:r>
                      </m:den>
                    </m:f>
                    <m:r>
                      <a:rPr lang="en-IN" i="1" dirty="0">
                        <a:latin typeface="Cambria Math" panose="02040503050406030204" pitchFamily="18" charset="0"/>
                      </a:rPr>
                      <m:t>+</m:t>
                    </m:r>
                    <m:f>
                      <m:fPr>
                        <m:ctrlPr>
                          <a:rPr lang="en-IN" i="1" dirty="0">
                            <a:latin typeface="Cambria Math" panose="02040503050406030204" pitchFamily="18" charset="0"/>
                          </a:rPr>
                        </m:ctrlPr>
                      </m:fPr>
                      <m:num>
                        <m:r>
                          <a:rPr lang="en-IN" i="1" dirty="0">
                            <a:latin typeface="Cambria Math" panose="02040503050406030204" pitchFamily="18" charset="0"/>
                          </a:rPr>
                          <m:t>216</m:t>
                        </m:r>
                        <m:r>
                          <a:rPr lang="en-IN" i="1" dirty="0">
                            <a:latin typeface="Cambria Math" panose="02040503050406030204" pitchFamily="18" charset="0"/>
                          </a:rPr>
                          <m:t>𝑥</m:t>
                        </m:r>
                      </m:num>
                      <m:den>
                        <m:r>
                          <a:rPr lang="en-IN" i="1" dirty="0">
                            <a:latin typeface="Cambria Math" panose="02040503050406030204" pitchFamily="18" charset="0"/>
                          </a:rPr>
                          <m:t>343</m:t>
                        </m:r>
                      </m:den>
                    </m:f>
                  </m:oMath>
                </a14:m>
                <a:r>
                  <a:rPr lang="en-IN" dirty="0"/>
                  <a:t>=7620</a:t>
                </a:r>
              </a:p>
              <a:p>
                <a:pPr marL="0" indent="0">
                  <a:buNone/>
                </a:pPr>
                <a:r>
                  <a:rPr lang="en-IN" dirty="0"/>
                  <a:t>            =&gt;   x =  Amount of each instalment = Rs.3430.</a:t>
                </a:r>
              </a:p>
              <a:p>
                <a:pPr marL="0" indent="0">
                  <a:buNone/>
                </a:pPr>
                <a:r>
                  <a:rPr lang="en-IN" dirty="0"/>
                  <a:t>15.A man saves Rs.200 at the end of  each year and lends the money at 5% C.I. How much will it become at the end of three years?</a:t>
                </a:r>
              </a:p>
              <a:p>
                <a:pPr marL="0" indent="0">
                  <a:buNone/>
                </a:pPr>
                <a:r>
                  <a:rPr lang="en-IN" dirty="0"/>
                  <a:t>Sol:  Given P=200,R=5%, n= 1,2, 3 years</a:t>
                </a:r>
              </a:p>
              <a:p>
                <a:pPr marL="0" indent="0">
                  <a:buNone/>
                </a:pPr>
                <a:r>
                  <a:rPr lang="en-IN" dirty="0"/>
                  <a:t>        Amount = Rs.[ 200(1+</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5</m:t>
                        </m:r>
                      </m:num>
                      <m:den>
                        <m:r>
                          <a:rPr lang="en-IN" i="1">
                            <a:latin typeface="Cambria Math" panose="02040503050406030204" pitchFamily="18" charset="0"/>
                          </a:rPr>
                          <m:t>100</m:t>
                        </m:r>
                      </m:den>
                    </m:f>
                  </m:oMath>
                </a14:m>
                <a:r>
                  <a:rPr lang="en-IN" dirty="0"/>
                  <a:t>)+200</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5</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2</m:t>
                        </m:r>
                      </m:sup>
                    </m:sSup>
                  </m:oMath>
                </a14:m>
                <a:r>
                  <a:rPr lang="en-IN" dirty="0"/>
                  <a:t>+200</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5</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3</m:t>
                        </m:r>
                      </m:sup>
                    </m:sSup>
                  </m:oMath>
                </a14:m>
                <a:r>
                  <a:rPr lang="en-IN" dirty="0"/>
                  <a:t>]</a:t>
                </a:r>
              </a:p>
              <a:p>
                <a:pPr marL="0" indent="0">
                  <a:buNone/>
                </a:pPr>
                <a:r>
                  <a:rPr lang="en-IN" dirty="0"/>
                  <a:t>        Amount=Rs.662.02.</a:t>
                </a:r>
              </a:p>
              <a:p>
                <a:pPr marL="0" indent="0">
                  <a:buNone/>
                </a:pPr>
                <a:r>
                  <a:rPr lang="en-IN" dirty="0"/>
                  <a:t>16.The C.I. on Rs.30k at 7% p.a. is 4347. The period (in years) is------------</a:t>
                </a:r>
              </a:p>
              <a:p>
                <a:pPr marL="0" indent="0">
                  <a:buNone/>
                </a:pPr>
                <a:r>
                  <a:rPr lang="en-IN" dirty="0"/>
                  <a:t>Sol:  Amount = sum + C.I.= 30k+ 4347=34347</a:t>
                </a:r>
              </a:p>
              <a:p>
                <a:pPr marL="0" indent="0">
                  <a:buNone/>
                </a:pPr>
                <a:r>
                  <a:rPr lang="en-IN" dirty="0"/>
                  <a:t>         Let the time be n years  then </a:t>
                </a:r>
              </a:p>
              <a:p>
                <a:pPr marL="0" indent="0">
                  <a:buNone/>
                </a:pPr>
                <a:r>
                  <a:rPr lang="en-IN" dirty="0"/>
                  <a:t>       30k</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7</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𝑛</m:t>
                        </m:r>
                      </m:sup>
                    </m:sSup>
                  </m:oMath>
                </a14:m>
                <a:r>
                  <a:rPr lang="en-IN" dirty="0"/>
                  <a:t>=34347 =&gt;</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107</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𝑛</m:t>
                        </m:r>
                      </m:sup>
                    </m:sSup>
                  </m:oMath>
                </a14:m>
                <a:r>
                  <a:rPr lang="en-IN" dirty="0"/>
                  <a:t>=</a:t>
                </a:r>
                <a14:m>
                  <m:oMath xmlns:m="http://schemas.openxmlformats.org/officeDocument/2006/math">
                    <m:f>
                      <m:fPr>
                        <m:ctrlPr>
                          <a:rPr lang="en-IN" i="1" dirty="0">
                            <a:latin typeface="Cambria Math" panose="02040503050406030204" pitchFamily="18" charset="0"/>
                          </a:rPr>
                        </m:ctrlPr>
                      </m:fPr>
                      <m:num>
                        <m:r>
                          <a:rPr lang="en-IN" i="1" dirty="0">
                            <a:latin typeface="Cambria Math" panose="02040503050406030204" pitchFamily="18" charset="0"/>
                          </a:rPr>
                          <m:t>34347</m:t>
                        </m:r>
                      </m:num>
                      <m:den>
                        <m:r>
                          <a:rPr lang="en-IN" i="1" dirty="0">
                            <a:latin typeface="Cambria Math" panose="02040503050406030204" pitchFamily="18" charset="0"/>
                          </a:rPr>
                          <m:t>30000</m:t>
                        </m:r>
                      </m:den>
                    </m:f>
                  </m:oMath>
                </a14:m>
                <a:r>
                  <a:rPr lang="en-IN" dirty="0"/>
                  <a:t>=</a:t>
                </a:r>
                <a14:m>
                  <m:oMath xmlns:m="http://schemas.openxmlformats.org/officeDocument/2006/math">
                    <m:r>
                      <a:rPr lang="en-IN" dirty="0">
                        <a:latin typeface="Cambria Math" panose="02040503050406030204" pitchFamily="18" charset="0"/>
                      </a:rPr>
                      <m:t>(</m:t>
                    </m:r>
                    <m:sSup>
                      <m:sSupPr>
                        <m:ctrlPr>
                          <a:rPr lang="en-IN" i="1" dirty="0">
                            <a:latin typeface="Cambria Math" panose="02040503050406030204" pitchFamily="18" charset="0"/>
                          </a:rPr>
                        </m:ctrlPr>
                      </m:sSupPr>
                      <m:e>
                        <m:f>
                          <m:fPr>
                            <m:ctrlPr>
                              <a:rPr lang="en-IN" i="1" dirty="0">
                                <a:latin typeface="Cambria Math" panose="02040503050406030204" pitchFamily="18" charset="0"/>
                              </a:rPr>
                            </m:ctrlPr>
                          </m:fPr>
                          <m:num>
                            <m:r>
                              <a:rPr lang="en-IN" i="1" dirty="0">
                                <a:latin typeface="Cambria Math" panose="02040503050406030204" pitchFamily="18" charset="0"/>
                              </a:rPr>
                              <m:t>107</m:t>
                            </m:r>
                          </m:num>
                          <m:den>
                            <m:r>
                              <a:rPr lang="en-IN" i="1" dirty="0">
                                <a:latin typeface="Cambria Math" panose="02040503050406030204" pitchFamily="18" charset="0"/>
                              </a:rPr>
                              <m:t>100</m:t>
                            </m:r>
                          </m:den>
                        </m:f>
                        <m:r>
                          <a:rPr lang="en-IN" i="1" dirty="0">
                            <a:latin typeface="Cambria Math" panose="02040503050406030204" pitchFamily="18" charset="0"/>
                          </a:rPr>
                          <m:t>)</m:t>
                        </m:r>
                      </m:e>
                      <m:sup>
                        <m:r>
                          <a:rPr lang="en-IN" i="1" dirty="0">
                            <a:latin typeface="Cambria Math" panose="02040503050406030204" pitchFamily="18" charset="0"/>
                          </a:rPr>
                          <m:t>2</m:t>
                        </m:r>
                      </m:sup>
                    </m:sSup>
                  </m:oMath>
                </a14:m>
                <a:endParaRPr lang="en-IN" dirty="0"/>
              </a:p>
              <a:p>
                <a:pPr marL="0" indent="0">
                  <a:buNone/>
                </a:pPr>
                <a:r>
                  <a:rPr lang="en-IN" dirty="0"/>
                  <a:t>          =&gt;    n=2 years.</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93965" y="1491673"/>
                <a:ext cx="11877962" cy="5366327"/>
              </a:xfrm>
              <a:blipFill>
                <a:blip r:embed="rId2"/>
                <a:stretch>
                  <a:fillRect l="-359" t="-1023"/>
                </a:stretch>
              </a:blipFill>
            </p:spPr>
            <p:txBody>
              <a:bodyPr/>
              <a:lstStyle/>
              <a:p>
                <a:r>
                  <a:rPr lang="en-IN">
                    <a:noFill/>
                  </a:rPr>
                  <a:t> </a:t>
                </a:r>
              </a:p>
            </p:txBody>
          </p:sp>
        </mc:Fallback>
      </mc:AlternateContent>
    </p:spTree>
    <p:extLst>
      <p:ext uri="{BB962C8B-B14F-4D97-AF65-F5344CB8AC3E}">
        <p14:creationId xmlns:p14="http://schemas.microsoft.com/office/powerpoint/2010/main" xmlns="" val="227796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circle(in)">
                                      <p:cBhvr>
                                        <p:cTn id="14" dur="2000"/>
                                        <p:tgtEl>
                                          <p:spTgt spid="3">
                                            <p:txEl>
                                              <p:pRg st="1" end="1"/>
                                            </p:txEl>
                                          </p:spTgt>
                                        </p:tgtEl>
                                      </p:cBhvr>
                                    </p:animEffect>
                                  </p:childTnLst>
                                </p:cTn>
                              </p:par>
                              <p:par>
                                <p:cTn id="15" presetID="6"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circle(in)">
                                      <p:cBhvr>
                                        <p:cTn id="20" dur="2000"/>
                                        <p:tgtEl>
                                          <p:spTgt spid="3">
                                            <p:txEl>
                                              <p:pRg st="3" end="3"/>
                                            </p:txEl>
                                          </p:spTgt>
                                        </p:tgtEl>
                                      </p:cBhvr>
                                    </p:animEffect>
                                  </p:childTnLst>
                                </p:cTn>
                              </p:par>
                              <p:par>
                                <p:cTn id="21" presetID="6" presetClass="entr" presetSubtype="16"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circle(in)">
                                      <p:cBhvr>
                                        <p:cTn id="23" dur="2000"/>
                                        <p:tgtEl>
                                          <p:spTgt spid="3">
                                            <p:txEl>
                                              <p:pRg st="4" end="4"/>
                                            </p:txEl>
                                          </p:spTgt>
                                        </p:tgtEl>
                                      </p:cBhvr>
                                    </p:animEffect>
                                  </p:childTnLst>
                                </p:cTn>
                              </p:par>
                              <p:par>
                                <p:cTn id="24" presetID="6" presetClass="entr" presetSubtype="16"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circle(in)">
                                      <p:cBhvr>
                                        <p:cTn id="26" dur="20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down)">
                                      <p:cBhvr>
                                        <p:cTn id="31" dur="580">
                                          <p:stCondLst>
                                            <p:cond delay="0"/>
                                          </p:stCondLst>
                                        </p:cTn>
                                        <p:tgtEl>
                                          <p:spTgt spid="3">
                                            <p:txEl>
                                              <p:pRg st="6" end="6"/>
                                            </p:txEl>
                                          </p:spTgt>
                                        </p:tgtEl>
                                      </p:cBhvr>
                                    </p:animEffect>
                                    <p:anim calcmode="lin" valueType="num">
                                      <p:cBhvr>
                                        <p:cTn id="32"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6" end="6"/>
                                            </p:txEl>
                                          </p:spTgt>
                                        </p:tgtEl>
                                      </p:cBhvr>
                                      <p:to x="100000" y="60000"/>
                                    </p:animScale>
                                    <p:animScale>
                                      <p:cBhvr>
                                        <p:cTn id="38" dur="166" decel="50000">
                                          <p:stCondLst>
                                            <p:cond delay="676"/>
                                          </p:stCondLst>
                                        </p:cTn>
                                        <p:tgtEl>
                                          <p:spTgt spid="3">
                                            <p:txEl>
                                              <p:pRg st="6" end="6"/>
                                            </p:txEl>
                                          </p:spTgt>
                                        </p:tgtEl>
                                      </p:cBhvr>
                                      <p:to x="100000" y="100000"/>
                                    </p:animScale>
                                    <p:animScale>
                                      <p:cBhvr>
                                        <p:cTn id="39" dur="26">
                                          <p:stCondLst>
                                            <p:cond delay="1312"/>
                                          </p:stCondLst>
                                        </p:cTn>
                                        <p:tgtEl>
                                          <p:spTgt spid="3">
                                            <p:txEl>
                                              <p:pRg st="6" end="6"/>
                                            </p:txEl>
                                          </p:spTgt>
                                        </p:tgtEl>
                                      </p:cBhvr>
                                      <p:to x="100000" y="80000"/>
                                    </p:animScale>
                                    <p:animScale>
                                      <p:cBhvr>
                                        <p:cTn id="40" dur="166" decel="50000">
                                          <p:stCondLst>
                                            <p:cond delay="1338"/>
                                          </p:stCondLst>
                                        </p:cTn>
                                        <p:tgtEl>
                                          <p:spTgt spid="3">
                                            <p:txEl>
                                              <p:pRg st="6" end="6"/>
                                            </p:txEl>
                                          </p:spTgt>
                                        </p:tgtEl>
                                      </p:cBhvr>
                                      <p:to x="100000" y="100000"/>
                                    </p:animScale>
                                    <p:animScale>
                                      <p:cBhvr>
                                        <p:cTn id="41" dur="26">
                                          <p:stCondLst>
                                            <p:cond delay="1642"/>
                                          </p:stCondLst>
                                        </p:cTn>
                                        <p:tgtEl>
                                          <p:spTgt spid="3">
                                            <p:txEl>
                                              <p:pRg st="6" end="6"/>
                                            </p:txEl>
                                          </p:spTgt>
                                        </p:tgtEl>
                                      </p:cBhvr>
                                      <p:to x="100000" y="90000"/>
                                    </p:animScale>
                                    <p:animScale>
                                      <p:cBhvr>
                                        <p:cTn id="42" dur="166" decel="50000">
                                          <p:stCondLst>
                                            <p:cond delay="1668"/>
                                          </p:stCondLst>
                                        </p:cTn>
                                        <p:tgtEl>
                                          <p:spTgt spid="3">
                                            <p:txEl>
                                              <p:pRg st="6" end="6"/>
                                            </p:txEl>
                                          </p:spTgt>
                                        </p:tgtEl>
                                      </p:cBhvr>
                                      <p:to x="100000" y="100000"/>
                                    </p:animScale>
                                    <p:animScale>
                                      <p:cBhvr>
                                        <p:cTn id="43" dur="26">
                                          <p:stCondLst>
                                            <p:cond delay="1808"/>
                                          </p:stCondLst>
                                        </p:cTn>
                                        <p:tgtEl>
                                          <p:spTgt spid="3">
                                            <p:txEl>
                                              <p:pRg st="6" end="6"/>
                                            </p:txEl>
                                          </p:spTgt>
                                        </p:tgtEl>
                                      </p:cBhvr>
                                      <p:to x="100000" y="95000"/>
                                    </p:animScale>
                                    <p:animScale>
                                      <p:cBhvr>
                                        <p:cTn id="44" dur="166" decel="50000">
                                          <p:stCondLst>
                                            <p:cond delay="1834"/>
                                          </p:stCondLst>
                                        </p:cTn>
                                        <p:tgtEl>
                                          <p:spTgt spid="3">
                                            <p:txEl>
                                              <p:pRg st="6" end="6"/>
                                            </p:txEl>
                                          </p:spTgt>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1" dur="500"/>
                                        <p:tgtEl>
                                          <p:spTgt spid="3">
                                            <p:txEl>
                                              <p:pRg st="7" end="7"/>
                                            </p:txEl>
                                          </p:spTgt>
                                        </p:tgtEl>
                                      </p:cBhvr>
                                    </p:animEffect>
                                  </p:childTnLst>
                                </p:cTn>
                              </p:par>
                              <p:par>
                                <p:cTn id="52" presetID="53" presetClass="entr" presetSubtype="16" fill="hold" nodeType="with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 calcmode="lin" valueType="num">
                                      <p:cBhvr>
                                        <p:cTn id="54"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5"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6" dur="500"/>
                                        <p:tgtEl>
                                          <p:spTgt spid="3">
                                            <p:txEl>
                                              <p:pRg st="8" end="8"/>
                                            </p:txEl>
                                          </p:spTgt>
                                        </p:tgtEl>
                                      </p:cBhvr>
                                    </p:animEffect>
                                  </p:childTnLst>
                                </p:cTn>
                              </p:par>
                              <p:par>
                                <p:cTn id="57" presetID="53" presetClass="entr" presetSubtype="16" fill="hold" nodeType="with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p:cTn id="59"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0"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61" dur="500"/>
                                        <p:tgtEl>
                                          <p:spTgt spid="3">
                                            <p:txEl>
                                              <p:pRg st="9" end="9"/>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3">
                                            <p:txEl>
                                              <p:pRg st="10" end="10"/>
                                            </p:txEl>
                                          </p:spTgt>
                                        </p:tgtEl>
                                        <p:attrNameLst>
                                          <p:attrName>style.visibility</p:attrName>
                                        </p:attrNameLst>
                                      </p:cBhvr>
                                      <p:to>
                                        <p:strVal val="visible"/>
                                      </p:to>
                                    </p:set>
                                    <p:animEffect transition="in" filter="fade">
                                      <p:cBhvr>
                                        <p:cTn id="66" dur="1000"/>
                                        <p:tgtEl>
                                          <p:spTgt spid="3">
                                            <p:txEl>
                                              <p:pRg st="10" end="10"/>
                                            </p:txEl>
                                          </p:spTgt>
                                        </p:tgtEl>
                                      </p:cBhvr>
                                    </p:animEffect>
                                    <p:anim calcmode="lin" valueType="num">
                                      <p:cBhvr>
                                        <p:cTn id="67"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6" presetClass="entr" presetSubtype="16" fill="hold"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Effect transition="in" filter="circle(in)">
                                      <p:cBhvr>
                                        <p:cTn id="73" dur="2000"/>
                                        <p:tgtEl>
                                          <p:spTgt spid="3">
                                            <p:txEl>
                                              <p:pRg st="11" end="11"/>
                                            </p:txEl>
                                          </p:spTgt>
                                        </p:tgtEl>
                                      </p:cBhvr>
                                    </p:animEffect>
                                  </p:childTnLst>
                                </p:cTn>
                              </p:par>
                              <p:par>
                                <p:cTn id="74" presetID="6" presetClass="entr" presetSubtype="16" fill="hold" nodeType="withEffect">
                                  <p:stCondLst>
                                    <p:cond delay="0"/>
                                  </p:stCondLst>
                                  <p:childTnLst>
                                    <p:set>
                                      <p:cBhvr>
                                        <p:cTn id="75" dur="1" fill="hold">
                                          <p:stCondLst>
                                            <p:cond delay="0"/>
                                          </p:stCondLst>
                                        </p:cTn>
                                        <p:tgtEl>
                                          <p:spTgt spid="3">
                                            <p:txEl>
                                              <p:pRg st="12" end="12"/>
                                            </p:txEl>
                                          </p:spTgt>
                                        </p:tgtEl>
                                        <p:attrNameLst>
                                          <p:attrName>style.visibility</p:attrName>
                                        </p:attrNameLst>
                                      </p:cBhvr>
                                      <p:to>
                                        <p:strVal val="visible"/>
                                      </p:to>
                                    </p:set>
                                    <p:animEffect transition="in" filter="circle(in)">
                                      <p:cBhvr>
                                        <p:cTn id="76" dur="2000"/>
                                        <p:tgtEl>
                                          <p:spTgt spid="3">
                                            <p:txEl>
                                              <p:pRg st="12" end="12"/>
                                            </p:txEl>
                                          </p:spTgt>
                                        </p:tgtEl>
                                      </p:cBhvr>
                                    </p:animEffect>
                                  </p:childTnLst>
                                </p:cTn>
                              </p:par>
                              <p:par>
                                <p:cTn id="77" presetID="6" presetClass="entr" presetSubtype="16" fill="hold" nodeType="withEffect">
                                  <p:stCondLst>
                                    <p:cond delay="0"/>
                                  </p:stCondLst>
                                  <p:childTnLst>
                                    <p:set>
                                      <p:cBhvr>
                                        <p:cTn id="78" dur="1" fill="hold">
                                          <p:stCondLst>
                                            <p:cond delay="0"/>
                                          </p:stCondLst>
                                        </p:cTn>
                                        <p:tgtEl>
                                          <p:spTgt spid="3">
                                            <p:txEl>
                                              <p:pRg st="13" end="13"/>
                                            </p:txEl>
                                          </p:spTgt>
                                        </p:tgtEl>
                                        <p:attrNameLst>
                                          <p:attrName>style.visibility</p:attrName>
                                        </p:attrNameLst>
                                      </p:cBhvr>
                                      <p:to>
                                        <p:strVal val="visible"/>
                                      </p:to>
                                    </p:set>
                                    <p:animEffect transition="in" filter="circle(in)">
                                      <p:cBhvr>
                                        <p:cTn id="79" dur="2000"/>
                                        <p:tgtEl>
                                          <p:spTgt spid="3">
                                            <p:txEl>
                                              <p:pRg st="13" end="13"/>
                                            </p:txEl>
                                          </p:spTgt>
                                        </p:tgtEl>
                                      </p:cBhvr>
                                    </p:animEffect>
                                  </p:childTnLst>
                                </p:cTn>
                              </p:par>
                              <p:par>
                                <p:cTn id="80" presetID="6" presetClass="entr" presetSubtype="16" fill="hold" nodeType="withEffect">
                                  <p:stCondLst>
                                    <p:cond delay="0"/>
                                  </p:stCondLst>
                                  <p:childTnLst>
                                    <p:set>
                                      <p:cBhvr>
                                        <p:cTn id="81" dur="1" fill="hold">
                                          <p:stCondLst>
                                            <p:cond delay="0"/>
                                          </p:stCondLst>
                                        </p:cTn>
                                        <p:tgtEl>
                                          <p:spTgt spid="3">
                                            <p:txEl>
                                              <p:pRg st="14" end="14"/>
                                            </p:txEl>
                                          </p:spTgt>
                                        </p:tgtEl>
                                        <p:attrNameLst>
                                          <p:attrName>style.visibility</p:attrName>
                                        </p:attrNameLst>
                                      </p:cBhvr>
                                      <p:to>
                                        <p:strVal val="visible"/>
                                      </p:to>
                                    </p:set>
                                    <p:animEffect transition="in" filter="circle(in)">
                                      <p:cBhvr>
                                        <p:cTn id="82" dur="20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38545" y="1459346"/>
                <a:ext cx="11877963" cy="5246254"/>
              </a:xfrm>
            </p:spPr>
            <p:txBody>
              <a:bodyPr>
                <a:normAutofit fontScale="85000" lnSpcReduction="20000"/>
              </a:bodyPr>
              <a:lstStyle/>
              <a:p>
                <a:pPr marL="0" indent="0">
                  <a:buNone/>
                </a:pPr>
                <a:r>
                  <a:rPr lang="en-IN" dirty="0"/>
                  <a:t>17.The principal that amounts to Rs. 4913 in 3years  at 6</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4</m:t>
                        </m:r>
                      </m:den>
                    </m:f>
                  </m:oMath>
                </a14:m>
                <a:r>
                  <a:rPr lang="en-IN" dirty="0"/>
                  <a:t>% p.a. C.I. compounded annually is___</a:t>
                </a:r>
              </a:p>
              <a:p>
                <a:pPr marL="0" indent="0">
                  <a:buNone/>
                </a:pPr>
                <a:r>
                  <a:rPr lang="en-IN" dirty="0"/>
                  <a:t>Sol:  Given Amount=Rs.4913,  R=</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25</m:t>
                        </m:r>
                      </m:num>
                      <m:den>
                        <m:r>
                          <a:rPr lang="en-IN" i="1">
                            <a:latin typeface="Cambria Math" panose="02040503050406030204" pitchFamily="18" charset="0"/>
                          </a:rPr>
                          <m:t>4</m:t>
                        </m:r>
                      </m:den>
                    </m:f>
                  </m:oMath>
                </a14:m>
                <a:r>
                  <a:rPr lang="en-IN" dirty="0"/>
                  <a:t>% and n=3 years</a:t>
                </a:r>
              </a:p>
              <a:p>
                <a:pPr marL="0" indent="0">
                  <a:buNone/>
                </a:pPr>
                <a:r>
                  <a:rPr lang="en-IN" dirty="0"/>
                  <a:t>           =&gt;  Amount= P</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𝑅</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𝑛</m:t>
                        </m:r>
                      </m:sup>
                    </m:sSup>
                  </m:oMath>
                </a14:m>
                <a:endParaRPr lang="en-IN" dirty="0"/>
              </a:p>
              <a:p>
                <a:pPr marL="0" indent="0">
                  <a:buNone/>
                </a:pPr>
                <a:r>
                  <a:rPr lang="en-IN" dirty="0"/>
                  <a:t>           =&gt;    P=</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𝐴𝑚𝑜𝑢𝑛𝑡</m:t>
                        </m:r>
                      </m:num>
                      <m:den>
                        <m:r>
                          <a:rPr lang="en-IN" i="1">
                            <a:latin typeface="Cambria Math" panose="02040503050406030204" pitchFamily="18" charset="0"/>
                          </a:rPr>
                          <m:t>(1+</m:t>
                        </m:r>
                        <m:sSup>
                          <m:sSupPr>
                            <m:ctrlPr>
                              <a:rPr lang="en-IN" i="1">
                                <a:latin typeface="Cambria Math" panose="02040503050406030204" pitchFamily="18" charset="0"/>
                              </a:rPr>
                            </m:ctrlPr>
                          </m:sSupPr>
                          <m:e>
                            <m:f>
                              <m:fPr>
                                <m:ctrlPr>
                                  <a:rPr lang="en-IN" i="1">
                                    <a:latin typeface="Cambria Math" panose="02040503050406030204" pitchFamily="18" charset="0"/>
                                  </a:rPr>
                                </m:ctrlPr>
                              </m:fPr>
                              <m:num>
                                <m:r>
                                  <a:rPr lang="en-IN" i="1">
                                    <a:latin typeface="Cambria Math" panose="02040503050406030204" pitchFamily="18" charset="0"/>
                                  </a:rPr>
                                  <m:t>25</m:t>
                                </m:r>
                              </m:num>
                              <m:den>
                                <m:r>
                                  <a:rPr lang="en-IN" i="1">
                                    <a:latin typeface="Cambria Math" panose="02040503050406030204" pitchFamily="18" charset="0"/>
                                  </a:rPr>
                                  <m:t>400</m:t>
                                </m:r>
                              </m:den>
                            </m:f>
                            <m:r>
                              <a:rPr lang="en-IN" i="1">
                                <a:latin typeface="Cambria Math" panose="02040503050406030204" pitchFamily="18" charset="0"/>
                              </a:rPr>
                              <m:t>)</m:t>
                            </m:r>
                          </m:e>
                          <m:sup>
                            <m:r>
                              <a:rPr lang="en-IN" i="1">
                                <a:latin typeface="Cambria Math" panose="02040503050406030204" pitchFamily="18" charset="0"/>
                              </a:rPr>
                              <m:t>3</m:t>
                            </m:r>
                          </m:sup>
                        </m:sSup>
                      </m:den>
                    </m:f>
                  </m:oMath>
                </a14:m>
                <a:r>
                  <a:rPr lang="en-IN" dirty="0"/>
                  <a:t> =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4913</m:t>
                        </m:r>
                      </m:num>
                      <m:den>
                        <m:sSup>
                          <m:sSupPr>
                            <m:ctrlPr>
                              <a:rPr lang="en-IN" i="1">
                                <a:latin typeface="Cambria Math" panose="02040503050406030204" pitchFamily="18" charset="0"/>
                              </a:rPr>
                            </m:ctrlPr>
                          </m:sSupPr>
                          <m:e>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17</m:t>
                                </m:r>
                              </m:num>
                              <m:den>
                                <m:r>
                                  <a:rPr lang="en-IN" i="1">
                                    <a:latin typeface="Cambria Math" panose="02040503050406030204" pitchFamily="18" charset="0"/>
                                  </a:rPr>
                                  <m:t>16</m:t>
                                </m:r>
                              </m:den>
                            </m:f>
                            <m:r>
                              <a:rPr lang="en-IN" i="1">
                                <a:latin typeface="Cambria Math" panose="02040503050406030204" pitchFamily="18" charset="0"/>
                              </a:rPr>
                              <m:t>)</m:t>
                            </m:r>
                          </m:e>
                          <m:sup>
                            <m:r>
                              <a:rPr lang="en-IN" i="1">
                                <a:latin typeface="Cambria Math" panose="02040503050406030204" pitchFamily="18" charset="0"/>
                              </a:rPr>
                              <m:t>3</m:t>
                            </m:r>
                          </m:sup>
                        </m:sSup>
                      </m:den>
                    </m:f>
                  </m:oMath>
                </a14:m>
                <a:r>
                  <a:rPr lang="en-IN" dirty="0"/>
                  <a:t> = Rs. 4096.</a:t>
                </a:r>
              </a:p>
              <a:p>
                <a:pPr marL="0" indent="0">
                  <a:buNone/>
                </a:pPr>
                <a:endParaRPr lang="en-IN" dirty="0"/>
              </a:p>
              <a:p>
                <a:pPr marL="0" indent="0">
                  <a:buNone/>
                </a:pPr>
                <a:r>
                  <a:rPr lang="en-IN" dirty="0"/>
                  <a:t>18.A person lent out a certain sum on S.I. and the same sum on C.I. at a certain ROI p.a. He noticed that the ratio between the difference of C.I. and S.I. of 3 years  and that of 2 years is 25:8 .The rate of interest p.a. is________</a:t>
                </a:r>
              </a:p>
              <a:p>
                <a:pPr marL="0" indent="0">
                  <a:buNone/>
                </a:pPr>
                <a:r>
                  <a:rPr lang="en-IN" dirty="0"/>
                  <a:t>Sol:    Let the principal (sum) be </a:t>
                </a:r>
                <a:r>
                  <a:rPr lang="en-IN" dirty="0" err="1"/>
                  <a:t>Rs.P</a:t>
                </a:r>
                <a:r>
                  <a:rPr lang="en-IN" dirty="0"/>
                  <a:t> and rate of interest be R% per annum</a:t>
                </a:r>
              </a:p>
              <a:p>
                <a:pPr marL="0" indent="0">
                  <a:buNone/>
                </a:pPr>
                <a:r>
                  <a:rPr lang="en-IN" dirty="0"/>
                  <a:t>       =&gt; The difference of C.I. and S.I. for  2 years is</a:t>
                </a:r>
              </a:p>
              <a:p>
                <a:pPr marL="0" indent="0">
                  <a:buNone/>
                </a:pPr>
                <a:r>
                  <a:rPr lang="en-IN" dirty="0"/>
                  <a:t>                =  [P</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𝑅</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2</m:t>
                        </m:r>
                      </m:sup>
                    </m:sSup>
                    <m:r>
                      <a:rPr lang="en-IN" i="1">
                        <a:latin typeface="Cambria Math" panose="02040503050406030204" pitchFamily="18" charset="0"/>
                      </a:rPr>
                      <m:t>−</m:t>
                    </m:r>
                    <m:r>
                      <a:rPr lang="en-IN" i="1">
                        <a:latin typeface="Cambria Math" panose="02040503050406030204" pitchFamily="18" charset="0"/>
                      </a:rPr>
                      <m:t>𝑃</m:t>
                    </m:r>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𝑃𝑋</m:t>
                        </m:r>
                        <m:r>
                          <a:rPr lang="en-IN" i="1">
                            <a:latin typeface="Cambria Math" panose="02040503050406030204" pitchFamily="18" charset="0"/>
                          </a:rPr>
                          <m:t>2</m:t>
                        </m:r>
                        <m:r>
                          <a:rPr lang="en-IN" i="1">
                            <a:latin typeface="Cambria Math" panose="02040503050406030204" pitchFamily="18" charset="0"/>
                          </a:rPr>
                          <m:t>𝑋𝑅</m:t>
                        </m:r>
                      </m:num>
                      <m:den>
                        <m:r>
                          <a:rPr lang="en-IN" i="1">
                            <a:latin typeface="Cambria Math" panose="02040503050406030204" pitchFamily="18" charset="0"/>
                          </a:rPr>
                          <m:t>100</m:t>
                        </m:r>
                      </m:den>
                    </m:f>
                    <m:r>
                      <a:rPr lang="en-IN" i="1">
                        <a:latin typeface="Cambria Math" panose="02040503050406030204" pitchFamily="18" charset="0"/>
                      </a:rPr>
                      <m:t>)=</m:t>
                    </m:r>
                    <m:f>
                      <m:fPr>
                        <m:ctrlPr>
                          <a:rPr lang="en-IN" i="1">
                            <a:latin typeface="Cambria Math" panose="02040503050406030204" pitchFamily="18" charset="0"/>
                          </a:rPr>
                        </m:ctrlPr>
                      </m:fPr>
                      <m:num>
                        <m:sSup>
                          <m:sSupPr>
                            <m:ctrlPr>
                              <a:rPr lang="en-IN" i="1">
                                <a:latin typeface="Cambria Math" panose="02040503050406030204" pitchFamily="18" charset="0"/>
                              </a:rPr>
                            </m:ctrlPr>
                          </m:sSupPr>
                          <m:e>
                            <m:r>
                              <a:rPr lang="en-IN" i="1">
                                <a:latin typeface="Cambria Math" panose="02040503050406030204" pitchFamily="18" charset="0"/>
                              </a:rPr>
                              <m:t>𝑃𝑅</m:t>
                            </m:r>
                          </m:e>
                          <m:sup>
                            <m:r>
                              <a:rPr lang="en-IN" i="1">
                                <a:latin typeface="Cambria Math" panose="02040503050406030204" pitchFamily="18" charset="0"/>
                              </a:rPr>
                              <m:t>2</m:t>
                            </m:r>
                          </m:sup>
                        </m:sSup>
                      </m:num>
                      <m:den>
                        <m:sSup>
                          <m:sSupPr>
                            <m:ctrlPr>
                              <a:rPr lang="en-IN" i="1">
                                <a:latin typeface="Cambria Math" panose="02040503050406030204" pitchFamily="18" charset="0"/>
                              </a:rPr>
                            </m:ctrlPr>
                          </m:sSupPr>
                          <m:e>
                            <m:r>
                              <a:rPr lang="en-IN" i="1">
                                <a:latin typeface="Cambria Math" panose="02040503050406030204" pitchFamily="18" charset="0"/>
                              </a:rPr>
                              <m:t>10</m:t>
                            </m:r>
                          </m:e>
                          <m:sup>
                            <m:r>
                              <a:rPr lang="en-IN" i="1">
                                <a:latin typeface="Cambria Math" panose="02040503050406030204" pitchFamily="18" charset="0"/>
                              </a:rPr>
                              <m:t>4</m:t>
                            </m:r>
                          </m:sup>
                        </m:sSup>
                      </m:den>
                    </m:f>
                  </m:oMath>
                </a14:m>
                <a:r>
                  <a:rPr lang="en-IN" dirty="0"/>
                  <a:t>-------------------(1)</a:t>
                </a:r>
              </a:p>
              <a:p>
                <a:pPr marL="0" indent="0">
                  <a:buNone/>
                </a:pPr>
                <a:r>
                  <a:rPr lang="en-IN" dirty="0"/>
                  <a:t>            And difference of C.I. and S.I. for 3 years is</a:t>
                </a:r>
              </a:p>
              <a:p>
                <a:pPr marL="0" indent="0">
                  <a:buNone/>
                </a:pPr>
                <a:r>
                  <a:rPr lang="en-IN" dirty="0"/>
                  <a:t>                = P</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𝑅</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3</m:t>
                        </m:r>
                      </m:sup>
                    </m:sSup>
                    <m:r>
                      <a:rPr lang="en-IN" i="1">
                        <a:latin typeface="Cambria Math" panose="02040503050406030204" pitchFamily="18" charset="0"/>
                      </a:rPr>
                      <m:t>−</m:t>
                    </m:r>
                    <m:r>
                      <a:rPr lang="en-IN" i="1">
                        <a:latin typeface="Cambria Math" panose="02040503050406030204" pitchFamily="18" charset="0"/>
                      </a:rPr>
                      <m:t>𝑃</m:t>
                    </m:r>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𝑃𝑋</m:t>
                        </m:r>
                        <m:r>
                          <a:rPr lang="en-IN" i="1">
                            <a:latin typeface="Cambria Math" panose="02040503050406030204" pitchFamily="18" charset="0"/>
                          </a:rPr>
                          <m:t>3</m:t>
                        </m:r>
                        <m:r>
                          <a:rPr lang="en-IN" i="1">
                            <a:latin typeface="Cambria Math" panose="02040503050406030204" pitchFamily="18" charset="0"/>
                          </a:rPr>
                          <m:t>𝑋𝑅</m:t>
                        </m:r>
                      </m:num>
                      <m:den>
                        <m:r>
                          <a:rPr lang="en-IN" i="1">
                            <a:latin typeface="Cambria Math" panose="02040503050406030204" pitchFamily="18" charset="0"/>
                          </a:rPr>
                          <m:t>100</m:t>
                        </m:r>
                      </m:den>
                    </m:f>
                    <m:r>
                      <a:rPr lang="en-IN" i="1">
                        <a:latin typeface="Cambria Math" panose="02040503050406030204" pitchFamily="18" charset="0"/>
                      </a:rPr>
                      <m:t>)=</m:t>
                    </m:r>
                    <m:f>
                      <m:fPr>
                        <m:ctrlPr>
                          <a:rPr lang="en-IN" i="1">
                            <a:latin typeface="Cambria Math" panose="02040503050406030204" pitchFamily="18" charset="0"/>
                          </a:rPr>
                        </m:ctrlPr>
                      </m:fPr>
                      <m:num>
                        <m:sSup>
                          <m:sSupPr>
                            <m:ctrlPr>
                              <a:rPr lang="en-IN" i="1">
                                <a:latin typeface="Cambria Math" panose="02040503050406030204" pitchFamily="18" charset="0"/>
                              </a:rPr>
                            </m:ctrlPr>
                          </m:sSupPr>
                          <m:e>
                            <m:r>
                              <a:rPr lang="en-IN" i="1">
                                <a:latin typeface="Cambria Math" panose="02040503050406030204" pitchFamily="18" charset="0"/>
                              </a:rPr>
                              <m:t>𝑃𝑅</m:t>
                            </m:r>
                          </m:e>
                          <m:sup>
                            <m:r>
                              <a:rPr lang="en-IN" i="1">
                                <a:latin typeface="Cambria Math" panose="02040503050406030204" pitchFamily="18" charset="0"/>
                              </a:rPr>
                              <m:t>2</m:t>
                            </m:r>
                          </m:sup>
                        </m:sSup>
                      </m:num>
                      <m:den>
                        <m:sSup>
                          <m:sSupPr>
                            <m:ctrlPr>
                              <a:rPr lang="en-IN" i="1">
                                <a:latin typeface="Cambria Math" panose="02040503050406030204" pitchFamily="18" charset="0"/>
                              </a:rPr>
                            </m:ctrlPr>
                          </m:sSupPr>
                          <m:e>
                            <m:r>
                              <a:rPr lang="en-IN" i="1">
                                <a:latin typeface="Cambria Math" panose="02040503050406030204" pitchFamily="18" charset="0"/>
                              </a:rPr>
                              <m:t>10</m:t>
                            </m:r>
                          </m:e>
                          <m:sup>
                            <m:r>
                              <a:rPr lang="en-IN" i="1">
                                <a:latin typeface="Cambria Math" panose="02040503050406030204" pitchFamily="18" charset="0"/>
                              </a:rPr>
                              <m:t>4</m:t>
                            </m:r>
                          </m:sup>
                        </m:sSup>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300+</m:t>
                        </m:r>
                        <m:r>
                          <a:rPr lang="en-IN" i="1">
                            <a:latin typeface="Cambria Math" panose="02040503050406030204" pitchFamily="18" charset="0"/>
                          </a:rPr>
                          <m:t>𝑅</m:t>
                        </m:r>
                      </m:num>
                      <m:den>
                        <m:r>
                          <a:rPr lang="en-IN" i="1">
                            <a:latin typeface="Cambria Math" panose="02040503050406030204" pitchFamily="18" charset="0"/>
                          </a:rPr>
                          <m:t>100</m:t>
                        </m:r>
                      </m:den>
                    </m:f>
                  </m:oMath>
                </a14:m>
                <a:r>
                  <a:rPr lang="en-IN" dirty="0"/>
                  <a:t>)-------------(2)</a:t>
                </a:r>
              </a:p>
              <a:p>
                <a:pPr marL="0" indent="0">
                  <a:buNone/>
                </a:pPr>
                <a:r>
                  <a:rPr lang="en-IN" dirty="0"/>
                  <a:t>         =&gt;</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(2)</m:t>
                        </m:r>
                      </m:num>
                      <m:den>
                        <m:r>
                          <a:rPr lang="en-IN" i="1">
                            <a:latin typeface="Cambria Math" panose="02040503050406030204" pitchFamily="18" charset="0"/>
                          </a:rPr>
                          <m:t>(1)</m:t>
                        </m:r>
                      </m:den>
                    </m:f>
                  </m:oMath>
                </a14:m>
                <a:r>
                  <a:rPr lang="en-IN" dirty="0"/>
                  <a:t> =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25</m:t>
                        </m:r>
                      </m:num>
                      <m:den>
                        <m:r>
                          <a:rPr lang="en-IN" i="1">
                            <a:latin typeface="Cambria Math" panose="02040503050406030204" pitchFamily="18" charset="0"/>
                          </a:rPr>
                          <m:t>8</m:t>
                        </m:r>
                      </m:den>
                    </m:f>
                  </m:oMath>
                </a14:m>
                <a:r>
                  <a:rPr lang="en-IN" dirty="0"/>
                  <a:t>  =&gt;</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300+</m:t>
                        </m:r>
                        <m:r>
                          <a:rPr lang="en-IN" i="1">
                            <a:latin typeface="Cambria Math" panose="02040503050406030204" pitchFamily="18" charset="0"/>
                          </a:rPr>
                          <m:t>𝑅</m:t>
                        </m:r>
                      </m:num>
                      <m:den>
                        <m:r>
                          <a:rPr lang="en-IN" i="1">
                            <a:latin typeface="Cambria Math" panose="02040503050406030204" pitchFamily="18" charset="0"/>
                          </a:rPr>
                          <m:t>100</m:t>
                        </m:r>
                      </m:den>
                    </m:f>
                  </m:oMath>
                </a14:m>
                <a:r>
                  <a:rPr lang="en-IN" dirty="0"/>
                  <a:t>=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25</m:t>
                        </m:r>
                      </m:num>
                      <m:den>
                        <m:r>
                          <a:rPr lang="en-IN" i="1">
                            <a:latin typeface="Cambria Math" panose="02040503050406030204" pitchFamily="18" charset="0"/>
                          </a:rPr>
                          <m:t>8</m:t>
                        </m:r>
                      </m:den>
                    </m:f>
                  </m:oMath>
                </a14:m>
                <a:r>
                  <a:rPr lang="en-IN" dirty="0"/>
                  <a:t> =&gt;  R= </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100</m:t>
                        </m:r>
                      </m:num>
                      <m:den>
                        <m:r>
                          <a:rPr lang="en-IN" i="1">
                            <a:latin typeface="Cambria Math" panose="02040503050406030204" pitchFamily="18" charset="0"/>
                          </a:rPr>
                          <m:t>8</m:t>
                        </m:r>
                      </m:den>
                    </m:f>
                  </m:oMath>
                </a14:m>
                <a:r>
                  <a:rPr lang="en-IN" dirty="0"/>
                  <a:t>=12</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den>
                    </m:f>
                  </m:oMath>
                </a14:m>
                <a:r>
                  <a:rPr lang="en-IN" dirty="0"/>
                  <a:t>%.</a:t>
                </a:r>
              </a:p>
              <a:p>
                <a:pPr marL="0" indent="0">
                  <a:buNone/>
                </a:pPr>
                <a:endParaRPr lang="en-IN"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8545" y="1459346"/>
                <a:ext cx="11877963" cy="5246254"/>
              </a:xfrm>
              <a:blipFill>
                <a:blip r:embed="rId2"/>
                <a:stretch>
                  <a:fillRect l="-513" t="-1394" r="-411"/>
                </a:stretch>
              </a:blipFill>
            </p:spPr>
            <p:txBody>
              <a:bodyPr/>
              <a:lstStyle/>
              <a:p>
                <a:r>
                  <a:rPr lang="en-US">
                    <a:noFill/>
                  </a:rPr>
                  <a:t> </a:t>
                </a:r>
              </a:p>
            </p:txBody>
          </p:sp>
        </mc:Fallback>
      </mc:AlternateContent>
    </p:spTree>
    <p:extLst>
      <p:ext uri="{BB962C8B-B14F-4D97-AF65-F5344CB8AC3E}">
        <p14:creationId xmlns:p14="http://schemas.microsoft.com/office/powerpoint/2010/main" xmlns="" val="293011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circle(in)">
                                      <p:cBhvr>
                                        <p:cTn id="25" dur="2000"/>
                                        <p:tgtEl>
                                          <p:spTgt spid="3">
                                            <p:txEl>
                                              <p:pRg st="1" end="1"/>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circle(in)">
                                      <p:cBhvr>
                                        <p:cTn id="28" dur="2000"/>
                                        <p:tgtEl>
                                          <p:spTgt spid="3">
                                            <p:txEl>
                                              <p:pRg st="2" end="2"/>
                                            </p:txEl>
                                          </p:spTgt>
                                        </p:tgtEl>
                                      </p:cBhvr>
                                    </p:animEffect>
                                  </p:childTnLst>
                                </p:cTn>
                              </p:par>
                              <p:par>
                                <p:cTn id="29" presetID="6" presetClass="entr" presetSubtype="16"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circle(in)">
                                      <p:cBhvr>
                                        <p:cTn id="31" dur="20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7"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8"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39" dur="10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 calcmode="lin" valueType="num">
                                      <p:cBhvr>
                                        <p:cTn id="44"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6" dur="500"/>
                                        <p:tgtEl>
                                          <p:spTgt spid="3">
                                            <p:txEl>
                                              <p:pRg st="6" end="6"/>
                                            </p:txEl>
                                          </p:spTgt>
                                        </p:tgtEl>
                                      </p:cBhvr>
                                    </p:animEffect>
                                  </p:childTnLst>
                                </p:cTn>
                              </p:par>
                              <p:par>
                                <p:cTn id="47" presetID="53" presetClass="entr" presetSubtype="16"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1" dur="500"/>
                                        <p:tgtEl>
                                          <p:spTgt spid="3">
                                            <p:txEl>
                                              <p:pRg st="7" end="7"/>
                                            </p:txEl>
                                          </p:spTgt>
                                        </p:tgtEl>
                                      </p:cBhvr>
                                    </p:animEffect>
                                  </p:childTnLst>
                                </p:cTn>
                              </p:par>
                              <p:par>
                                <p:cTn id="52" presetID="53" presetClass="entr" presetSubtype="16" fill="hold" nodeType="with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 calcmode="lin" valueType="num">
                                      <p:cBhvr>
                                        <p:cTn id="54"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5"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6" dur="500"/>
                                        <p:tgtEl>
                                          <p:spTgt spid="3">
                                            <p:txEl>
                                              <p:pRg st="8" end="8"/>
                                            </p:txEl>
                                          </p:spTgt>
                                        </p:tgtEl>
                                      </p:cBhvr>
                                    </p:animEffect>
                                  </p:childTnLst>
                                </p:cTn>
                              </p:par>
                              <p:par>
                                <p:cTn id="57" presetID="53" presetClass="entr" presetSubtype="16" fill="hold" nodeType="with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p:cTn id="59"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0"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61" dur="500"/>
                                        <p:tgtEl>
                                          <p:spTgt spid="3">
                                            <p:txEl>
                                              <p:pRg st="9" end="9"/>
                                            </p:txEl>
                                          </p:spTgt>
                                        </p:tgtEl>
                                      </p:cBhvr>
                                    </p:animEffect>
                                  </p:childTnLst>
                                </p:cTn>
                              </p:par>
                              <p:par>
                                <p:cTn id="62" presetID="53" presetClass="entr" presetSubtype="16" fill="hold" nodeType="withEffect">
                                  <p:stCondLst>
                                    <p:cond delay="0"/>
                                  </p:stCondLst>
                                  <p:childTnLst>
                                    <p:set>
                                      <p:cBhvr>
                                        <p:cTn id="63" dur="1" fill="hold">
                                          <p:stCondLst>
                                            <p:cond delay="0"/>
                                          </p:stCondLst>
                                        </p:cTn>
                                        <p:tgtEl>
                                          <p:spTgt spid="3">
                                            <p:txEl>
                                              <p:pRg st="10" end="10"/>
                                            </p:txEl>
                                          </p:spTgt>
                                        </p:tgtEl>
                                        <p:attrNameLst>
                                          <p:attrName>style.visibility</p:attrName>
                                        </p:attrNameLst>
                                      </p:cBhvr>
                                      <p:to>
                                        <p:strVal val="visible"/>
                                      </p:to>
                                    </p:set>
                                    <p:anim calcmode="lin" valueType="num">
                                      <p:cBhvr>
                                        <p:cTn id="64"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5"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66" dur="500"/>
                                        <p:tgtEl>
                                          <p:spTgt spid="3">
                                            <p:txEl>
                                              <p:pRg st="10" end="10"/>
                                            </p:txEl>
                                          </p:spTgt>
                                        </p:tgtEl>
                                      </p:cBhvr>
                                    </p:animEffect>
                                  </p:childTnLst>
                                </p:cTn>
                              </p:par>
                              <p:par>
                                <p:cTn id="67" presetID="53" presetClass="entr" presetSubtype="16" fill="hold" nodeType="with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 calcmode="lin" valueType="num">
                                      <p:cBhvr>
                                        <p:cTn id="69"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70" dur="5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7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38545" y="1450109"/>
                <a:ext cx="11896437" cy="5273963"/>
              </a:xfrm>
            </p:spPr>
            <p:txBody>
              <a:bodyPr>
                <a:normAutofit/>
              </a:bodyPr>
              <a:lstStyle/>
              <a:p>
                <a:pPr marL="0" indent="0">
                  <a:buNone/>
                </a:pPr>
                <a:r>
                  <a:rPr lang="en-IN" dirty="0"/>
                  <a:t>19.The least number of complete years in which a sum of money put out at 20% C.I. will be more than double is______</a:t>
                </a:r>
              </a:p>
              <a:p>
                <a:pPr marL="0" indent="0">
                  <a:buNone/>
                </a:pPr>
                <a:r>
                  <a:rPr lang="en-IN" dirty="0"/>
                  <a:t>Sol:  Let the principal =P then given</a:t>
                </a:r>
              </a:p>
              <a:p>
                <a:pPr marL="0" indent="0">
                  <a:buNone/>
                </a:pPr>
                <a:r>
                  <a:rPr lang="en-IN" dirty="0"/>
                  <a:t>         P</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20</m:t>
                            </m:r>
                          </m:num>
                          <m:den>
                            <m:r>
                              <a:rPr lang="en-IN" i="1">
                                <a:latin typeface="Cambria Math" panose="02040503050406030204" pitchFamily="18" charset="0"/>
                              </a:rPr>
                              <m:t>100</m:t>
                            </m:r>
                          </m:den>
                        </m:f>
                        <m:r>
                          <a:rPr lang="en-IN" i="1">
                            <a:latin typeface="Cambria Math" panose="02040503050406030204" pitchFamily="18" charset="0"/>
                          </a:rPr>
                          <m:t>)</m:t>
                        </m:r>
                      </m:e>
                      <m:sup>
                        <m:r>
                          <a:rPr lang="en-IN" i="1">
                            <a:latin typeface="Cambria Math" panose="02040503050406030204" pitchFamily="18" charset="0"/>
                          </a:rPr>
                          <m:t>𝑛</m:t>
                        </m:r>
                      </m:sup>
                    </m:sSup>
                  </m:oMath>
                </a14:m>
                <a:r>
                  <a:rPr lang="en-IN" dirty="0"/>
                  <a:t>&gt; 2P  =&gt;</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6</m:t>
                            </m:r>
                          </m:num>
                          <m:den>
                            <m:r>
                              <a:rPr lang="en-IN" i="1">
                                <a:latin typeface="Cambria Math" panose="02040503050406030204" pitchFamily="18" charset="0"/>
                              </a:rPr>
                              <m:t>5</m:t>
                            </m:r>
                          </m:den>
                        </m:f>
                        <m:r>
                          <a:rPr lang="en-IN" i="1">
                            <a:latin typeface="Cambria Math" panose="02040503050406030204" pitchFamily="18" charset="0"/>
                          </a:rPr>
                          <m:t>)</m:t>
                        </m:r>
                      </m:e>
                      <m:sup>
                        <m:r>
                          <a:rPr lang="en-IN" i="1">
                            <a:latin typeface="Cambria Math" panose="02040503050406030204" pitchFamily="18" charset="0"/>
                          </a:rPr>
                          <m:t>𝑛</m:t>
                        </m:r>
                      </m:sup>
                    </m:sSup>
                  </m:oMath>
                </a14:m>
                <a:r>
                  <a:rPr lang="en-IN" dirty="0"/>
                  <a:t>&gt; 2</a:t>
                </a:r>
              </a:p>
              <a:p>
                <a:pPr marL="0" indent="0">
                  <a:buNone/>
                </a:pPr>
                <a:r>
                  <a:rPr lang="en-IN" dirty="0"/>
                  <a:t>         =&gt; for n = 4 the inequation holds =&gt; n= years.</a:t>
                </a:r>
              </a:p>
              <a:p>
                <a:pPr marL="0" indent="0">
                  <a:buNone/>
                </a:pPr>
                <a:r>
                  <a:rPr lang="en-IN" dirty="0"/>
                  <a:t>20. A man borrows Rs. 2550 to be paid back with C.I. at  the rate  of 4% p.a. by the end of 2years in two equal yearly instalments . How much will each instalment be?</a:t>
                </a:r>
              </a:p>
              <a:p>
                <a:pPr marL="0" indent="0">
                  <a:buNone/>
                </a:pPr>
                <a:r>
                  <a:rPr lang="en-IN" dirty="0"/>
                  <a:t>Sol:  Let the value of each instalment be Rs. X then</a:t>
                </a:r>
              </a:p>
              <a:p>
                <a:pPr marL="0" indent="0">
                  <a:buNone/>
                </a:pPr>
                <a:r>
                  <a:rPr lang="en-IN" dirty="0"/>
                  <a:t>        ( present worth of Rs. X due 1 year hence)+(P.W. of </a:t>
                </a:r>
                <a:r>
                  <a:rPr lang="en-IN" dirty="0" err="1"/>
                  <a:t>Rs.X</a:t>
                </a:r>
                <a:r>
                  <a:rPr lang="en-IN" dirty="0"/>
                  <a:t> due 2 year hence)=2550</a:t>
                </a:r>
              </a:p>
              <a:p>
                <a:pPr marL="0" indent="0">
                  <a:buNone/>
                </a:pPr>
                <a:r>
                  <a:rPr lang="en-IN" dirty="0"/>
                  <a:t>        =&gt;</a:t>
                </a:r>
                <a14:m>
                  <m:oMath xmlns:m="http://schemas.openxmlformats.org/officeDocument/2006/math">
                    <m:f>
                      <m:fPr>
                        <m:ctrlPr>
                          <a:rPr lang="en-IN" i="1">
                            <a:latin typeface="Cambria Math" panose="02040503050406030204" pitchFamily="18" charset="0"/>
                          </a:rPr>
                        </m:ctrlPr>
                      </m:fPr>
                      <m:num>
                        <m:r>
                          <a:rPr lang="en-IN" i="1">
                            <a:latin typeface="Cambria Math" panose="02040503050406030204" pitchFamily="18" charset="0"/>
                          </a:rPr>
                          <m:t>𝑥</m:t>
                        </m:r>
                      </m:num>
                      <m:den>
                        <m:r>
                          <a:rPr lang="en-IN" i="1">
                            <a:latin typeface="Cambria Math" panose="02040503050406030204" pitchFamily="18" charset="0"/>
                          </a:rPr>
                          <m:t>(1+</m:t>
                        </m:r>
                        <m:f>
                          <m:fPr>
                            <m:ctrlPr>
                              <a:rPr lang="en-IN" i="1">
                                <a:latin typeface="Cambria Math" panose="02040503050406030204" pitchFamily="18" charset="0"/>
                              </a:rPr>
                            </m:ctrlPr>
                          </m:fPr>
                          <m:num>
                            <m:r>
                              <a:rPr lang="en-IN" i="1">
                                <a:latin typeface="Cambria Math" panose="02040503050406030204" pitchFamily="18" charset="0"/>
                              </a:rPr>
                              <m:t>4</m:t>
                            </m:r>
                          </m:num>
                          <m:den>
                            <m:r>
                              <a:rPr lang="en-IN" i="1">
                                <a:latin typeface="Cambria Math" panose="02040503050406030204" pitchFamily="18" charset="0"/>
                              </a:rPr>
                              <m:t>100</m:t>
                            </m:r>
                          </m:den>
                        </m:f>
                        <m:r>
                          <a:rPr lang="en-IN" i="1">
                            <a:latin typeface="Cambria Math" panose="02040503050406030204" pitchFamily="18" charset="0"/>
                          </a:rPr>
                          <m:t>)</m:t>
                        </m:r>
                      </m:den>
                    </m:f>
                  </m:oMath>
                </a14:m>
                <a:r>
                  <a:rPr lang="en-IN" dirty="0"/>
                  <a:t>+</a:t>
                </a:r>
                <a14:m>
                  <m:oMath xmlns:m="http://schemas.openxmlformats.org/officeDocument/2006/math">
                    <m:f>
                      <m:fPr>
                        <m:ctrlPr>
                          <a:rPr lang="en-IN" i="1" dirty="0">
                            <a:latin typeface="Cambria Math" panose="02040503050406030204" pitchFamily="18" charset="0"/>
                          </a:rPr>
                        </m:ctrlPr>
                      </m:fPr>
                      <m:num>
                        <m:r>
                          <a:rPr lang="en-IN" i="1" dirty="0">
                            <a:latin typeface="Cambria Math" panose="02040503050406030204" pitchFamily="18" charset="0"/>
                          </a:rPr>
                          <m:t>𝑥</m:t>
                        </m:r>
                      </m:num>
                      <m:den>
                        <m:sSup>
                          <m:sSupPr>
                            <m:ctrlPr>
                              <a:rPr lang="en-IN" i="1" dirty="0">
                                <a:latin typeface="Cambria Math" panose="02040503050406030204" pitchFamily="18" charset="0"/>
                              </a:rPr>
                            </m:ctrlPr>
                          </m:sSupPr>
                          <m:e>
                            <m:r>
                              <a:rPr lang="en-IN" i="1" dirty="0">
                                <a:latin typeface="Cambria Math" panose="02040503050406030204" pitchFamily="18" charset="0"/>
                              </a:rPr>
                              <m:t>(1+</m:t>
                            </m:r>
                            <m:f>
                              <m:fPr>
                                <m:ctrlPr>
                                  <a:rPr lang="en-IN" i="1" dirty="0">
                                    <a:latin typeface="Cambria Math" panose="02040503050406030204" pitchFamily="18" charset="0"/>
                                  </a:rPr>
                                </m:ctrlPr>
                              </m:fPr>
                              <m:num>
                                <m:r>
                                  <a:rPr lang="en-IN" i="1" dirty="0">
                                    <a:latin typeface="Cambria Math" panose="02040503050406030204" pitchFamily="18" charset="0"/>
                                  </a:rPr>
                                  <m:t>4</m:t>
                                </m:r>
                              </m:num>
                              <m:den>
                                <m:r>
                                  <a:rPr lang="en-IN" i="1" dirty="0">
                                    <a:latin typeface="Cambria Math" panose="02040503050406030204" pitchFamily="18" charset="0"/>
                                  </a:rPr>
                                  <m:t>100</m:t>
                                </m:r>
                              </m:den>
                            </m:f>
                            <m:r>
                              <a:rPr lang="en-IN" i="1" dirty="0">
                                <a:latin typeface="Cambria Math" panose="02040503050406030204" pitchFamily="18" charset="0"/>
                              </a:rPr>
                              <m:t>)</m:t>
                            </m:r>
                          </m:e>
                          <m:sup>
                            <m:r>
                              <a:rPr lang="en-IN" i="1" dirty="0">
                                <a:latin typeface="Cambria Math" panose="02040503050406030204" pitchFamily="18" charset="0"/>
                              </a:rPr>
                              <m:t>2</m:t>
                            </m:r>
                          </m:sup>
                        </m:sSup>
                      </m:den>
                    </m:f>
                  </m:oMath>
                </a14:m>
                <a:r>
                  <a:rPr lang="en-IN" dirty="0"/>
                  <a:t> =2550  =&gt; x= value of  each instalment</a:t>
                </a:r>
              </a:p>
              <a:p>
                <a:pPr marL="0" indent="0">
                  <a:buNone/>
                </a:pPr>
                <a:r>
                  <a:rPr lang="en-IN" dirty="0"/>
                  <a:t>        x=</a:t>
                </a:r>
                <a:r>
                  <a:rPr lang="en-IN" dirty="0" err="1"/>
                  <a:t>Rs</a:t>
                </a:r>
                <a:r>
                  <a:rPr lang="en-IN" dirty="0"/>
                  <a:t>. 1352.</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8545" y="1450109"/>
                <a:ext cx="11896437" cy="5273963"/>
              </a:xfrm>
              <a:blipFill>
                <a:blip r:embed="rId2"/>
                <a:stretch>
                  <a:fillRect l="-666" t="-1503"/>
                </a:stretch>
              </a:blipFill>
            </p:spPr>
            <p:txBody>
              <a:bodyPr/>
              <a:lstStyle/>
              <a:p>
                <a:r>
                  <a:rPr lang="en-IN">
                    <a:noFill/>
                  </a:rPr>
                  <a:t> </a:t>
                </a:r>
              </a:p>
            </p:txBody>
          </p:sp>
        </mc:Fallback>
      </mc:AlternateContent>
    </p:spTree>
    <p:extLst>
      <p:ext uri="{BB962C8B-B14F-4D97-AF65-F5344CB8AC3E}">
        <p14:creationId xmlns:p14="http://schemas.microsoft.com/office/powerpoint/2010/main" xmlns="" val="258253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heel(1)">
                                      <p:cBhvr>
                                        <p:cTn id="25" dur="2000"/>
                                        <p:tgtEl>
                                          <p:spTgt spid="3">
                                            <p:txEl>
                                              <p:pRg st="1" end="1"/>
                                            </p:txEl>
                                          </p:spTgt>
                                        </p:tgtEl>
                                      </p:cBhvr>
                                    </p:animEffect>
                                  </p:childTnLst>
                                </p:cTn>
                              </p:par>
                              <p:par>
                                <p:cTn id="26" presetID="21" presetClass="entr" presetSubtype="1"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heel(1)">
                                      <p:cBhvr>
                                        <p:cTn id="28" dur="2000"/>
                                        <p:tgtEl>
                                          <p:spTgt spid="3">
                                            <p:txEl>
                                              <p:pRg st="2" end="2"/>
                                            </p:txEl>
                                          </p:spTgt>
                                        </p:tgtEl>
                                      </p:cBhvr>
                                    </p:animEffect>
                                  </p:childTnLst>
                                </p:cTn>
                              </p:par>
                              <p:par>
                                <p:cTn id="29" presetID="21" presetClass="entr" presetSubtype="1"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heel(1)">
                                      <p:cBhvr>
                                        <p:cTn id="31" dur="20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circle(in)">
                                      <p:cBhvr>
                                        <p:cTn id="36" dur="20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1000"/>
                                        <p:tgtEl>
                                          <p:spTgt spid="3">
                                            <p:txEl>
                                              <p:pRg st="6" end="6"/>
                                            </p:txEl>
                                          </p:spTgt>
                                        </p:tgtEl>
                                      </p:cBhvr>
                                    </p:animEffect>
                                    <p:anim calcmode="lin" valueType="num">
                                      <p:cBhvr>
                                        <p:cTn id="4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1000"/>
                                        <p:tgtEl>
                                          <p:spTgt spid="3">
                                            <p:txEl>
                                              <p:pRg st="7" end="7"/>
                                            </p:txEl>
                                          </p:spTgt>
                                        </p:tgtEl>
                                      </p:cBhvr>
                                    </p:animEffect>
                                    <p:anim calcmode="lin" valueType="num">
                                      <p:cBhvr>
                                        <p:cTn id="5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509" y="2868814"/>
            <a:ext cx="11764817" cy="1398386"/>
          </a:xfrm>
        </p:spPr>
        <p:txBody>
          <a:bodyPr>
            <a:normAutofit lnSpcReduction="10000"/>
          </a:bodyPr>
          <a:lstStyle/>
          <a:p>
            <a:pPr marL="0" indent="0" algn="ctr">
              <a:buNone/>
            </a:pPr>
            <a:r>
              <a:rPr lang="en-US" sz="9600" dirty="0">
                <a:latin typeface="Brush Script MT" panose="03060802040406070304" pitchFamily="66" charset="0"/>
              </a:rPr>
              <a:t>Thank You</a:t>
            </a:r>
          </a:p>
        </p:txBody>
      </p:sp>
    </p:spTree>
    <p:extLst>
      <p:ext uri="{BB962C8B-B14F-4D97-AF65-F5344CB8AC3E}">
        <p14:creationId xmlns:p14="http://schemas.microsoft.com/office/powerpoint/2010/main" xmlns="" val="48263180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3250">
        <p15:prstTrans prst="origami"/>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166255" y="1496292"/>
                <a:ext cx="11887199" cy="5264726"/>
              </a:xfrm>
            </p:spPr>
            <p:txBody>
              <a:bodyPr>
                <a:normAutofit/>
              </a:bodyPr>
              <a:lstStyle/>
              <a:p>
                <a:pPr marL="0" lvl="0" indent="0">
                  <a:buNone/>
                </a:pPr>
                <a:r>
                  <a:rPr lang="en-US" dirty="0"/>
                  <a:t>5) A vendor bought bananas at 6 for Rs.10 and sold them at 4 for Rs.6. Find his gain or loss percent.</a:t>
                </a:r>
              </a:p>
              <a:p>
                <a:pPr marL="0" indent="0">
                  <a:buNone/>
                </a:pPr>
                <a:r>
                  <a:rPr lang="en-US" dirty="0"/>
                  <a:t>Sol) suppose, number of bananas bought = L.C.M of (6 &amp; 4) = 12</a:t>
                </a:r>
              </a:p>
              <a:p>
                <a:pPr marL="457200" lvl="1" indent="0">
                  <a:buNone/>
                </a:pPr>
                <a:r>
                  <a:rPr lang="en-US" dirty="0"/>
                  <a:t>C.P = </a:t>
                </a:r>
                <a:r>
                  <a:rPr lang="en-US" dirty="0" err="1"/>
                  <a:t>Rs</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6</m:t>
                        </m:r>
                      </m:den>
                    </m:f>
                    <m:r>
                      <a:rPr lang="en-US" i="1">
                        <a:latin typeface="Cambria Math" panose="02040503050406030204" pitchFamily="18" charset="0"/>
                      </a:rPr>
                      <m:t>𝑥</m:t>
                    </m:r>
                    <m:r>
                      <a:rPr lang="en-US" i="1">
                        <a:latin typeface="Cambria Math" panose="02040503050406030204" pitchFamily="18" charset="0"/>
                      </a:rPr>
                      <m:t>12</m:t>
                    </m:r>
                  </m:oMath>
                </a14:m>
                <a:r>
                  <a:rPr lang="en-US" dirty="0"/>
                  <a:t>) = Rs.20</a:t>
                </a:r>
              </a:p>
              <a:p>
                <a:pPr marL="457200" lvl="1" indent="0">
                  <a:buNone/>
                </a:pPr>
                <a:r>
                  <a:rPr lang="en-US" dirty="0"/>
                  <a:t>S.P = </a:t>
                </a:r>
                <a:r>
                  <a:rPr lang="en-US" dirty="0" err="1"/>
                  <a:t>Rs</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6</m:t>
                        </m:r>
                      </m:num>
                      <m:den>
                        <m:r>
                          <a:rPr lang="en-US" i="1">
                            <a:latin typeface="Cambria Math" panose="02040503050406030204" pitchFamily="18" charset="0"/>
                          </a:rPr>
                          <m:t>4</m:t>
                        </m:r>
                      </m:den>
                    </m:f>
                    <m:r>
                      <a:rPr lang="en-US" i="1">
                        <a:latin typeface="Cambria Math" panose="02040503050406030204" pitchFamily="18" charset="0"/>
                      </a:rPr>
                      <m:t>𝑥</m:t>
                    </m:r>
                    <m:r>
                      <a:rPr lang="en-US" i="1">
                        <a:latin typeface="Cambria Math" panose="02040503050406030204" pitchFamily="18" charset="0"/>
                      </a:rPr>
                      <m:t>12</m:t>
                    </m:r>
                  </m:oMath>
                </a14:m>
                <a:r>
                  <a:rPr lang="en-US" dirty="0"/>
                  <a:t>) = Rs.18</a:t>
                </a:r>
              </a:p>
              <a:p>
                <a:pPr marL="457200" lvl="1" indent="0">
                  <a:buNone/>
                </a:pPr>
                <a:r>
                  <a:rPr lang="en-US" dirty="0"/>
                  <a:t>Loss%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20</m:t>
                        </m:r>
                      </m:den>
                    </m:f>
                    <m:r>
                      <a:rPr lang="en-US" i="1">
                        <a:latin typeface="Cambria Math" panose="02040503050406030204" pitchFamily="18" charset="0"/>
                      </a:rPr>
                      <m:t>𝑥</m:t>
                    </m:r>
                    <m:r>
                      <a:rPr lang="en-US" i="1">
                        <a:latin typeface="Cambria Math" panose="02040503050406030204" pitchFamily="18" charset="0"/>
                      </a:rPr>
                      <m:t>100</m:t>
                    </m:r>
                  </m:oMath>
                </a14:m>
                <a:r>
                  <a:rPr lang="en-US" dirty="0"/>
                  <a:t>)% = 10%    (LOSS=CP-SP=2)</a:t>
                </a:r>
              </a:p>
              <a:p>
                <a:pPr marL="457200" lvl="1" indent="0">
                  <a:buNone/>
                </a:pPr>
                <a:endParaRPr lang="en-US" dirty="0"/>
              </a:p>
              <a:p>
                <a:pPr marL="0" lvl="0" indent="0">
                  <a:buNone/>
                </a:pPr>
                <a:r>
                  <a:rPr lang="en-US" dirty="0"/>
                  <a:t>6) A man bought toffees at 3 for a rupee. How many for a rupee must he sell to gain 50%?</a:t>
                </a:r>
              </a:p>
              <a:p>
                <a:pPr marL="0" indent="0">
                  <a:buNone/>
                </a:pPr>
                <a:r>
                  <a:rPr lang="en-US" dirty="0"/>
                  <a:t>Sol) C.P of 3 toffees = Rs.1; S.P of 3 toffees = 150% of Rs.1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oMath>
                </a14:m>
                <a:r>
                  <a:rPr lang="en-US" dirty="0"/>
                  <a:t> rupees</a:t>
                </a:r>
              </a:p>
              <a:p>
                <a:pPr marL="457200" lvl="1" indent="0">
                  <a:buNone/>
                </a:pPr>
                <a:r>
                  <a:rPr lang="en-US" dirty="0"/>
                  <a:t> For </a:t>
                </a:r>
                <a:r>
                  <a:rPr lang="en-US" dirty="0" err="1"/>
                  <a:t>Rs</a:t>
                </a:r>
                <a:r>
                  <a:rPr lang="en-US" dirty="0"/>
                  <a:t>.</a:t>
                </a:r>
                <a14:m>
                  <m:oMath xmlns:m="http://schemas.openxmlformats.org/officeDocument/2006/math">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oMath>
                </a14:m>
                <a:r>
                  <a:rPr lang="en-US" dirty="0"/>
                  <a:t>, toffees sold = 3 for Rs.1</a:t>
                </a:r>
              </a:p>
              <a:p>
                <a:pPr marL="457200" lvl="1" indent="0">
                  <a:buNone/>
                </a:pPr>
                <a:r>
                  <a:rPr lang="en-US" dirty="0"/>
                  <a:t> Therefore, toffees sold = </a:t>
                </a:r>
                <a14:m>
                  <m:oMath xmlns:m="http://schemas.openxmlformats.org/officeDocument/2006/math">
                    <m:r>
                      <a:rPr lang="en-US" i="1">
                        <a:latin typeface="Cambria Math" panose="02040503050406030204" pitchFamily="18" charset="0"/>
                      </a:rPr>
                      <m:t>3</m:t>
                    </m:r>
                    <m:r>
                      <a:rPr lang="en-US" i="1">
                        <a:latin typeface="Cambria Math" panose="02040503050406030204" pitchFamily="18" charset="0"/>
                      </a:rPr>
                      <m:t>𝑥</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r>
                      <a:rPr lang="en-US" i="1">
                        <a:latin typeface="Cambria Math" panose="02040503050406030204" pitchFamily="18" charset="0"/>
                      </a:rPr>
                      <m:t>=2</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66255" y="1496292"/>
                <a:ext cx="11887199" cy="5264726"/>
              </a:xfrm>
              <a:blipFill>
                <a:blip r:embed="rId2"/>
                <a:stretch>
                  <a:fillRect l="-667" t="-1389"/>
                </a:stretch>
              </a:blipFill>
            </p:spPr>
            <p:txBody>
              <a:bodyPr/>
              <a:lstStyle/>
              <a:p>
                <a:r>
                  <a:rPr lang="en-IN">
                    <a:noFill/>
                  </a:rPr>
                  <a:t> </a:t>
                </a:r>
              </a:p>
            </p:txBody>
          </p:sp>
        </mc:Fallback>
      </mc:AlternateContent>
    </p:spTree>
    <p:extLst>
      <p:ext uri="{BB962C8B-B14F-4D97-AF65-F5344CB8AC3E}">
        <p14:creationId xmlns:p14="http://schemas.microsoft.com/office/powerpoint/2010/main" xmlns="" val="1534912493"/>
      </p:ext>
    </p:extLst>
  </p:cSld>
  <p:clrMapOvr>
    <a:masterClrMapping/>
  </p:clrMapOvr>
  <mc:AlternateContent xmlns:mc="http://schemas.openxmlformats.org/markup-compatibility/2006">
    <mc:Choice xmlns:p14="http://schemas.microsoft.com/office/powerpoint/2010/main" xmlns=""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childTnLst>
                                </p:cTn>
                              </p:par>
                              <p:par>
                                <p:cTn id="14" presetID="23" presetClass="entr" presetSubtype="16"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7" dur="500" fill="hold"/>
                                        <p:tgtEl>
                                          <p:spTgt spid="3">
                                            <p:txEl>
                                              <p:pRg st="2" end="2"/>
                                            </p:txEl>
                                          </p:spTgt>
                                        </p:tgtEl>
                                        <p:attrNameLst>
                                          <p:attrName>ppt_h</p:attrName>
                                        </p:attrNameLst>
                                      </p:cBhvr>
                                      <p:tavLst>
                                        <p:tav tm="0">
                                          <p:val>
                                            <p:flt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p:cTn id="20"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1" dur="500" fill="hold"/>
                                        <p:tgtEl>
                                          <p:spTgt spid="3">
                                            <p:txEl>
                                              <p:pRg st="3" end="3"/>
                                            </p:txEl>
                                          </p:spTgt>
                                        </p:tgtEl>
                                        <p:attrNameLst>
                                          <p:attrName>ppt_h</p:attrName>
                                        </p:attrNameLst>
                                      </p:cBhvr>
                                      <p:tavLst>
                                        <p:tav tm="0">
                                          <p:val>
                                            <p:flt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p:cTn id="24"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 calcmode="lin" valueType="num">
                                      <p:cBhvr>
                                        <p:cTn id="30"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1"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32"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33" dur="10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8" dur="500"/>
                                        <p:tgtEl>
                                          <p:spTgt spid="3">
                                            <p:txEl>
                                              <p:pRg st="7" end="7"/>
                                            </p:txEl>
                                          </p:spTgt>
                                        </p:tgtEl>
                                      </p:cBhvr>
                                    </p:animEffect>
                                  </p:childTnLst>
                                </p:cTn>
                              </p:par>
                              <p:par>
                                <p:cTn id="39" presetID="14" presetClass="entr" presetSubtype="1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randombar(horizontal)">
                                      <p:cBhvr>
                                        <p:cTn id="41" dur="500"/>
                                        <p:tgtEl>
                                          <p:spTgt spid="3">
                                            <p:txEl>
                                              <p:pRg st="8" end="8"/>
                                            </p:txEl>
                                          </p:spTgt>
                                        </p:tgtEl>
                                      </p:cBhvr>
                                    </p:animEffect>
                                  </p:childTnLst>
                                </p:cTn>
                              </p:par>
                              <p:par>
                                <p:cTn id="42" presetID="14" presetClass="entr" presetSubtype="10"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randombar(horizontal)">
                                      <p:cBhvr>
                                        <p:cTn id="4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240146" y="1487055"/>
                <a:ext cx="11720946" cy="5283199"/>
              </a:xfrm>
            </p:spPr>
            <p:txBody>
              <a:bodyPr>
                <a:normAutofit fontScale="85000" lnSpcReduction="20000"/>
              </a:bodyPr>
              <a:lstStyle/>
              <a:p>
                <a:pPr marL="0" lvl="0" indent="0">
                  <a:buNone/>
                </a:pPr>
                <a:r>
                  <a:rPr lang="en-US" dirty="0"/>
                  <a:t>7) A grocer purchased 80 Kg of sugar at Rs.13.50 per Kg and mixed it with 120 kg sugar at Rs.16/kg. At what rate should he sell the mixture to gain 16%?</a:t>
                </a:r>
              </a:p>
              <a:p>
                <a:pPr marL="0" indent="0">
                  <a:lnSpc>
                    <a:spcPct val="160000"/>
                  </a:lnSpc>
                  <a:buNone/>
                </a:pPr>
                <a:r>
                  <a:rPr lang="en-US" dirty="0"/>
                  <a:t>Sol) C.P of 200 kg of mixture = Rs.(80x13.50+120x16) = Rs.3000</a:t>
                </a:r>
              </a:p>
              <a:p>
                <a:pPr marL="457200" lvl="1" indent="0">
                  <a:lnSpc>
                    <a:spcPct val="160000"/>
                  </a:lnSpc>
                  <a:buNone/>
                </a:pPr>
                <a:r>
                  <a:rPr lang="en-US" dirty="0"/>
                  <a:t>S.P = 116% of C.P = </a:t>
                </a:r>
                <a:r>
                  <a:rPr lang="en-US" dirty="0" err="1"/>
                  <a:t>Rs</a:t>
                </a:r>
                <a:r>
                  <a:rPr lang="en-US" dirty="0"/>
                  <a:t>(</a:t>
                </a:r>
                <a14:m>
                  <m:oMath xmlns:m="http://schemas.openxmlformats.org/officeDocument/2006/math">
                    <m:f>
                      <m:fPr>
                        <m:ctrlPr>
                          <a:rPr lang="en-US" i="1">
                            <a:latin typeface="Cambria Math" panose="02040503050406030204" pitchFamily="18" charset="0"/>
                          </a:rPr>
                        </m:ctrlPr>
                      </m:fPr>
                      <m:num>
                        <m:r>
                          <a:rPr lang="en-US" b="0" i="1">
                            <a:latin typeface="Cambria Math" panose="02040503050406030204" pitchFamily="18" charset="0"/>
                          </a:rPr>
                          <m:t>116</m:t>
                        </m:r>
                      </m:num>
                      <m:den>
                        <m:r>
                          <a:rPr lang="en-US" b="0" i="1">
                            <a:latin typeface="Cambria Math" panose="02040503050406030204" pitchFamily="18" charset="0"/>
                          </a:rPr>
                          <m:t>100</m:t>
                        </m:r>
                      </m:den>
                    </m:f>
                    <m:r>
                      <a:rPr lang="en-US" b="0" i="1">
                        <a:latin typeface="Cambria Math" panose="02040503050406030204" pitchFamily="18" charset="0"/>
                      </a:rPr>
                      <m:t>𝑥</m:t>
                    </m:r>
                    <m:r>
                      <a:rPr lang="en-US" b="0" i="1">
                        <a:latin typeface="Cambria Math" panose="02040503050406030204" pitchFamily="18" charset="0"/>
                      </a:rPr>
                      <m:t>3000</m:t>
                    </m:r>
                  </m:oMath>
                </a14:m>
                <a:r>
                  <a:rPr lang="en-US" dirty="0"/>
                  <a:t>) = Rs.3480</a:t>
                </a:r>
              </a:p>
              <a:p>
                <a:pPr marL="457200" lvl="1" indent="0">
                  <a:lnSpc>
                    <a:spcPct val="160000"/>
                  </a:lnSpc>
                  <a:buNone/>
                </a:pPr>
                <a:r>
                  <a:rPr lang="en-US" dirty="0"/>
                  <a:t>Rate of S.P of the mixture = </a:t>
                </a:r>
                <a:r>
                  <a:rPr lang="en-US" dirty="0" err="1"/>
                  <a:t>Rs</a:t>
                </a:r>
                <a:r>
                  <a:rPr lang="en-US" dirty="0"/>
                  <a:t>(</a:t>
                </a:r>
                <a14:m>
                  <m:oMath xmlns:m="http://schemas.openxmlformats.org/officeDocument/2006/math">
                    <m:f>
                      <m:fPr>
                        <m:ctrlPr>
                          <a:rPr lang="en-US" i="1">
                            <a:latin typeface="Cambria Math" panose="02040503050406030204" pitchFamily="18" charset="0"/>
                          </a:rPr>
                        </m:ctrlPr>
                      </m:fPr>
                      <m:num>
                        <m:r>
                          <a:rPr lang="en-US" b="0" i="1">
                            <a:latin typeface="Cambria Math" panose="02040503050406030204" pitchFamily="18" charset="0"/>
                          </a:rPr>
                          <m:t>3480</m:t>
                        </m:r>
                      </m:num>
                      <m:den>
                        <m:r>
                          <a:rPr lang="en-US" b="0" i="1">
                            <a:latin typeface="Cambria Math" panose="02040503050406030204" pitchFamily="18" charset="0"/>
                          </a:rPr>
                          <m:t>200</m:t>
                        </m:r>
                      </m:den>
                    </m:f>
                  </m:oMath>
                </a14:m>
                <a:r>
                  <a:rPr lang="en-US" dirty="0"/>
                  <a:t>)/Kg = </a:t>
                </a:r>
                <a:r>
                  <a:rPr lang="en-US" dirty="0" err="1"/>
                  <a:t>Rs</a:t>
                </a:r>
                <a:r>
                  <a:rPr lang="en-US" dirty="0"/>
                  <a:t>. 17.40/kg.</a:t>
                </a:r>
              </a:p>
              <a:p>
                <a:pPr marL="457200" lvl="1" indent="0">
                  <a:buNone/>
                </a:pPr>
                <a:endParaRPr lang="en-US" dirty="0"/>
              </a:p>
              <a:p>
                <a:pPr marL="0" lvl="0" indent="0">
                  <a:buNone/>
                </a:pPr>
                <a:r>
                  <a:rPr lang="en-US" dirty="0"/>
                  <a:t>8) If the manufacturer gains 10%, the wholesale dealer 15% and retailer 25%, then find the cost of production of a table, the retail price of which is Rs.1265.</a:t>
                </a:r>
              </a:p>
              <a:p>
                <a:pPr marL="0" indent="0">
                  <a:lnSpc>
                    <a:spcPct val="150000"/>
                  </a:lnSpc>
                  <a:buNone/>
                </a:pPr>
                <a:r>
                  <a:rPr lang="en-US" dirty="0"/>
                  <a:t>Sol) Let the cost of production of the table be </a:t>
                </a:r>
                <a:r>
                  <a:rPr lang="en-US" dirty="0" err="1"/>
                  <a:t>Rs.X</a:t>
                </a:r>
                <a:endParaRPr lang="en-US" dirty="0"/>
              </a:p>
              <a:p>
                <a:pPr marL="457200" lvl="1" indent="0">
                  <a:lnSpc>
                    <a:spcPct val="150000"/>
                  </a:lnSpc>
                  <a:buNone/>
                </a:pPr>
                <a:r>
                  <a:rPr lang="en-US" dirty="0"/>
                  <a:t>Then, 125% of 115% of 110% of X= 1265</a:t>
                </a:r>
              </a:p>
              <a:p>
                <a:pPr marL="457200" lvl="1" indent="0">
                  <a:lnSpc>
                    <a:spcPct val="150000"/>
                  </a:lnSpc>
                  <a:buNone/>
                </a:pPr>
                <a14:m>
                  <m:oMathPara xmlns:m="http://schemas.openxmlformats.org/officeDocument/2006/math">
                    <m:oMathParaPr>
                      <m:jc m:val="left"/>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125</m:t>
                          </m:r>
                        </m:num>
                        <m:den>
                          <m:r>
                            <a:rPr lang="en-US" i="1">
                              <a:latin typeface="Cambria Math" panose="02040503050406030204" pitchFamily="18" charset="0"/>
                            </a:rPr>
                            <m:t>100</m:t>
                          </m:r>
                        </m:den>
                      </m:f>
                      <m:r>
                        <a:rPr lang="en-US" i="1">
                          <a:latin typeface="Cambria Math" panose="02040503050406030204" pitchFamily="18" charset="0"/>
                        </a:rPr>
                        <m:t>𝑥</m:t>
                      </m:r>
                      <m:f>
                        <m:fPr>
                          <m:ctrlPr>
                            <a:rPr lang="en-US" i="1">
                              <a:latin typeface="Cambria Math" panose="02040503050406030204" pitchFamily="18" charset="0"/>
                            </a:rPr>
                          </m:ctrlPr>
                        </m:fPr>
                        <m:num>
                          <m:r>
                            <a:rPr lang="en-US" i="1">
                              <a:latin typeface="Cambria Math" panose="02040503050406030204" pitchFamily="18" charset="0"/>
                            </a:rPr>
                            <m:t>115</m:t>
                          </m:r>
                        </m:num>
                        <m:den>
                          <m:r>
                            <a:rPr lang="en-US" i="1">
                              <a:latin typeface="Cambria Math" panose="02040503050406030204" pitchFamily="18" charset="0"/>
                            </a:rPr>
                            <m:t>100</m:t>
                          </m:r>
                        </m:den>
                      </m:f>
                      <m:r>
                        <a:rPr lang="en-US" i="1">
                          <a:latin typeface="Cambria Math" panose="02040503050406030204" pitchFamily="18" charset="0"/>
                        </a:rPr>
                        <m:t>𝑥</m:t>
                      </m:r>
                      <m:f>
                        <m:fPr>
                          <m:ctrlPr>
                            <a:rPr lang="en-US" i="1">
                              <a:latin typeface="Cambria Math" panose="02040503050406030204" pitchFamily="18" charset="0"/>
                            </a:rPr>
                          </m:ctrlPr>
                        </m:fPr>
                        <m:num>
                          <m:r>
                            <a:rPr lang="en-US" i="1">
                              <a:latin typeface="Cambria Math" panose="02040503050406030204" pitchFamily="18" charset="0"/>
                            </a:rPr>
                            <m:t>110</m:t>
                          </m:r>
                        </m:num>
                        <m:den>
                          <m:r>
                            <a:rPr lang="en-US" i="1">
                              <a:latin typeface="Cambria Math" panose="02040503050406030204" pitchFamily="18" charset="0"/>
                            </a:rPr>
                            <m:t>100</m:t>
                          </m:r>
                        </m:den>
                      </m:f>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𝑋</m:t>
                      </m:r>
                      <m:r>
                        <a:rPr lang="en-US" i="1">
                          <a:latin typeface="Cambria Math" panose="02040503050406030204" pitchFamily="18" charset="0"/>
                        </a:rPr>
                        <m:t>=1265 </m:t>
                      </m:r>
                    </m:oMath>
                  </m:oMathPara>
                </a14:m>
                <a:endParaRPr lang="en-US" dirty="0"/>
              </a:p>
              <a:p>
                <a:pPr marL="457200" lvl="1" indent="0">
                  <a:lnSpc>
                    <a:spcPct val="150000"/>
                  </a:lnSpc>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𝑅𝑠</m:t>
                      </m:r>
                      <m:r>
                        <a:rPr lang="en-US" i="1">
                          <a:latin typeface="Cambria Math" panose="02040503050406030204" pitchFamily="18" charset="0"/>
                        </a:rPr>
                        <m:t>.800.</m:t>
                      </m:r>
                    </m:oMath>
                  </m:oMathPara>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40146" y="1487055"/>
                <a:ext cx="11720946" cy="5283199"/>
              </a:xfrm>
              <a:blipFill>
                <a:blip r:embed="rId2"/>
                <a:stretch>
                  <a:fillRect l="-468" t="-2191" r="-572"/>
                </a:stretch>
              </a:blipFill>
            </p:spPr>
            <p:txBody>
              <a:bodyPr/>
              <a:lstStyle/>
              <a:p>
                <a:r>
                  <a:rPr lang="en-IN">
                    <a:noFill/>
                  </a:rPr>
                  <a:t> </a:t>
                </a:r>
              </a:p>
            </p:txBody>
          </p:sp>
        </mc:Fallback>
      </mc:AlternateContent>
    </p:spTree>
    <p:extLst>
      <p:ext uri="{BB962C8B-B14F-4D97-AF65-F5344CB8AC3E}">
        <p14:creationId xmlns:p14="http://schemas.microsoft.com/office/powerpoint/2010/main" xmlns="" val="3603475194"/>
      </p:ext>
    </p:extLst>
  </p:cSld>
  <p:clrMapOvr>
    <a:masterClrMapping/>
  </p:clrMapOvr>
  <mc:AlternateContent xmlns:mc="http://schemas.openxmlformats.org/markup-compatibility/2006">
    <mc:Choice xmlns:p14="http://schemas.microsoft.com/office/powerpoint/2010/main" xmlns=""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down)">
                                      <p:cBhvr>
                                        <p:cTn id="29" dur="580">
                                          <p:stCondLst>
                                            <p:cond delay="0"/>
                                          </p:stCondLst>
                                        </p:cTn>
                                        <p:tgtEl>
                                          <p:spTgt spid="3">
                                            <p:txEl>
                                              <p:pRg st="5" end="5"/>
                                            </p:txEl>
                                          </p:spTgt>
                                        </p:tgtEl>
                                      </p:cBhvr>
                                    </p:animEffect>
                                    <p:anim calcmode="lin" valueType="num">
                                      <p:cBhvr>
                                        <p:cTn id="30"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35" dur="26">
                                          <p:stCondLst>
                                            <p:cond delay="650"/>
                                          </p:stCondLst>
                                        </p:cTn>
                                        <p:tgtEl>
                                          <p:spTgt spid="3">
                                            <p:txEl>
                                              <p:pRg st="5" end="5"/>
                                            </p:txEl>
                                          </p:spTgt>
                                        </p:tgtEl>
                                      </p:cBhvr>
                                      <p:to x="100000" y="60000"/>
                                    </p:animScale>
                                    <p:animScale>
                                      <p:cBhvr>
                                        <p:cTn id="36" dur="166" decel="50000">
                                          <p:stCondLst>
                                            <p:cond delay="676"/>
                                          </p:stCondLst>
                                        </p:cTn>
                                        <p:tgtEl>
                                          <p:spTgt spid="3">
                                            <p:txEl>
                                              <p:pRg st="5" end="5"/>
                                            </p:txEl>
                                          </p:spTgt>
                                        </p:tgtEl>
                                      </p:cBhvr>
                                      <p:to x="100000" y="100000"/>
                                    </p:animScale>
                                    <p:animScale>
                                      <p:cBhvr>
                                        <p:cTn id="37" dur="26">
                                          <p:stCondLst>
                                            <p:cond delay="1312"/>
                                          </p:stCondLst>
                                        </p:cTn>
                                        <p:tgtEl>
                                          <p:spTgt spid="3">
                                            <p:txEl>
                                              <p:pRg st="5" end="5"/>
                                            </p:txEl>
                                          </p:spTgt>
                                        </p:tgtEl>
                                      </p:cBhvr>
                                      <p:to x="100000" y="80000"/>
                                    </p:animScale>
                                    <p:animScale>
                                      <p:cBhvr>
                                        <p:cTn id="38" dur="166" decel="50000">
                                          <p:stCondLst>
                                            <p:cond delay="1338"/>
                                          </p:stCondLst>
                                        </p:cTn>
                                        <p:tgtEl>
                                          <p:spTgt spid="3">
                                            <p:txEl>
                                              <p:pRg st="5" end="5"/>
                                            </p:txEl>
                                          </p:spTgt>
                                        </p:tgtEl>
                                      </p:cBhvr>
                                      <p:to x="100000" y="100000"/>
                                    </p:animScale>
                                    <p:animScale>
                                      <p:cBhvr>
                                        <p:cTn id="39" dur="26">
                                          <p:stCondLst>
                                            <p:cond delay="1642"/>
                                          </p:stCondLst>
                                        </p:cTn>
                                        <p:tgtEl>
                                          <p:spTgt spid="3">
                                            <p:txEl>
                                              <p:pRg st="5" end="5"/>
                                            </p:txEl>
                                          </p:spTgt>
                                        </p:tgtEl>
                                      </p:cBhvr>
                                      <p:to x="100000" y="90000"/>
                                    </p:animScale>
                                    <p:animScale>
                                      <p:cBhvr>
                                        <p:cTn id="40" dur="166" decel="50000">
                                          <p:stCondLst>
                                            <p:cond delay="1668"/>
                                          </p:stCondLst>
                                        </p:cTn>
                                        <p:tgtEl>
                                          <p:spTgt spid="3">
                                            <p:txEl>
                                              <p:pRg st="5" end="5"/>
                                            </p:txEl>
                                          </p:spTgt>
                                        </p:tgtEl>
                                      </p:cBhvr>
                                      <p:to x="100000" y="100000"/>
                                    </p:animScale>
                                    <p:animScale>
                                      <p:cBhvr>
                                        <p:cTn id="41" dur="26">
                                          <p:stCondLst>
                                            <p:cond delay="1808"/>
                                          </p:stCondLst>
                                        </p:cTn>
                                        <p:tgtEl>
                                          <p:spTgt spid="3">
                                            <p:txEl>
                                              <p:pRg st="5" end="5"/>
                                            </p:txEl>
                                          </p:spTgt>
                                        </p:tgtEl>
                                      </p:cBhvr>
                                      <p:to x="100000" y="95000"/>
                                    </p:animScale>
                                    <p:animScale>
                                      <p:cBhvr>
                                        <p:cTn id="42" dur="166" decel="50000">
                                          <p:stCondLst>
                                            <p:cond delay="1834"/>
                                          </p:stCondLst>
                                        </p:cTn>
                                        <p:tgtEl>
                                          <p:spTgt spid="3">
                                            <p:txEl>
                                              <p:pRg st="5" end="5"/>
                                            </p:txEl>
                                          </p:spTgt>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20"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wedge">
                                      <p:cBhvr>
                                        <p:cTn id="47" dur="2000"/>
                                        <p:tgtEl>
                                          <p:spTgt spid="3">
                                            <p:txEl>
                                              <p:pRg st="6" end="6"/>
                                            </p:txEl>
                                          </p:spTgt>
                                        </p:tgtEl>
                                      </p:cBhvr>
                                    </p:animEffect>
                                  </p:childTnLst>
                                </p:cTn>
                              </p:par>
                              <p:par>
                                <p:cTn id="48" presetID="20" presetClass="entr" presetSubtype="0" fill="hold" nodeType="with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wedge">
                                      <p:cBhvr>
                                        <p:cTn id="50" dur="2000"/>
                                        <p:tgtEl>
                                          <p:spTgt spid="3">
                                            <p:txEl>
                                              <p:pRg st="7" end="7"/>
                                            </p:txEl>
                                          </p:spTgt>
                                        </p:tgtEl>
                                      </p:cBhvr>
                                    </p:animEffect>
                                  </p:childTnLst>
                                </p:cTn>
                              </p:par>
                              <p:par>
                                <p:cTn id="51" presetID="20" presetClass="entr" presetSubtype="0" fill="hold" nodeType="with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wedge">
                                      <p:cBhvr>
                                        <p:cTn id="53" dur="2000"/>
                                        <p:tgtEl>
                                          <p:spTgt spid="3">
                                            <p:txEl>
                                              <p:pRg st="8" end="8"/>
                                            </p:txEl>
                                          </p:spTgt>
                                        </p:tgtEl>
                                      </p:cBhvr>
                                    </p:animEffect>
                                  </p:childTnLst>
                                </p:cTn>
                              </p:par>
                              <p:par>
                                <p:cTn id="54" presetID="20" presetClass="entr" presetSubtype="0" fill="hold"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wedge">
                                      <p:cBhvr>
                                        <p:cTn id="56"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4" name="Title 1"/>
              <p:cNvSpPr>
                <a:spLocks noGrp="1"/>
              </p:cNvSpPr>
              <p:nvPr>
                <p:ph idx="1"/>
              </p:nvPr>
            </p:nvSpPr>
            <p:spPr>
              <a:xfrm>
                <a:off x="150813" y="1450109"/>
                <a:ext cx="11958637" cy="5264727"/>
              </a:xfrm>
            </p:spPr>
            <p:txBody>
              <a:bodyPr>
                <a:normAutofit lnSpcReduction="10000"/>
              </a:bodyPr>
              <a:lstStyle/>
              <a:p>
                <a:pPr marL="0" lvl="0" indent="0">
                  <a:buNone/>
                </a:pPr>
                <a:r>
                  <a:rPr lang="en-US" dirty="0"/>
                  <a:t>9) A man sold 2 flats for Rs.6,75,957 each. On one flat he gains 16% while on the other he loses 16%. How much does he gain or lose in the whole transaction?</a:t>
                </a:r>
              </a:p>
              <a:p>
                <a:pPr marL="0" indent="0">
                  <a:buNone/>
                </a:pPr>
                <a:r>
                  <a:rPr lang="en-US" dirty="0"/>
                  <a:t>Sol) Note: in such case, there is always a loss. </a:t>
                </a:r>
              </a:p>
              <a:p>
                <a:pPr marL="457200" lvl="1" indent="0">
                  <a:buNone/>
                </a:pPr>
                <a:r>
                  <a:rPr lang="en-US" dirty="0"/>
                  <a:t>The S.P is immaterial,</a:t>
                </a:r>
              </a:p>
              <a:p>
                <a:pPr marL="457200" lvl="1" indent="0">
                  <a:buNone/>
                </a:pPr>
                <a:r>
                  <a:rPr lang="en-US" dirty="0"/>
                  <a:t>Loss%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𝑐𝑜𝑚𝑚𝑜𝑛</m:t>
                            </m:r>
                            <m:r>
                              <a:rPr lang="en-US" i="1">
                                <a:latin typeface="Cambria Math" panose="02040503050406030204" pitchFamily="18" charset="0"/>
                              </a:rPr>
                              <m:t> </m:t>
                            </m:r>
                            <m:r>
                              <a:rPr lang="en-US" i="1">
                                <a:latin typeface="Cambria Math" panose="02040503050406030204" pitchFamily="18" charset="0"/>
                              </a:rPr>
                              <m:t>𝑙𝑜𝑠𝑠</m:t>
                            </m:r>
                            <m:r>
                              <a:rPr lang="en-US" i="1">
                                <a:latin typeface="Cambria Math" panose="02040503050406030204" pitchFamily="18" charset="0"/>
                              </a:rPr>
                              <m:t> &amp; </m:t>
                            </m:r>
                            <m:r>
                              <a:rPr lang="en-US" i="1">
                                <a:latin typeface="Cambria Math" panose="02040503050406030204" pitchFamily="18" charset="0"/>
                              </a:rPr>
                              <m:t>𝑔𝑎𝑖𝑛</m:t>
                            </m:r>
                            <m:r>
                              <a:rPr lang="en-US" i="1">
                                <a:latin typeface="Cambria Math" panose="02040503050406030204" pitchFamily="18" charset="0"/>
                              </a:rPr>
                              <m:t> %</m:t>
                            </m:r>
                          </m:num>
                          <m:den>
                            <m:r>
                              <a:rPr lang="en-US" i="1">
                                <a:latin typeface="Cambria Math" panose="02040503050406030204" pitchFamily="18" charset="0"/>
                              </a:rPr>
                              <m:t>10</m:t>
                            </m:r>
                          </m:den>
                        </m:f>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16</m:t>
                            </m:r>
                          </m:num>
                          <m:den>
                            <m:r>
                              <a:rPr lang="en-US" i="1">
                                <a:latin typeface="Cambria Math" panose="02040503050406030204" pitchFamily="18" charset="0"/>
                              </a:rPr>
                              <m:t>10</m:t>
                            </m:r>
                          </m:den>
                        </m:f>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%=2.56%</m:t>
                    </m:r>
                  </m:oMath>
                </a14:m>
                <a:endParaRPr lang="en-US" dirty="0"/>
              </a:p>
              <a:p>
                <a:pPr marL="0" indent="0">
                  <a:buNone/>
                </a:pPr>
                <a:endParaRPr lang="en-US" dirty="0"/>
              </a:p>
              <a:p>
                <a:pPr marL="0" lvl="0" indent="0">
                  <a:buNone/>
                </a:pPr>
                <a:r>
                  <a:rPr lang="en-US" dirty="0"/>
                  <a:t>10) The price of a jewel, passing through three hands, rises on the whole by 65%. If the 1</a:t>
                </a:r>
                <a:r>
                  <a:rPr lang="en-US" baseline="30000" dirty="0"/>
                  <a:t>st</a:t>
                </a:r>
                <a:r>
                  <a:rPr lang="en-US" dirty="0"/>
                  <a:t> and 2</a:t>
                </a:r>
                <a:r>
                  <a:rPr lang="en-US" baseline="30000" dirty="0"/>
                  <a:t>nd</a:t>
                </a:r>
                <a:r>
                  <a:rPr lang="en-US" dirty="0"/>
                  <a:t> sellers earned 20% and 25% Profit respectively, find the percentage profit earned by the 3</a:t>
                </a:r>
                <a:r>
                  <a:rPr lang="en-US" baseline="30000" dirty="0"/>
                  <a:t>rd</a:t>
                </a:r>
                <a:r>
                  <a:rPr lang="en-US" dirty="0"/>
                  <a:t> seller?</a:t>
                </a:r>
              </a:p>
              <a:p>
                <a:pPr marL="0" indent="0">
                  <a:buNone/>
                </a:pPr>
                <a:r>
                  <a:rPr lang="en-US" dirty="0"/>
                  <a:t>Sol) Let the original price of the jewel  be </a:t>
                </a:r>
                <a:r>
                  <a:rPr lang="en-US" dirty="0" err="1"/>
                  <a:t>Rs.P</a:t>
                </a:r>
                <a:r>
                  <a:rPr lang="en-US" dirty="0"/>
                  <a:t> and let the profit earned by the 3</a:t>
                </a:r>
                <a:r>
                  <a:rPr lang="en-US" baseline="30000" dirty="0"/>
                  <a:t>rd</a:t>
                </a:r>
                <a:r>
                  <a:rPr lang="en-US" dirty="0"/>
                  <a:t> seller be X%</a:t>
                </a:r>
              </a:p>
              <a:p>
                <a:pPr marL="457200" lvl="1" indent="0">
                  <a:buNone/>
                </a:pPr>
                <a:r>
                  <a:rPr lang="en-US" dirty="0"/>
                  <a:t>Then, (100+X)% of 125% of 120% of P = 165% of P</a:t>
                </a:r>
              </a:p>
              <a:p>
                <a:pPr marL="457200" lvl="1" indent="0">
                  <a:buNone/>
                </a:pPr>
                <a14:m>
                  <m:oMathPara xmlns:m="http://schemas.openxmlformats.org/officeDocument/2006/math">
                    <m:oMathParaPr>
                      <m:jc m:val="left"/>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(100+</m:t>
                          </m:r>
                          <m:r>
                            <a:rPr lang="en-US" b="0" i="1" smtClean="0">
                              <a:latin typeface="Cambria Math" panose="02040503050406030204" pitchFamily="18" charset="0"/>
                            </a:rPr>
                            <m:t>𝑋</m:t>
                          </m:r>
                          <m:r>
                            <a:rPr lang="en-US" i="1">
                              <a:latin typeface="Cambria Math" panose="02040503050406030204" pitchFamily="18" charset="0"/>
                            </a:rPr>
                            <m:t>)</m:t>
                          </m:r>
                        </m:num>
                        <m:den>
                          <m:r>
                            <a:rPr lang="en-US" i="1">
                              <a:latin typeface="Cambria Math" panose="02040503050406030204" pitchFamily="18" charset="0"/>
                            </a:rPr>
                            <m:t>100</m:t>
                          </m:r>
                        </m:den>
                      </m:f>
                      <m:r>
                        <a:rPr lang="en-US" i="1">
                          <a:latin typeface="Cambria Math" panose="02040503050406030204" pitchFamily="18" charset="0"/>
                        </a:rPr>
                        <m:t>𝑥</m:t>
                      </m:r>
                      <m:f>
                        <m:fPr>
                          <m:ctrlPr>
                            <a:rPr lang="en-US" i="1">
                              <a:latin typeface="Cambria Math" panose="02040503050406030204" pitchFamily="18" charset="0"/>
                            </a:rPr>
                          </m:ctrlPr>
                        </m:fPr>
                        <m:num>
                          <m:r>
                            <a:rPr lang="en-US" i="1">
                              <a:latin typeface="Cambria Math" panose="02040503050406030204" pitchFamily="18" charset="0"/>
                            </a:rPr>
                            <m:t>125</m:t>
                          </m:r>
                        </m:num>
                        <m:den>
                          <m:r>
                            <a:rPr lang="en-US" i="1">
                              <a:latin typeface="Cambria Math" panose="02040503050406030204" pitchFamily="18" charset="0"/>
                            </a:rPr>
                            <m:t>100</m:t>
                          </m:r>
                        </m:den>
                      </m:f>
                      <m:r>
                        <a:rPr lang="en-US" i="1">
                          <a:latin typeface="Cambria Math" panose="02040503050406030204" pitchFamily="18" charset="0"/>
                        </a:rPr>
                        <m:t>𝑥</m:t>
                      </m:r>
                      <m:f>
                        <m:fPr>
                          <m:ctrlPr>
                            <a:rPr lang="en-US" i="1">
                              <a:latin typeface="Cambria Math" panose="02040503050406030204" pitchFamily="18" charset="0"/>
                            </a:rPr>
                          </m:ctrlPr>
                        </m:fPr>
                        <m:num>
                          <m:r>
                            <a:rPr lang="en-US" i="1">
                              <a:latin typeface="Cambria Math" panose="02040503050406030204" pitchFamily="18" charset="0"/>
                            </a:rPr>
                            <m:t>120</m:t>
                          </m:r>
                        </m:num>
                        <m:den>
                          <m:r>
                            <a:rPr lang="en-US" i="1">
                              <a:latin typeface="Cambria Math" panose="02040503050406030204" pitchFamily="18" charset="0"/>
                            </a:rPr>
                            <m:t>100</m:t>
                          </m:r>
                        </m:den>
                      </m:f>
                      <m:r>
                        <a:rPr lang="en-US" i="1">
                          <a:latin typeface="Cambria Math" panose="02040503050406030204" pitchFamily="18" charset="0"/>
                        </a:rPr>
                        <m:t>𝑥𝑃</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165</m:t>
                          </m:r>
                        </m:num>
                        <m:den>
                          <m:r>
                            <a:rPr lang="en-US" i="1">
                              <a:latin typeface="Cambria Math" panose="02040503050406030204" pitchFamily="18" charset="0"/>
                            </a:rPr>
                            <m:t>100</m:t>
                          </m:r>
                        </m:den>
                      </m:f>
                      <m:r>
                        <a:rPr lang="en-US" i="1">
                          <a:latin typeface="Cambria Math" panose="02040503050406030204" pitchFamily="18" charset="0"/>
                        </a:rPr>
                        <m:t>𝑥𝑃</m:t>
                      </m:r>
                    </m:oMath>
                  </m:oMathPara>
                </a14:m>
                <a:endParaRPr lang="en-US" dirty="0"/>
              </a:p>
              <a:p>
                <a:pPr marL="457200" lvl="1" indent="0">
                  <a:buNone/>
                </a:pPr>
                <a14:m>
                  <m:oMathPara xmlns:m="http://schemas.openxmlformats.org/officeDocument/2006/math">
                    <m:oMathParaPr>
                      <m:jc m:val="left"/>
                    </m:oMathParaPr>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100+</m:t>
                          </m:r>
                          <m:r>
                            <a:rPr lang="en-US" b="0" i="1" smtClean="0">
                              <a:latin typeface="Cambria Math" panose="02040503050406030204" pitchFamily="18" charset="0"/>
                            </a:rPr>
                            <m:t>𝑋</m:t>
                          </m:r>
                        </m:e>
                      </m:d>
                      <m:r>
                        <a:rPr lang="en-US" i="1">
                          <a:latin typeface="Cambria Math" panose="02040503050406030204" pitchFamily="18" charset="0"/>
                        </a:rPr>
                        <m:t>=110</m:t>
                      </m:r>
                    </m:oMath>
                  </m:oMathPara>
                </a14:m>
                <a:endParaRPr lang="en-US" dirty="0"/>
              </a:p>
              <a:p>
                <a:pPr marL="457200" lvl="1" indent="0">
                  <a:buNone/>
                </a:pPr>
                <a:r>
                  <a:rPr lang="en-US" dirty="0"/>
                  <a:t>X= 10%</a:t>
                </a:r>
              </a:p>
              <a:p>
                <a:pPr marL="0" indent="0">
                  <a:buNone/>
                </a:pPr>
                <a:endParaRPr lang="en-US" dirty="0"/>
              </a:p>
            </p:txBody>
          </p:sp>
        </mc:Choice>
        <mc:Fallback>
          <p:sp>
            <p:nvSpPr>
              <p:cNvPr id="4" name="Title 1"/>
              <p:cNvSpPr>
                <a:spLocks noGrp="1" noRot="1" noChangeAspect="1" noMove="1" noResize="1" noEditPoints="1" noAdjustHandles="1" noChangeArrowheads="1" noChangeShapeType="1" noTextEdit="1"/>
              </p:cNvSpPr>
              <p:nvPr>
                <p:ph idx="1"/>
              </p:nvPr>
            </p:nvSpPr>
            <p:spPr>
              <a:xfrm>
                <a:off x="150813" y="1450109"/>
                <a:ext cx="11958637" cy="5264727"/>
              </a:xfrm>
              <a:blipFill>
                <a:blip r:embed="rId2"/>
                <a:stretch>
                  <a:fillRect l="-663" t="-2083"/>
                </a:stretch>
              </a:blipFill>
            </p:spPr>
            <p:txBody>
              <a:bodyPr/>
              <a:lstStyle/>
              <a:p>
                <a:r>
                  <a:rPr lang="en-IN">
                    <a:noFill/>
                  </a:rPr>
                  <a:t> </a:t>
                </a:r>
              </a:p>
            </p:txBody>
          </p:sp>
        </mc:Fallback>
      </mc:AlternateContent>
    </p:spTree>
    <p:extLst>
      <p:ext uri="{BB962C8B-B14F-4D97-AF65-F5344CB8AC3E}">
        <p14:creationId xmlns:p14="http://schemas.microsoft.com/office/powerpoint/2010/main" xmlns="" val="2565915138"/>
      </p:ext>
    </p:extLst>
  </p:cSld>
  <p:clrMapOvr>
    <a:masterClrMapping/>
  </p:clrMapOvr>
  <mc:AlternateContent xmlns:mc="http://schemas.openxmlformats.org/markup-compatibility/2006">
    <mc:Choice xmlns:p14="http://schemas.microsoft.com/office/powerpoint/2010/main" xmlns=""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p:cTn id="15"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 calcmode="lin" valueType="num">
                                      <p:cBhvr>
                                        <p:cTn id="23"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p:cTn id="31"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4">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4">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4">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 calcmode="lin" valueType="num">
                                      <p:cBhvr>
                                        <p:cTn id="39" dur="1000" fill="hold"/>
                                        <p:tgtEl>
                                          <p:spTgt spid="4">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4">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4">
                                            <p:txEl>
                                              <p:pRg st="5" end="5"/>
                                            </p:txEl>
                                          </p:spTgt>
                                        </p:tgtEl>
                                        <p:attrNameLst>
                                          <p:attrName>style.rotation</p:attrName>
                                        </p:attrNameLst>
                                      </p:cBhvr>
                                      <p:tavLst>
                                        <p:tav tm="0">
                                          <p:val>
                                            <p:fltVal val="90"/>
                                          </p:val>
                                        </p:tav>
                                        <p:tav tm="100000">
                                          <p:val>
                                            <p:fltVal val="0"/>
                                          </p:val>
                                        </p:tav>
                                      </p:tavLst>
                                    </p:anim>
                                    <p:animEffect transition="in" filter="fade">
                                      <p:cBhvr>
                                        <p:cTn id="42" dur="1000"/>
                                        <p:tgtEl>
                                          <p:spTgt spid="4">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 calcmode="lin" valueType="num">
                                      <p:cBhvr>
                                        <p:cTn id="47" dur="1000" fill="hold"/>
                                        <p:tgtEl>
                                          <p:spTgt spid="4">
                                            <p:txEl>
                                              <p:pRg st="6" end="6"/>
                                            </p:txEl>
                                          </p:spTgt>
                                        </p:tgtEl>
                                        <p:attrNameLst>
                                          <p:attrName>ppt_w</p:attrName>
                                        </p:attrNameLst>
                                      </p:cBhvr>
                                      <p:tavLst>
                                        <p:tav tm="0">
                                          <p:val>
                                            <p:fltVal val="0"/>
                                          </p:val>
                                        </p:tav>
                                        <p:tav tm="100000">
                                          <p:val>
                                            <p:strVal val="#ppt_w"/>
                                          </p:val>
                                        </p:tav>
                                      </p:tavLst>
                                    </p:anim>
                                    <p:anim calcmode="lin" valueType="num">
                                      <p:cBhvr>
                                        <p:cTn id="48" dur="1000" fill="hold"/>
                                        <p:tgtEl>
                                          <p:spTgt spid="4">
                                            <p:txEl>
                                              <p:pRg st="6" end="6"/>
                                            </p:txEl>
                                          </p:spTgt>
                                        </p:tgtEl>
                                        <p:attrNameLst>
                                          <p:attrName>ppt_h</p:attrName>
                                        </p:attrNameLst>
                                      </p:cBhvr>
                                      <p:tavLst>
                                        <p:tav tm="0">
                                          <p:val>
                                            <p:fltVal val="0"/>
                                          </p:val>
                                        </p:tav>
                                        <p:tav tm="100000">
                                          <p:val>
                                            <p:strVal val="#ppt_h"/>
                                          </p:val>
                                        </p:tav>
                                      </p:tavLst>
                                    </p:anim>
                                    <p:anim calcmode="lin" valueType="num">
                                      <p:cBhvr>
                                        <p:cTn id="49" dur="1000" fill="hold"/>
                                        <p:tgtEl>
                                          <p:spTgt spid="4">
                                            <p:txEl>
                                              <p:pRg st="6" end="6"/>
                                            </p:txEl>
                                          </p:spTgt>
                                        </p:tgtEl>
                                        <p:attrNameLst>
                                          <p:attrName>style.rotation</p:attrName>
                                        </p:attrNameLst>
                                      </p:cBhvr>
                                      <p:tavLst>
                                        <p:tav tm="0">
                                          <p:val>
                                            <p:fltVal val="90"/>
                                          </p:val>
                                        </p:tav>
                                        <p:tav tm="100000">
                                          <p:val>
                                            <p:fltVal val="0"/>
                                          </p:val>
                                        </p:tav>
                                      </p:tavLst>
                                    </p:anim>
                                    <p:animEffect transition="in" filter="fade">
                                      <p:cBhvr>
                                        <p:cTn id="50" dur="1000"/>
                                        <p:tgtEl>
                                          <p:spTgt spid="4">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anim calcmode="lin" valueType="num">
                                      <p:cBhvr>
                                        <p:cTn id="55" dur="1000" fill="hold"/>
                                        <p:tgtEl>
                                          <p:spTgt spid="4">
                                            <p:txEl>
                                              <p:pRg st="7" end="7"/>
                                            </p:txEl>
                                          </p:spTgt>
                                        </p:tgtEl>
                                        <p:attrNameLst>
                                          <p:attrName>ppt_w</p:attrName>
                                        </p:attrNameLst>
                                      </p:cBhvr>
                                      <p:tavLst>
                                        <p:tav tm="0">
                                          <p:val>
                                            <p:fltVal val="0"/>
                                          </p:val>
                                        </p:tav>
                                        <p:tav tm="100000">
                                          <p:val>
                                            <p:strVal val="#ppt_w"/>
                                          </p:val>
                                        </p:tav>
                                      </p:tavLst>
                                    </p:anim>
                                    <p:anim calcmode="lin" valueType="num">
                                      <p:cBhvr>
                                        <p:cTn id="56" dur="1000" fill="hold"/>
                                        <p:tgtEl>
                                          <p:spTgt spid="4">
                                            <p:txEl>
                                              <p:pRg st="7" end="7"/>
                                            </p:txEl>
                                          </p:spTgt>
                                        </p:tgtEl>
                                        <p:attrNameLst>
                                          <p:attrName>ppt_h</p:attrName>
                                        </p:attrNameLst>
                                      </p:cBhvr>
                                      <p:tavLst>
                                        <p:tav tm="0">
                                          <p:val>
                                            <p:fltVal val="0"/>
                                          </p:val>
                                        </p:tav>
                                        <p:tav tm="100000">
                                          <p:val>
                                            <p:strVal val="#ppt_h"/>
                                          </p:val>
                                        </p:tav>
                                      </p:tavLst>
                                    </p:anim>
                                    <p:anim calcmode="lin" valueType="num">
                                      <p:cBhvr>
                                        <p:cTn id="57" dur="1000" fill="hold"/>
                                        <p:tgtEl>
                                          <p:spTgt spid="4">
                                            <p:txEl>
                                              <p:pRg st="7" end="7"/>
                                            </p:txEl>
                                          </p:spTgt>
                                        </p:tgtEl>
                                        <p:attrNameLst>
                                          <p:attrName>style.rotation</p:attrName>
                                        </p:attrNameLst>
                                      </p:cBhvr>
                                      <p:tavLst>
                                        <p:tav tm="0">
                                          <p:val>
                                            <p:fltVal val="90"/>
                                          </p:val>
                                        </p:tav>
                                        <p:tav tm="100000">
                                          <p:val>
                                            <p:fltVal val="0"/>
                                          </p:val>
                                        </p:tav>
                                      </p:tavLst>
                                    </p:anim>
                                    <p:animEffect transition="in" filter="fade">
                                      <p:cBhvr>
                                        <p:cTn id="58" dur="1000"/>
                                        <p:tgtEl>
                                          <p:spTgt spid="4">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nodeType="clickEffect">
                                  <p:stCondLst>
                                    <p:cond delay="0"/>
                                  </p:stCondLst>
                                  <p:childTnLst>
                                    <p:set>
                                      <p:cBhvr>
                                        <p:cTn id="62" dur="1" fill="hold">
                                          <p:stCondLst>
                                            <p:cond delay="0"/>
                                          </p:stCondLst>
                                        </p:cTn>
                                        <p:tgtEl>
                                          <p:spTgt spid="4">
                                            <p:txEl>
                                              <p:pRg st="8" end="8"/>
                                            </p:txEl>
                                          </p:spTgt>
                                        </p:tgtEl>
                                        <p:attrNameLst>
                                          <p:attrName>style.visibility</p:attrName>
                                        </p:attrNameLst>
                                      </p:cBhvr>
                                      <p:to>
                                        <p:strVal val="visible"/>
                                      </p:to>
                                    </p:set>
                                    <p:anim calcmode="lin" valueType="num">
                                      <p:cBhvr>
                                        <p:cTn id="63" dur="1000" fill="hold"/>
                                        <p:tgtEl>
                                          <p:spTgt spid="4">
                                            <p:txEl>
                                              <p:pRg st="8" end="8"/>
                                            </p:txEl>
                                          </p:spTgt>
                                        </p:tgtEl>
                                        <p:attrNameLst>
                                          <p:attrName>ppt_w</p:attrName>
                                        </p:attrNameLst>
                                      </p:cBhvr>
                                      <p:tavLst>
                                        <p:tav tm="0">
                                          <p:val>
                                            <p:fltVal val="0"/>
                                          </p:val>
                                        </p:tav>
                                        <p:tav tm="100000">
                                          <p:val>
                                            <p:strVal val="#ppt_w"/>
                                          </p:val>
                                        </p:tav>
                                      </p:tavLst>
                                    </p:anim>
                                    <p:anim calcmode="lin" valueType="num">
                                      <p:cBhvr>
                                        <p:cTn id="64" dur="1000" fill="hold"/>
                                        <p:tgtEl>
                                          <p:spTgt spid="4">
                                            <p:txEl>
                                              <p:pRg st="8" end="8"/>
                                            </p:txEl>
                                          </p:spTgt>
                                        </p:tgtEl>
                                        <p:attrNameLst>
                                          <p:attrName>ppt_h</p:attrName>
                                        </p:attrNameLst>
                                      </p:cBhvr>
                                      <p:tavLst>
                                        <p:tav tm="0">
                                          <p:val>
                                            <p:fltVal val="0"/>
                                          </p:val>
                                        </p:tav>
                                        <p:tav tm="100000">
                                          <p:val>
                                            <p:strVal val="#ppt_h"/>
                                          </p:val>
                                        </p:tav>
                                      </p:tavLst>
                                    </p:anim>
                                    <p:anim calcmode="lin" valueType="num">
                                      <p:cBhvr>
                                        <p:cTn id="65" dur="1000" fill="hold"/>
                                        <p:tgtEl>
                                          <p:spTgt spid="4">
                                            <p:txEl>
                                              <p:pRg st="8" end="8"/>
                                            </p:txEl>
                                          </p:spTgt>
                                        </p:tgtEl>
                                        <p:attrNameLst>
                                          <p:attrName>style.rotation</p:attrName>
                                        </p:attrNameLst>
                                      </p:cBhvr>
                                      <p:tavLst>
                                        <p:tav tm="0">
                                          <p:val>
                                            <p:fltVal val="90"/>
                                          </p:val>
                                        </p:tav>
                                        <p:tav tm="100000">
                                          <p:val>
                                            <p:fltVal val="0"/>
                                          </p:val>
                                        </p:tav>
                                      </p:tavLst>
                                    </p:anim>
                                    <p:animEffect transition="in" filter="fade">
                                      <p:cBhvr>
                                        <p:cTn id="66" dur="1000"/>
                                        <p:tgtEl>
                                          <p:spTgt spid="4">
                                            <p:txEl>
                                              <p:pRg st="8" end="8"/>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nodeType="clickEffect">
                                  <p:stCondLst>
                                    <p:cond delay="0"/>
                                  </p:stCondLst>
                                  <p:childTnLst>
                                    <p:set>
                                      <p:cBhvr>
                                        <p:cTn id="70" dur="1" fill="hold">
                                          <p:stCondLst>
                                            <p:cond delay="0"/>
                                          </p:stCondLst>
                                        </p:cTn>
                                        <p:tgtEl>
                                          <p:spTgt spid="4">
                                            <p:txEl>
                                              <p:pRg st="9" end="9"/>
                                            </p:txEl>
                                          </p:spTgt>
                                        </p:tgtEl>
                                        <p:attrNameLst>
                                          <p:attrName>style.visibility</p:attrName>
                                        </p:attrNameLst>
                                      </p:cBhvr>
                                      <p:to>
                                        <p:strVal val="visible"/>
                                      </p:to>
                                    </p:set>
                                    <p:anim calcmode="lin" valueType="num">
                                      <p:cBhvr>
                                        <p:cTn id="71" dur="1000" fill="hold"/>
                                        <p:tgtEl>
                                          <p:spTgt spid="4">
                                            <p:txEl>
                                              <p:pRg st="9" end="9"/>
                                            </p:txEl>
                                          </p:spTgt>
                                        </p:tgtEl>
                                        <p:attrNameLst>
                                          <p:attrName>ppt_w</p:attrName>
                                        </p:attrNameLst>
                                      </p:cBhvr>
                                      <p:tavLst>
                                        <p:tav tm="0">
                                          <p:val>
                                            <p:fltVal val="0"/>
                                          </p:val>
                                        </p:tav>
                                        <p:tav tm="100000">
                                          <p:val>
                                            <p:strVal val="#ppt_w"/>
                                          </p:val>
                                        </p:tav>
                                      </p:tavLst>
                                    </p:anim>
                                    <p:anim calcmode="lin" valueType="num">
                                      <p:cBhvr>
                                        <p:cTn id="72" dur="1000" fill="hold"/>
                                        <p:tgtEl>
                                          <p:spTgt spid="4">
                                            <p:txEl>
                                              <p:pRg st="9" end="9"/>
                                            </p:txEl>
                                          </p:spTgt>
                                        </p:tgtEl>
                                        <p:attrNameLst>
                                          <p:attrName>ppt_h</p:attrName>
                                        </p:attrNameLst>
                                      </p:cBhvr>
                                      <p:tavLst>
                                        <p:tav tm="0">
                                          <p:val>
                                            <p:fltVal val="0"/>
                                          </p:val>
                                        </p:tav>
                                        <p:tav tm="100000">
                                          <p:val>
                                            <p:strVal val="#ppt_h"/>
                                          </p:val>
                                        </p:tav>
                                      </p:tavLst>
                                    </p:anim>
                                    <p:anim calcmode="lin" valueType="num">
                                      <p:cBhvr>
                                        <p:cTn id="73" dur="1000" fill="hold"/>
                                        <p:tgtEl>
                                          <p:spTgt spid="4">
                                            <p:txEl>
                                              <p:pRg st="9" end="9"/>
                                            </p:txEl>
                                          </p:spTgt>
                                        </p:tgtEl>
                                        <p:attrNameLst>
                                          <p:attrName>style.rotation</p:attrName>
                                        </p:attrNameLst>
                                      </p:cBhvr>
                                      <p:tavLst>
                                        <p:tav tm="0">
                                          <p:val>
                                            <p:fltVal val="90"/>
                                          </p:val>
                                        </p:tav>
                                        <p:tav tm="100000">
                                          <p:val>
                                            <p:fltVal val="0"/>
                                          </p:val>
                                        </p:tav>
                                      </p:tavLst>
                                    </p:anim>
                                    <p:animEffect transition="in" filter="fade">
                                      <p:cBhvr>
                                        <p:cTn id="74" dur="1000"/>
                                        <p:tgtEl>
                                          <p:spTgt spid="4">
                                            <p:txEl>
                                              <p:pRg st="9" end="9"/>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nodeType="clickEffect">
                                  <p:stCondLst>
                                    <p:cond delay="0"/>
                                  </p:stCondLst>
                                  <p:childTnLst>
                                    <p:set>
                                      <p:cBhvr>
                                        <p:cTn id="78" dur="1" fill="hold">
                                          <p:stCondLst>
                                            <p:cond delay="0"/>
                                          </p:stCondLst>
                                        </p:cTn>
                                        <p:tgtEl>
                                          <p:spTgt spid="4">
                                            <p:txEl>
                                              <p:pRg st="10" end="10"/>
                                            </p:txEl>
                                          </p:spTgt>
                                        </p:tgtEl>
                                        <p:attrNameLst>
                                          <p:attrName>style.visibility</p:attrName>
                                        </p:attrNameLst>
                                      </p:cBhvr>
                                      <p:to>
                                        <p:strVal val="visible"/>
                                      </p:to>
                                    </p:set>
                                    <p:anim calcmode="lin" valueType="num">
                                      <p:cBhvr>
                                        <p:cTn id="79" dur="1000" fill="hold"/>
                                        <p:tgtEl>
                                          <p:spTgt spid="4">
                                            <p:txEl>
                                              <p:pRg st="10" end="10"/>
                                            </p:txEl>
                                          </p:spTgt>
                                        </p:tgtEl>
                                        <p:attrNameLst>
                                          <p:attrName>ppt_w</p:attrName>
                                        </p:attrNameLst>
                                      </p:cBhvr>
                                      <p:tavLst>
                                        <p:tav tm="0">
                                          <p:val>
                                            <p:fltVal val="0"/>
                                          </p:val>
                                        </p:tav>
                                        <p:tav tm="100000">
                                          <p:val>
                                            <p:strVal val="#ppt_w"/>
                                          </p:val>
                                        </p:tav>
                                      </p:tavLst>
                                    </p:anim>
                                    <p:anim calcmode="lin" valueType="num">
                                      <p:cBhvr>
                                        <p:cTn id="80" dur="1000" fill="hold"/>
                                        <p:tgtEl>
                                          <p:spTgt spid="4">
                                            <p:txEl>
                                              <p:pRg st="10" end="10"/>
                                            </p:txEl>
                                          </p:spTgt>
                                        </p:tgtEl>
                                        <p:attrNameLst>
                                          <p:attrName>ppt_h</p:attrName>
                                        </p:attrNameLst>
                                      </p:cBhvr>
                                      <p:tavLst>
                                        <p:tav tm="0">
                                          <p:val>
                                            <p:fltVal val="0"/>
                                          </p:val>
                                        </p:tav>
                                        <p:tav tm="100000">
                                          <p:val>
                                            <p:strVal val="#ppt_h"/>
                                          </p:val>
                                        </p:tav>
                                      </p:tavLst>
                                    </p:anim>
                                    <p:anim calcmode="lin" valueType="num">
                                      <p:cBhvr>
                                        <p:cTn id="81" dur="1000" fill="hold"/>
                                        <p:tgtEl>
                                          <p:spTgt spid="4">
                                            <p:txEl>
                                              <p:pRg st="10" end="10"/>
                                            </p:txEl>
                                          </p:spTgt>
                                        </p:tgtEl>
                                        <p:attrNameLst>
                                          <p:attrName>style.rotation</p:attrName>
                                        </p:attrNameLst>
                                      </p:cBhvr>
                                      <p:tavLst>
                                        <p:tav tm="0">
                                          <p:val>
                                            <p:fltVal val="90"/>
                                          </p:val>
                                        </p:tav>
                                        <p:tav tm="100000">
                                          <p:val>
                                            <p:fltVal val="0"/>
                                          </p:val>
                                        </p:tav>
                                      </p:tavLst>
                                    </p:anim>
                                    <p:animEffect transition="in" filter="fade">
                                      <p:cBhvr>
                                        <p:cTn id="82" dur="10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emplate>Vapor Trail</Template>
  <TotalTime>2022</TotalTime>
  <Words>403</Words>
  <Application>Microsoft Office PowerPoint</Application>
  <PresentationFormat>Custom</PresentationFormat>
  <Paragraphs>125</Paragraphs>
  <Slides>68</Slides>
  <Notes>0</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Vapor Trail</vt:lpstr>
      <vt:lpstr>UNIT NO – 2 percentage</vt:lpstr>
      <vt:lpstr>PROFIT AND LOSS</vt:lpstr>
      <vt:lpstr>FORMULAE</vt:lpstr>
      <vt:lpstr>Slide 4</vt:lpstr>
      <vt:lpstr>PROBLEMS</vt:lpstr>
      <vt:lpstr>Slide 6</vt:lpstr>
      <vt:lpstr>Slide 7</vt:lpstr>
      <vt:lpstr>Slide 8</vt:lpstr>
      <vt:lpstr>Slide 9</vt:lpstr>
      <vt:lpstr>Slide 10</vt:lpstr>
      <vt:lpstr>Slide 11</vt:lpstr>
      <vt:lpstr>Slide 12</vt:lpstr>
      <vt:lpstr>Slide 13</vt:lpstr>
      <vt:lpstr>PARTNERSHIP </vt:lpstr>
      <vt:lpstr>PROBLEMS</vt:lpstr>
      <vt:lpstr>Slide 16</vt:lpstr>
      <vt:lpstr>Slide 17</vt:lpstr>
      <vt:lpstr>TIME AND WORK</vt:lpstr>
      <vt:lpstr>PROBLEMS</vt:lpstr>
      <vt:lpstr>Slide 20</vt:lpstr>
      <vt:lpstr>Slide 21</vt:lpstr>
      <vt:lpstr>Slide 22</vt:lpstr>
      <vt:lpstr>Slide 23</vt:lpstr>
      <vt:lpstr>Slide 24</vt:lpstr>
      <vt:lpstr>TIME AND DISTANCE </vt:lpstr>
      <vt:lpstr>PROBLEMS</vt:lpstr>
      <vt:lpstr>Slide 27</vt:lpstr>
      <vt:lpstr>PIPES AND CISTERNS</vt:lpstr>
      <vt:lpstr>PROBLEMS</vt:lpstr>
      <vt:lpstr>Slide 30</vt:lpstr>
      <vt:lpstr>Slide 31</vt:lpstr>
      <vt:lpstr>PROBLEMS ON TRAINS</vt:lpstr>
      <vt:lpstr>Slide 33</vt:lpstr>
      <vt:lpstr>PROBLEMS</vt:lpstr>
      <vt:lpstr>Slide 35</vt:lpstr>
      <vt:lpstr>Slide 36</vt:lpstr>
      <vt:lpstr>BOATS AND STREAMS</vt:lpstr>
      <vt:lpstr>PROBLEMS</vt:lpstr>
      <vt:lpstr>Slide 39</vt:lpstr>
      <vt:lpstr>Slide 40</vt:lpstr>
      <vt:lpstr>Slide 41</vt:lpstr>
      <vt:lpstr>ALLIGATION OR MIXTURE</vt:lpstr>
      <vt:lpstr>Slide 43</vt:lpstr>
      <vt:lpstr>PROBLEMS</vt:lpstr>
      <vt:lpstr>Slide 45</vt:lpstr>
      <vt:lpstr>Slide 46</vt:lpstr>
      <vt:lpstr>Slide 47</vt:lpstr>
      <vt:lpstr>Slide 48</vt:lpstr>
      <vt:lpstr>Slide 49</vt:lpstr>
      <vt:lpstr>SIMPLE INTEREST  &amp; COMPOND INTEREST</vt:lpstr>
      <vt:lpstr>PROBLEMS</vt:lpstr>
      <vt:lpstr>Slide 52</vt:lpstr>
      <vt:lpstr>Slide 53</vt:lpstr>
      <vt:lpstr>Slide 54</vt:lpstr>
      <vt:lpstr>Slide 55</vt:lpstr>
      <vt:lpstr>Slide 56</vt:lpstr>
      <vt:lpstr>Slide 57</vt:lpstr>
      <vt:lpstr>COMPOUND INTEREST</vt:lpstr>
      <vt:lpstr>Slide 59</vt:lpstr>
      <vt:lpstr>Slide 60</vt:lpstr>
      <vt:lpstr>Slide 61</vt:lpstr>
      <vt:lpstr>Slide 62</vt:lpstr>
      <vt:lpstr>Slide 63</vt:lpstr>
      <vt:lpstr>Slide 64</vt:lpstr>
      <vt:lpstr>Slide 65</vt:lpstr>
      <vt:lpstr>Slide 66</vt:lpstr>
      <vt:lpstr>Slide 67</vt:lpstr>
      <vt:lpstr>Slide 68</vt:lpstr>
    </vt:vector>
  </TitlesOfParts>
  <Company>Amazon Corporate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Prashant, Devarakonda</dc:creator>
  <cp:lastModifiedBy>system1</cp:lastModifiedBy>
  <cp:revision>182</cp:revision>
  <dcterms:created xsi:type="dcterms:W3CDTF">2020-12-28T08:39:00Z</dcterms:created>
  <dcterms:modified xsi:type="dcterms:W3CDTF">2024-09-30T13:53:31Z</dcterms:modified>
</cp:coreProperties>
</file>